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97" r:id="rId3"/>
    <p:sldId id="299" r:id="rId4"/>
    <p:sldId id="298" r:id="rId5"/>
    <p:sldId id="300" r:id="rId6"/>
    <p:sldId id="315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9" r:id="rId15"/>
    <p:sldId id="316" r:id="rId16"/>
    <p:sldId id="311" r:id="rId17"/>
    <p:sldId id="312" r:id="rId18"/>
    <p:sldId id="257" r:id="rId19"/>
    <p:sldId id="259" r:id="rId20"/>
    <p:sldId id="260" r:id="rId21"/>
    <p:sldId id="258" r:id="rId22"/>
    <p:sldId id="313" r:id="rId23"/>
    <p:sldId id="293" r:id="rId24"/>
    <p:sldId id="294" r:id="rId25"/>
    <p:sldId id="296" r:id="rId26"/>
    <p:sldId id="323" r:id="rId27"/>
    <p:sldId id="318" r:id="rId28"/>
    <p:sldId id="319" r:id="rId29"/>
    <p:sldId id="320" r:id="rId30"/>
    <p:sldId id="321" r:id="rId31"/>
  </p:sldIdLst>
  <p:sldSz cx="12192000" cy="6858000"/>
  <p:notesSz cx="6858000" cy="994568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06" autoAdjust="0"/>
    <p:restoredTop sz="93896" autoAdjust="0"/>
  </p:normalViewPr>
  <p:slideViewPr>
    <p:cSldViewPr snapToGrid="0">
      <p:cViewPr varScale="1">
        <p:scale>
          <a:sx n="70" d="100"/>
          <a:sy n="70" d="100"/>
        </p:scale>
        <p:origin x="75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bbess.nawel\Downloads\BASE2019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euille_de_calcul_Microsoft_Excel1.xlsx"/><Relationship Id="rId1" Type="http://schemas.openxmlformats.org/officeDocument/2006/relationships/image" Target="../media/image11.jpeg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sus\Downloads\Statistiques%20GDA%20eau%20(3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ar-TN" sz="2400"/>
              <a:t>توزع الشركات حسب الولايات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Feuil1!$O$2</c:f>
              <c:strCache>
                <c:ptCount val="1"/>
                <c:pt idx="0">
                  <c:v>عدد الشركات</c:v>
                </c:pt>
              </c:strCache>
            </c:strRef>
          </c:tx>
          <c:invertIfNegative val="0"/>
          <c:cat>
            <c:strRef>
              <c:f>Feuil1!$N$3:$N$27</c:f>
              <c:strCache>
                <c:ptCount val="25"/>
                <c:pt idx="1">
                  <c:v>تونس</c:v>
                </c:pt>
                <c:pt idx="2">
                  <c:v>أريانة</c:v>
                </c:pt>
                <c:pt idx="3">
                  <c:v>بن عروس</c:v>
                </c:pt>
                <c:pt idx="4">
                  <c:v>منوبة</c:v>
                </c:pt>
                <c:pt idx="5">
                  <c:v>بنزرت</c:v>
                </c:pt>
                <c:pt idx="6">
                  <c:v>باجة</c:v>
                </c:pt>
                <c:pt idx="7">
                  <c:v>جندوبة</c:v>
                </c:pt>
                <c:pt idx="8">
                  <c:v>الكاف</c:v>
                </c:pt>
                <c:pt idx="9">
                  <c:v>نابل</c:v>
                </c:pt>
                <c:pt idx="10">
                  <c:v>زغوان</c:v>
                </c:pt>
                <c:pt idx="11">
                  <c:v>سليانة</c:v>
                </c:pt>
                <c:pt idx="12">
                  <c:v>سوسة</c:v>
                </c:pt>
                <c:pt idx="13">
                  <c:v>المنستير</c:v>
                </c:pt>
                <c:pt idx="14">
                  <c:v>المهدية</c:v>
                </c:pt>
                <c:pt idx="15">
                  <c:v>القيروان</c:v>
                </c:pt>
                <c:pt idx="16">
                  <c:v>القصرين</c:v>
                </c:pt>
                <c:pt idx="17">
                  <c:v>سيدي بوزيد</c:v>
                </c:pt>
                <c:pt idx="18">
                  <c:v>صفاقس</c:v>
                </c:pt>
                <c:pt idx="19">
                  <c:v>قابس</c:v>
                </c:pt>
                <c:pt idx="20">
                  <c:v>قبلي</c:v>
                </c:pt>
                <c:pt idx="21">
                  <c:v>توزر</c:v>
                </c:pt>
                <c:pt idx="22">
                  <c:v>تطاوين</c:v>
                </c:pt>
                <c:pt idx="23">
                  <c:v>قفصة</c:v>
                </c:pt>
                <c:pt idx="24">
                  <c:v>مدنين</c:v>
                </c:pt>
              </c:strCache>
            </c:strRef>
          </c:cat>
          <c:val>
            <c:numRef>
              <c:f>Feuil1!$O$3:$O$27</c:f>
              <c:numCache>
                <c:formatCode>General</c:formatCode>
                <c:ptCount val="25"/>
                <c:pt idx="1">
                  <c:v>3</c:v>
                </c:pt>
                <c:pt idx="2">
                  <c:v>5</c:v>
                </c:pt>
                <c:pt idx="3">
                  <c:v>4</c:v>
                </c:pt>
                <c:pt idx="4">
                  <c:v>3</c:v>
                </c:pt>
                <c:pt idx="5">
                  <c:v>12</c:v>
                </c:pt>
                <c:pt idx="6">
                  <c:v>15</c:v>
                </c:pt>
                <c:pt idx="7">
                  <c:v>4</c:v>
                </c:pt>
                <c:pt idx="8">
                  <c:v>4</c:v>
                </c:pt>
                <c:pt idx="9">
                  <c:v>28</c:v>
                </c:pt>
                <c:pt idx="10">
                  <c:v>7</c:v>
                </c:pt>
                <c:pt idx="11">
                  <c:v>4</c:v>
                </c:pt>
                <c:pt idx="12">
                  <c:v>25</c:v>
                </c:pt>
                <c:pt idx="13">
                  <c:v>11</c:v>
                </c:pt>
                <c:pt idx="14">
                  <c:v>16</c:v>
                </c:pt>
                <c:pt idx="15">
                  <c:v>41</c:v>
                </c:pt>
                <c:pt idx="16">
                  <c:v>40</c:v>
                </c:pt>
                <c:pt idx="17">
                  <c:v>22</c:v>
                </c:pt>
                <c:pt idx="18">
                  <c:v>19</c:v>
                </c:pt>
                <c:pt idx="19">
                  <c:v>23</c:v>
                </c:pt>
                <c:pt idx="20">
                  <c:v>20</c:v>
                </c:pt>
                <c:pt idx="21">
                  <c:v>6</c:v>
                </c:pt>
                <c:pt idx="22">
                  <c:v>14</c:v>
                </c:pt>
                <c:pt idx="23">
                  <c:v>2</c:v>
                </c:pt>
                <c:pt idx="24">
                  <c:v>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304291152"/>
        <c:axId val="-1304294960"/>
      </c:barChart>
      <c:catAx>
        <c:axId val="-13042911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1304294960"/>
        <c:crosses val="autoZero"/>
        <c:auto val="1"/>
        <c:lblAlgn val="ctr"/>
        <c:lblOffset val="100"/>
        <c:noMultiLvlLbl val="0"/>
      </c:catAx>
      <c:valAx>
        <c:axId val="-13042949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3042911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5966557677544447E-2"/>
          <c:y val="0.26595348541601649"/>
          <c:w val="0.5558701619807237"/>
          <c:h val="0.41102250440204341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العدد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explosion val="25"/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202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Sheet1!$B$1:$D$1</c:f>
              <c:strCache>
                <c:ptCount val="3"/>
                <c:pt idx="0">
                  <c:v>متعاضد</c:v>
                </c:pt>
                <c:pt idx="1">
                  <c:v>إطار</c:v>
                </c:pt>
                <c:pt idx="2">
                  <c:v>عملة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149</c:v>
                </c:pt>
                <c:pt idx="1">
                  <c:v>106</c:v>
                </c:pt>
                <c:pt idx="2">
                  <c:v>285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explosion val="25"/>
          <c:dPt>
            <c:idx val="0"/>
            <c:bubble3D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cat>
            <c:strRef>
              <c:f>Sheet1!$B$1:$D$1</c:f>
              <c:strCache>
                <c:ptCount val="3"/>
                <c:pt idx="0">
                  <c:v>متعاضد</c:v>
                </c:pt>
                <c:pt idx="1">
                  <c:v>إطار</c:v>
                </c:pt>
                <c:pt idx="2">
                  <c:v>عملة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explosion val="25"/>
          <c:dPt>
            <c:idx val="0"/>
            <c:bubble3D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cat>
            <c:strRef>
              <c:f>Sheet1!$B$1:$D$1</c:f>
              <c:strCache>
                <c:ptCount val="3"/>
                <c:pt idx="0">
                  <c:v>متعاضد</c:v>
                </c:pt>
                <c:pt idx="1">
                  <c:v>إطار</c:v>
                </c:pt>
                <c:pt idx="2">
                  <c:v>عملة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5225893339973884"/>
          <c:y val="0.30584192439862767"/>
          <c:w val="0.33846456478271209"/>
          <c:h val="0.38487972508591511"/>
        </c:manualLayout>
      </c:layout>
      <c:overlay val="0"/>
      <c:spPr>
        <a:noFill/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8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fr-FR"/>
        </a:p>
      </c:txPr>
    </c:legend>
    <c:plotVisOnly val="1"/>
    <c:dispBlanksAs val="zero"/>
    <c:showDLblsOverMax val="0"/>
  </c:chart>
  <c:spPr>
    <a:blipFill dpi="0" rotWithShape="0">
      <a:blip xmlns:r="http://schemas.openxmlformats.org/officeDocument/2006/relationships" r:embed="rId1"/>
      <a:srcRect/>
      <a:tile tx="0" ty="0" sx="100000" sy="100000" flip="none" algn="tl"/>
    </a:blipFill>
    <a:ln>
      <a:noFill/>
    </a:ln>
  </c:spPr>
  <c:txPr>
    <a:bodyPr/>
    <a:lstStyle/>
    <a:p>
      <a:pPr>
        <a:defRPr sz="195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r-FR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9301235913529931E-2"/>
          <c:y val="3.7571978629574898E-2"/>
          <c:w val="0.91172520499376752"/>
          <c:h val="0.709396325459317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'[Statistiques GDA eau (3).xlsx]Feuil1'!$D$2</c:f>
              <c:strCache>
                <c:ptCount val="1"/>
                <c:pt idx="0">
                  <c:v>مجامع مياه الشرب</c:v>
                </c:pt>
              </c:strCache>
            </c:strRef>
          </c:tx>
          <c:invertIfNegative val="0"/>
          <c:cat>
            <c:strRef>
              <c:f>'[Statistiques GDA eau (3).xlsx]Feuil1'!$C$3:$C$26</c:f>
              <c:strCache>
                <c:ptCount val="24"/>
                <c:pt idx="0">
                  <c:v>تونس</c:v>
                </c:pt>
                <c:pt idx="1">
                  <c:v>أريانة</c:v>
                </c:pt>
                <c:pt idx="2">
                  <c:v>بن عروس</c:v>
                </c:pt>
                <c:pt idx="3">
                  <c:v>منوبة</c:v>
                </c:pt>
                <c:pt idx="4">
                  <c:v>بنزرت</c:v>
                </c:pt>
                <c:pt idx="5">
                  <c:v>نابل</c:v>
                </c:pt>
                <c:pt idx="6">
                  <c:v>زغوان</c:v>
                </c:pt>
                <c:pt idx="7">
                  <c:v>جندوبة</c:v>
                </c:pt>
                <c:pt idx="8">
                  <c:v>باجة</c:v>
                </c:pt>
                <c:pt idx="9">
                  <c:v>الكاف</c:v>
                </c:pt>
                <c:pt idx="10">
                  <c:v>سليانة</c:v>
                </c:pt>
                <c:pt idx="11">
                  <c:v>القيروان</c:v>
                </c:pt>
                <c:pt idx="12">
                  <c:v>القصرين</c:v>
                </c:pt>
                <c:pt idx="13">
                  <c:v>سيدي بوزيد</c:v>
                </c:pt>
                <c:pt idx="14">
                  <c:v>سوسة</c:v>
                </c:pt>
                <c:pt idx="15">
                  <c:v>المنستير</c:v>
                </c:pt>
                <c:pt idx="16">
                  <c:v>المهدية</c:v>
                </c:pt>
                <c:pt idx="17">
                  <c:v>صفاقس</c:v>
                </c:pt>
                <c:pt idx="18">
                  <c:v>قفصة</c:v>
                </c:pt>
                <c:pt idx="19">
                  <c:v>توزر</c:v>
                </c:pt>
                <c:pt idx="20">
                  <c:v>قبلي</c:v>
                </c:pt>
                <c:pt idx="21">
                  <c:v>قابس</c:v>
                </c:pt>
                <c:pt idx="22">
                  <c:v>مدنين</c:v>
                </c:pt>
                <c:pt idx="23">
                  <c:v>تطاوين</c:v>
                </c:pt>
              </c:strCache>
            </c:strRef>
          </c:cat>
          <c:val>
            <c:numRef>
              <c:f>'[Statistiques GDA eau (3).xlsx]Feuil1'!$D$3:$D$26</c:f>
              <c:numCache>
                <c:formatCode>General</c:formatCode>
                <c:ptCount val="24"/>
                <c:pt idx="0">
                  <c:v>5</c:v>
                </c:pt>
                <c:pt idx="1">
                  <c:v>17</c:v>
                </c:pt>
                <c:pt idx="2">
                  <c:v>22</c:v>
                </c:pt>
                <c:pt idx="3">
                  <c:v>39</c:v>
                </c:pt>
                <c:pt idx="4">
                  <c:v>79</c:v>
                </c:pt>
                <c:pt idx="5">
                  <c:v>48</c:v>
                </c:pt>
                <c:pt idx="6">
                  <c:v>54</c:v>
                </c:pt>
                <c:pt idx="7">
                  <c:v>76</c:v>
                </c:pt>
                <c:pt idx="8">
                  <c:v>83</c:v>
                </c:pt>
                <c:pt idx="9">
                  <c:v>89</c:v>
                </c:pt>
                <c:pt idx="10">
                  <c:v>90</c:v>
                </c:pt>
                <c:pt idx="11">
                  <c:v>148</c:v>
                </c:pt>
                <c:pt idx="12">
                  <c:v>146</c:v>
                </c:pt>
                <c:pt idx="13">
                  <c:v>104</c:v>
                </c:pt>
                <c:pt idx="14">
                  <c:v>34</c:v>
                </c:pt>
                <c:pt idx="16">
                  <c:v>31</c:v>
                </c:pt>
                <c:pt idx="17">
                  <c:v>99</c:v>
                </c:pt>
                <c:pt idx="18">
                  <c:v>82</c:v>
                </c:pt>
                <c:pt idx="19">
                  <c:v>4</c:v>
                </c:pt>
                <c:pt idx="21">
                  <c:v>19</c:v>
                </c:pt>
                <c:pt idx="22">
                  <c:v>56</c:v>
                </c:pt>
                <c:pt idx="23">
                  <c:v>29</c:v>
                </c:pt>
              </c:numCache>
            </c:numRef>
          </c:val>
        </c:ser>
        <c:ser>
          <c:idx val="1"/>
          <c:order val="1"/>
          <c:tx>
            <c:strRef>
              <c:f>'[Statistiques GDA eau (3).xlsx]Feuil1'!$E$2</c:f>
              <c:strCache>
                <c:ptCount val="1"/>
                <c:pt idx="0">
                  <c:v>مجامع مياه الري</c:v>
                </c:pt>
              </c:strCache>
            </c:strRef>
          </c:tx>
          <c:invertIfNegative val="0"/>
          <c:cat>
            <c:strRef>
              <c:f>'[Statistiques GDA eau (3).xlsx]Feuil1'!$C$3:$C$26</c:f>
              <c:strCache>
                <c:ptCount val="24"/>
                <c:pt idx="0">
                  <c:v>تونس</c:v>
                </c:pt>
                <c:pt idx="1">
                  <c:v>أريانة</c:v>
                </c:pt>
                <c:pt idx="2">
                  <c:v>بن عروس</c:v>
                </c:pt>
                <c:pt idx="3">
                  <c:v>منوبة</c:v>
                </c:pt>
                <c:pt idx="4">
                  <c:v>بنزرت</c:v>
                </c:pt>
                <c:pt idx="5">
                  <c:v>نابل</c:v>
                </c:pt>
                <c:pt idx="6">
                  <c:v>زغوان</c:v>
                </c:pt>
                <c:pt idx="7">
                  <c:v>جندوبة</c:v>
                </c:pt>
                <c:pt idx="8">
                  <c:v>باجة</c:v>
                </c:pt>
                <c:pt idx="9">
                  <c:v>الكاف</c:v>
                </c:pt>
                <c:pt idx="10">
                  <c:v>سليانة</c:v>
                </c:pt>
                <c:pt idx="11">
                  <c:v>القيروان</c:v>
                </c:pt>
                <c:pt idx="12">
                  <c:v>القصرين</c:v>
                </c:pt>
                <c:pt idx="13">
                  <c:v>سيدي بوزيد</c:v>
                </c:pt>
                <c:pt idx="14">
                  <c:v>سوسة</c:v>
                </c:pt>
                <c:pt idx="15">
                  <c:v>المنستير</c:v>
                </c:pt>
                <c:pt idx="16">
                  <c:v>المهدية</c:v>
                </c:pt>
                <c:pt idx="17">
                  <c:v>صفاقس</c:v>
                </c:pt>
                <c:pt idx="18">
                  <c:v>قفصة</c:v>
                </c:pt>
                <c:pt idx="19">
                  <c:v>توزر</c:v>
                </c:pt>
                <c:pt idx="20">
                  <c:v>قبلي</c:v>
                </c:pt>
                <c:pt idx="21">
                  <c:v>قابس</c:v>
                </c:pt>
                <c:pt idx="22">
                  <c:v>مدنين</c:v>
                </c:pt>
                <c:pt idx="23">
                  <c:v>تطاوين</c:v>
                </c:pt>
              </c:strCache>
            </c:strRef>
          </c:cat>
          <c:val>
            <c:numRef>
              <c:f>'[Statistiques GDA eau (3).xlsx]Feuil1'!$E$3:$E$26</c:f>
              <c:numCache>
                <c:formatCode>General</c:formatCode>
                <c:ptCount val="24"/>
                <c:pt idx="0">
                  <c:v>1</c:v>
                </c:pt>
                <c:pt idx="1">
                  <c:v>6</c:v>
                </c:pt>
                <c:pt idx="2">
                  <c:v>14</c:v>
                </c:pt>
                <c:pt idx="3">
                  <c:v>23</c:v>
                </c:pt>
                <c:pt idx="4">
                  <c:v>25</c:v>
                </c:pt>
                <c:pt idx="5">
                  <c:v>45</c:v>
                </c:pt>
                <c:pt idx="6">
                  <c:v>58</c:v>
                </c:pt>
                <c:pt idx="7">
                  <c:v>50</c:v>
                </c:pt>
                <c:pt idx="8">
                  <c:v>32</c:v>
                </c:pt>
                <c:pt idx="9">
                  <c:v>48</c:v>
                </c:pt>
                <c:pt idx="10">
                  <c:v>30</c:v>
                </c:pt>
                <c:pt idx="11">
                  <c:v>89</c:v>
                </c:pt>
                <c:pt idx="12">
                  <c:v>95</c:v>
                </c:pt>
                <c:pt idx="13">
                  <c:v>48</c:v>
                </c:pt>
                <c:pt idx="14">
                  <c:v>37</c:v>
                </c:pt>
                <c:pt idx="15">
                  <c:v>41</c:v>
                </c:pt>
                <c:pt idx="16">
                  <c:v>49</c:v>
                </c:pt>
                <c:pt idx="17">
                  <c:v>36</c:v>
                </c:pt>
                <c:pt idx="18">
                  <c:v>70</c:v>
                </c:pt>
                <c:pt idx="19">
                  <c:v>83</c:v>
                </c:pt>
                <c:pt idx="20">
                  <c:v>135</c:v>
                </c:pt>
                <c:pt idx="21">
                  <c:v>100</c:v>
                </c:pt>
                <c:pt idx="22">
                  <c:v>16</c:v>
                </c:pt>
                <c:pt idx="23">
                  <c:v>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304290064"/>
        <c:axId val="-1304286256"/>
      </c:barChart>
      <c:catAx>
        <c:axId val="-13042900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fr-FR"/>
          </a:p>
        </c:txPr>
        <c:crossAx val="-1304286256"/>
        <c:crosses val="autoZero"/>
        <c:auto val="1"/>
        <c:lblAlgn val="ctr"/>
        <c:lblOffset val="100"/>
        <c:noMultiLvlLbl val="0"/>
      </c:catAx>
      <c:valAx>
        <c:axId val="-13042862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3042900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8.4841674027023445E-2"/>
          <c:y val="0.10969663056077392"/>
          <c:w val="0.22462531085762261"/>
          <c:h val="0.23576748337929856"/>
        </c:manualLayout>
      </c:layout>
      <c:overlay val="0"/>
      <c:txPr>
        <a:bodyPr/>
        <a:lstStyle/>
        <a:p>
          <a:pPr>
            <a:defRPr sz="18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28C5CB-76AA-4FC6-A56C-57C0585028C1}" type="doc">
      <dgm:prSet loTypeId="urn:microsoft.com/office/officeart/2005/8/layout/radial3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6F9C2562-33F0-432E-B22E-A70BD7FEE520}">
      <dgm:prSet phldrT="[Texte]"/>
      <dgm:spPr/>
      <dgm:t>
        <a:bodyPr/>
        <a:lstStyle/>
        <a:p>
          <a:r>
            <a:rPr lang="ar-TN" dirty="0" err="1" smtClean="0"/>
            <a:t>التعاضديات</a:t>
          </a:r>
          <a:r>
            <a:rPr lang="ar-TN" dirty="0" smtClean="0"/>
            <a:t> </a:t>
          </a:r>
          <a:r>
            <a:rPr lang="ar-TN" dirty="0" err="1" smtClean="0"/>
            <a:t>الفلاحية</a:t>
          </a:r>
          <a:endParaRPr lang="fr-FR" dirty="0"/>
        </a:p>
      </dgm:t>
    </dgm:pt>
    <dgm:pt modelId="{59E79C35-EEB0-4FEF-A3F4-1C0FA3653A39}" type="parTrans" cxnId="{E1BFC8B4-CC3B-4759-98FA-8424D3C0F65A}">
      <dgm:prSet/>
      <dgm:spPr/>
      <dgm:t>
        <a:bodyPr/>
        <a:lstStyle/>
        <a:p>
          <a:endParaRPr lang="fr-FR"/>
        </a:p>
      </dgm:t>
    </dgm:pt>
    <dgm:pt modelId="{34CDABEE-1A32-402F-A552-FAA4973FDA30}" type="sibTrans" cxnId="{E1BFC8B4-CC3B-4759-98FA-8424D3C0F65A}">
      <dgm:prSet/>
      <dgm:spPr/>
      <dgm:t>
        <a:bodyPr/>
        <a:lstStyle/>
        <a:p>
          <a:endParaRPr lang="fr-FR"/>
        </a:p>
      </dgm:t>
    </dgm:pt>
    <dgm:pt modelId="{D78ADFEB-93A9-4612-ADFC-3BA0DEE3AC78}">
      <dgm:prSet phldrT="[Texte]" custT="1"/>
      <dgm:spPr/>
      <dgm:t>
        <a:bodyPr/>
        <a:lstStyle/>
        <a:p>
          <a:r>
            <a:rPr lang="ar-TN" sz="2000" b="1" dirty="0" smtClean="0"/>
            <a:t>32</a:t>
          </a:r>
          <a:r>
            <a:rPr lang="ar-TN" sz="2000" b="1" dirty="0" smtClean="0">
              <a:latin typeface="Calibri"/>
            </a:rPr>
            <a:t>% من مجموع </a:t>
          </a:r>
          <a:r>
            <a:rPr lang="ar-TN" sz="2000" b="1" dirty="0" err="1" smtClean="0">
              <a:latin typeface="Calibri"/>
            </a:rPr>
            <a:t>التعاضديات</a:t>
          </a:r>
          <a:endParaRPr lang="fr-FR" sz="2000" b="1" dirty="0"/>
        </a:p>
      </dgm:t>
    </dgm:pt>
    <dgm:pt modelId="{4DE8448F-5DDA-4058-8805-BAA317130390}" type="parTrans" cxnId="{84DEA9E0-0CD4-4E6D-A786-07DBF6D41F6A}">
      <dgm:prSet/>
      <dgm:spPr/>
      <dgm:t>
        <a:bodyPr/>
        <a:lstStyle/>
        <a:p>
          <a:endParaRPr lang="fr-FR"/>
        </a:p>
      </dgm:t>
    </dgm:pt>
    <dgm:pt modelId="{995FD86C-6401-4678-B118-28C75066BC9D}" type="sibTrans" cxnId="{84DEA9E0-0CD4-4E6D-A786-07DBF6D41F6A}">
      <dgm:prSet/>
      <dgm:spPr/>
      <dgm:t>
        <a:bodyPr/>
        <a:lstStyle/>
        <a:p>
          <a:endParaRPr lang="fr-FR"/>
        </a:p>
      </dgm:t>
    </dgm:pt>
    <dgm:pt modelId="{642FE860-375C-4E26-BEFC-AF1CB500DF3A}">
      <dgm:prSet phldrT="[Texte]" custT="1"/>
      <dgm:spPr/>
      <dgm:t>
        <a:bodyPr/>
        <a:lstStyle/>
        <a:p>
          <a:pPr rtl="1"/>
          <a:r>
            <a:rPr lang="ar-TN" sz="2000" b="1" dirty="0" smtClean="0"/>
            <a:t>في كينيا: </a:t>
          </a:r>
          <a:r>
            <a:rPr lang="ar-TN" sz="2000" dirty="0" smtClean="0"/>
            <a:t>70</a:t>
          </a:r>
          <a:r>
            <a:rPr lang="ar-TN" sz="2000" b="1" dirty="0" smtClean="0">
              <a:latin typeface="Calibri"/>
            </a:rPr>
            <a:t>% من إنتاج القهوة، 76% الحليب و 95%  من القطن</a:t>
          </a:r>
          <a:endParaRPr lang="fr-FR" sz="2000" dirty="0"/>
        </a:p>
      </dgm:t>
    </dgm:pt>
    <dgm:pt modelId="{53ABE5D5-0FC6-4D91-90A5-24912229489A}" type="parTrans" cxnId="{2ECEBD6D-0231-45AB-BED6-DCE354399709}">
      <dgm:prSet/>
      <dgm:spPr/>
      <dgm:t>
        <a:bodyPr/>
        <a:lstStyle/>
        <a:p>
          <a:endParaRPr lang="fr-FR"/>
        </a:p>
      </dgm:t>
    </dgm:pt>
    <dgm:pt modelId="{0EDB833A-8F96-4BB7-BC92-D5CA12C6E352}" type="sibTrans" cxnId="{2ECEBD6D-0231-45AB-BED6-DCE354399709}">
      <dgm:prSet/>
      <dgm:spPr/>
      <dgm:t>
        <a:bodyPr/>
        <a:lstStyle/>
        <a:p>
          <a:endParaRPr lang="fr-FR"/>
        </a:p>
      </dgm:t>
    </dgm:pt>
    <dgm:pt modelId="{A3EA028A-E323-44C2-B190-A1F1BE7B0AE4}">
      <dgm:prSet phldrT="[Texte]" custT="1"/>
      <dgm:spPr/>
      <dgm:t>
        <a:bodyPr/>
        <a:lstStyle/>
        <a:p>
          <a:pPr algn="ctr" rtl="1"/>
          <a:r>
            <a:rPr lang="ar-TN" sz="2000" b="1" dirty="0" smtClean="0"/>
            <a:t> 80</a:t>
          </a:r>
          <a:r>
            <a:rPr lang="ar-TN" sz="2000" b="1" dirty="0" smtClean="0">
              <a:latin typeface="Calibri"/>
            </a:rPr>
            <a:t>%</a:t>
          </a:r>
          <a:r>
            <a:rPr lang="ar-TN" sz="2000" b="1" dirty="0" smtClean="0"/>
            <a:t> من إنتاج الحليب في أمريكا</a:t>
          </a:r>
          <a:endParaRPr lang="fr-FR" sz="2000" b="1" dirty="0"/>
        </a:p>
      </dgm:t>
    </dgm:pt>
    <dgm:pt modelId="{EAC91467-F349-4062-BE84-601DAED6BD37}" type="parTrans" cxnId="{03B9E259-33FB-454C-BBD8-A7E7A311BF50}">
      <dgm:prSet/>
      <dgm:spPr/>
      <dgm:t>
        <a:bodyPr/>
        <a:lstStyle/>
        <a:p>
          <a:endParaRPr lang="fr-FR"/>
        </a:p>
      </dgm:t>
    </dgm:pt>
    <dgm:pt modelId="{9D9CCA41-622C-43DC-974F-AD0C7087F298}" type="sibTrans" cxnId="{03B9E259-33FB-454C-BBD8-A7E7A311BF50}">
      <dgm:prSet/>
      <dgm:spPr/>
      <dgm:t>
        <a:bodyPr/>
        <a:lstStyle/>
        <a:p>
          <a:endParaRPr lang="fr-FR"/>
        </a:p>
      </dgm:t>
    </dgm:pt>
    <dgm:pt modelId="{700222A1-76D4-4424-A9C2-3671BA652852}">
      <dgm:prSet phldrT="[Texte]" custT="1"/>
      <dgm:spPr/>
      <dgm:t>
        <a:bodyPr/>
        <a:lstStyle/>
        <a:p>
          <a:pPr rtl="1"/>
          <a:r>
            <a:rPr lang="ar-TN" sz="2000" b="1" dirty="0" smtClean="0">
              <a:latin typeface="Calibri"/>
            </a:rPr>
            <a:t>%</a:t>
          </a:r>
          <a:r>
            <a:rPr lang="ar-TN" sz="2000" b="1" dirty="0" smtClean="0"/>
            <a:t>50 من الانتاج الفلاحي العالمي</a:t>
          </a:r>
          <a:endParaRPr lang="fr-FR" sz="2000" b="1" dirty="0"/>
        </a:p>
      </dgm:t>
    </dgm:pt>
    <dgm:pt modelId="{0F8C28C6-633F-44A7-A988-BBFE07AB6F68}" type="parTrans" cxnId="{11AECFD1-0771-45A7-AC10-3C1A811D4678}">
      <dgm:prSet/>
      <dgm:spPr/>
      <dgm:t>
        <a:bodyPr/>
        <a:lstStyle/>
        <a:p>
          <a:endParaRPr lang="fr-FR"/>
        </a:p>
      </dgm:t>
    </dgm:pt>
    <dgm:pt modelId="{3BB79940-0BCB-4E0C-895C-6A25008138E3}" type="sibTrans" cxnId="{11AECFD1-0771-45A7-AC10-3C1A811D4678}">
      <dgm:prSet/>
      <dgm:spPr/>
      <dgm:t>
        <a:bodyPr/>
        <a:lstStyle/>
        <a:p>
          <a:endParaRPr lang="fr-FR"/>
        </a:p>
      </dgm:t>
    </dgm:pt>
    <dgm:pt modelId="{9139A7F1-8CE4-4B2C-BFB2-8F17A77EE80C}">
      <dgm:prSet custT="1"/>
      <dgm:spPr/>
      <dgm:t>
        <a:bodyPr/>
        <a:lstStyle/>
        <a:p>
          <a:pPr rtl="1"/>
          <a:r>
            <a:rPr lang="ar-TN" sz="2000" b="1" dirty="0" smtClean="0"/>
            <a:t>في فرنسا: 75</a:t>
          </a:r>
          <a:r>
            <a:rPr lang="ar-TN" sz="2000" b="1" dirty="0" smtClean="0">
              <a:latin typeface="Calibri"/>
            </a:rPr>
            <a:t>% من الفلاحين ، 190000 أجير</a:t>
          </a:r>
          <a:endParaRPr lang="fr-FR" sz="2000" b="1" dirty="0"/>
        </a:p>
      </dgm:t>
    </dgm:pt>
    <dgm:pt modelId="{A8060FA1-DDE4-4ECA-9EBF-F59434F086CE}" type="parTrans" cxnId="{34F465A3-2834-411E-86BF-B82DE4E92672}">
      <dgm:prSet/>
      <dgm:spPr/>
      <dgm:t>
        <a:bodyPr/>
        <a:lstStyle/>
        <a:p>
          <a:endParaRPr lang="fr-FR"/>
        </a:p>
      </dgm:t>
    </dgm:pt>
    <dgm:pt modelId="{978EB81A-8AEA-4A28-91E4-3777FB18A0B6}" type="sibTrans" cxnId="{34F465A3-2834-411E-86BF-B82DE4E92672}">
      <dgm:prSet/>
      <dgm:spPr/>
      <dgm:t>
        <a:bodyPr/>
        <a:lstStyle/>
        <a:p>
          <a:endParaRPr lang="fr-FR"/>
        </a:p>
      </dgm:t>
    </dgm:pt>
    <dgm:pt modelId="{D918051A-04DC-445B-89B2-9443206F1903}">
      <dgm:prSet custT="1"/>
      <dgm:spPr/>
      <dgm:t>
        <a:bodyPr/>
        <a:lstStyle/>
        <a:p>
          <a:r>
            <a:rPr lang="ar-TN" sz="2000" b="1" dirty="0" smtClean="0">
              <a:latin typeface="Calibri"/>
            </a:rPr>
            <a:t>84.4 مليار </a:t>
          </a:r>
          <a:r>
            <a:rPr lang="ar-TN" sz="2000" b="1" dirty="0" err="1" smtClean="0">
              <a:latin typeface="Calibri"/>
            </a:rPr>
            <a:t>أورورقم</a:t>
          </a:r>
          <a:r>
            <a:rPr lang="ar-TN" sz="2000" b="1" dirty="0" smtClean="0">
              <a:latin typeface="Calibri"/>
            </a:rPr>
            <a:t> معاملات و40% من رقم معاملات الصناعات الغذائية </a:t>
          </a:r>
          <a:endParaRPr lang="fr-FR" sz="2000" dirty="0"/>
        </a:p>
      </dgm:t>
    </dgm:pt>
    <dgm:pt modelId="{76CC5C05-45ED-4F21-940A-9B68526FFCDB}" type="parTrans" cxnId="{37183348-CCF6-44F5-8D5F-2FBF8DB4B84D}">
      <dgm:prSet/>
      <dgm:spPr/>
      <dgm:t>
        <a:bodyPr/>
        <a:lstStyle/>
        <a:p>
          <a:endParaRPr lang="fr-FR"/>
        </a:p>
      </dgm:t>
    </dgm:pt>
    <dgm:pt modelId="{B88585FE-DF47-469A-A9E6-070266B85D12}" type="sibTrans" cxnId="{37183348-CCF6-44F5-8D5F-2FBF8DB4B84D}">
      <dgm:prSet/>
      <dgm:spPr/>
      <dgm:t>
        <a:bodyPr/>
        <a:lstStyle/>
        <a:p>
          <a:endParaRPr lang="fr-FR"/>
        </a:p>
      </dgm:t>
    </dgm:pt>
    <dgm:pt modelId="{35004E11-810F-414D-87C1-5FEEDE4CCA60}" type="pres">
      <dgm:prSet presAssocID="{0728C5CB-76AA-4FC6-A56C-57C0585028C1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5D4EB1D9-CE0C-4E3A-AFFC-76DBCACEDC17}" type="pres">
      <dgm:prSet presAssocID="{0728C5CB-76AA-4FC6-A56C-57C0585028C1}" presName="radial" presStyleCnt="0">
        <dgm:presLayoutVars>
          <dgm:animLvl val="ctr"/>
        </dgm:presLayoutVars>
      </dgm:prSet>
      <dgm:spPr/>
    </dgm:pt>
    <dgm:pt modelId="{32CC4B81-4DCF-4790-BE4F-73D348929FB5}" type="pres">
      <dgm:prSet presAssocID="{6F9C2562-33F0-432E-B22E-A70BD7FEE520}" presName="centerShape" presStyleLbl="vennNode1" presStyleIdx="0" presStyleCnt="7"/>
      <dgm:spPr/>
      <dgm:t>
        <a:bodyPr/>
        <a:lstStyle/>
        <a:p>
          <a:endParaRPr lang="fr-FR"/>
        </a:p>
      </dgm:t>
    </dgm:pt>
    <dgm:pt modelId="{5106D4B8-51C8-4C7E-8559-30C17F596310}" type="pres">
      <dgm:prSet presAssocID="{D78ADFEB-93A9-4612-ADFC-3BA0DEE3AC78}" presName="node" presStyleLbl="vennNode1" presStyleIdx="1" presStyleCnt="7" custScaleX="115495" custScaleY="119368" custRadScaleRad="98942" custRadScaleInc="1108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5CC853A-D98A-4DD7-ADF2-40094BC37CC5}" type="pres">
      <dgm:prSet presAssocID="{9139A7F1-8CE4-4B2C-BFB2-8F17A77EE80C}" presName="node" presStyleLbl="vennNode1" presStyleIdx="2" presStyleCnt="7" custScaleX="135929" custScaleY="115610" custRadScaleRad="120169" custRadScaleInc="986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BCCB476-1EF6-48A2-83B9-EB76CB240DB0}" type="pres">
      <dgm:prSet presAssocID="{D918051A-04DC-445B-89B2-9443206F1903}" presName="node" presStyleLbl="vennNode1" presStyleIdx="3" presStyleCnt="7" custScaleX="139542" custScaleY="14741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C50DBAF-0931-4D93-9D39-8EABD2160538}" type="pres">
      <dgm:prSet presAssocID="{642FE860-375C-4E26-BEFC-AF1CB500DF3A}" presName="node" presStyleLbl="vennNode1" presStyleIdx="4" presStyleCnt="7" custScaleX="187440" custScaleY="136742" custRadScaleRad="85576" custRadScaleInc="3478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3063A81-B4AE-42DD-87CC-0EFC00535C87}" type="pres">
      <dgm:prSet presAssocID="{A3EA028A-E323-44C2-B190-A1F1BE7B0AE4}" presName="node" presStyleLbl="vennNode1" presStyleIdx="5" presStyleCnt="7" custScaleX="125814" custScaleY="131523" custRadScaleRad="106512" custRadScaleInc="4482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AA321DD-09DB-4A3B-83B1-30A2E21EF22D}" type="pres">
      <dgm:prSet presAssocID="{700222A1-76D4-4424-A9C2-3671BA652852}" presName="node" presStyleLbl="vennNode1" presStyleIdx="6" presStyleCnt="7" custScaleX="143739" custScaleY="127709" custRadScaleRad="110337" custRadScaleInc="2151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C467EEF-60BF-4198-86B8-1F5F2D5A9616}" type="presOf" srcId="{700222A1-76D4-4424-A9C2-3671BA652852}" destId="{CAA321DD-09DB-4A3B-83B1-30A2E21EF22D}" srcOrd="0" destOrd="0" presId="urn:microsoft.com/office/officeart/2005/8/layout/radial3"/>
    <dgm:cxn modelId="{34F465A3-2834-411E-86BF-B82DE4E92672}" srcId="{6F9C2562-33F0-432E-B22E-A70BD7FEE520}" destId="{9139A7F1-8CE4-4B2C-BFB2-8F17A77EE80C}" srcOrd="1" destOrd="0" parTransId="{A8060FA1-DDE4-4ECA-9EBF-F59434F086CE}" sibTransId="{978EB81A-8AEA-4A28-91E4-3777FB18A0B6}"/>
    <dgm:cxn modelId="{6D460760-8C4B-4653-AE75-ECA35A816A6F}" type="presOf" srcId="{642FE860-375C-4E26-BEFC-AF1CB500DF3A}" destId="{5C50DBAF-0931-4D93-9D39-8EABD2160538}" srcOrd="0" destOrd="0" presId="urn:microsoft.com/office/officeart/2005/8/layout/radial3"/>
    <dgm:cxn modelId="{03B9E259-33FB-454C-BBD8-A7E7A311BF50}" srcId="{6F9C2562-33F0-432E-B22E-A70BD7FEE520}" destId="{A3EA028A-E323-44C2-B190-A1F1BE7B0AE4}" srcOrd="4" destOrd="0" parTransId="{EAC91467-F349-4062-BE84-601DAED6BD37}" sibTransId="{9D9CCA41-622C-43DC-974F-AD0C7087F298}"/>
    <dgm:cxn modelId="{11AECFD1-0771-45A7-AC10-3C1A811D4678}" srcId="{6F9C2562-33F0-432E-B22E-A70BD7FEE520}" destId="{700222A1-76D4-4424-A9C2-3671BA652852}" srcOrd="5" destOrd="0" parTransId="{0F8C28C6-633F-44A7-A988-BBFE07AB6F68}" sibTransId="{3BB79940-0BCB-4E0C-895C-6A25008138E3}"/>
    <dgm:cxn modelId="{1ED150DC-4626-4A4B-8F08-14666709D777}" type="presOf" srcId="{D918051A-04DC-445B-89B2-9443206F1903}" destId="{0BCCB476-1EF6-48A2-83B9-EB76CB240DB0}" srcOrd="0" destOrd="0" presId="urn:microsoft.com/office/officeart/2005/8/layout/radial3"/>
    <dgm:cxn modelId="{37183348-CCF6-44F5-8D5F-2FBF8DB4B84D}" srcId="{6F9C2562-33F0-432E-B22E-A70BD7FEE520}" destId="{D918051A-04DC-445B-89B2-9443206F1903}" srcOrd="2" destOrd="0" parTransId="{76CC5C05-45ED-4F21-940A-9B68526FFCDB}" sibTransId="{B88585FE-DF47-469A-A9E6-070266B85D12}"/>
    <dgm:cxn modelId="{2ECEBD6D-0231-45AB-BED6-DCE354399709}" srcId="{6F9C2562-33F0-432E-B22E-A70BD7FEE520}" destId="{642FE860-375C-4E26-BEFC-AF1CB500DF3A}" srcOrd="3" destOrd="0" parTransId="{53ABE5D5-0FC6-4D91-90A5-24912229489A}" sibTransId="{0EDB833A-8F96-4BB7-BC92-D5CA12C6E352}"/>
    <dgm:cxn modelId="{D90E782B-1B52-48EA-89CA-3C7F6B78A625}" type="presOf" srcId="{6F9C2562-33F0-432E-B22E-A70BD7FEE520}" destId="{32CC4B81-4DCF-4790-BE4F-73D348929FB5}" srcOrd="0" destOrd="0" presId="urn:microsoft.com/office/officeart/2005/8/layout/radial3"/>
    <dgm:cxn modelId="{84DEA9E0-0CD4-4E6D-A786-07DBF6D41F6A}" srcId="{6F9C2562-33F0-432E-B22E-A70BD7FEE520}" destId="{D78ADFEB-93A9-4612-ADFC-3BA0DEE3AC78}" srcOrd="0" destOrd="0" parTransId="{4DE8448F-5DDA-4058-8805-BAA317130390}" sibTransId="{995FD86C-6401-4678-B118-28C75066BC9D}"/>
    <dgm:cxn modelId="{DCF18839-7C9B-44AE-87AD-9B3C878A473F}" type="presOf" srcId="{A3EA028A-E323-44C2-B190-A1F1BE7B0AE4}" destId="{73063A81-B4AE-42DD-87CC-0EFC00535C87}" srcOrd="0" destOrd="0" presId="urn:microsoft.com/office/officeart/2005/8/layout/radial3"/>
    <dgm:cxn modelId="{B54DEB58-5606-431E-AD61-945E39A8CCF3}" type="presOf" srcId="{9139A7F1-8CE4-4B2C-BFB2-8F17A77EE80C}" destId="{35CC853A-D98A-4DD7-ADF2-40094BC37CC5}" srcOrd="0" destOrd="0" presId="urn:microsoft.com/office/officeart/2005/8/layout/radial3"/>
    <dgm:cxn modelId="{1459C20B-ECE1-4FDC-B4FA-43D46CC01BA9}" type="presOf" srcId="{0728C5CB-76AA-4FC6-A56C-57C0585028C1}" destId="{35004E11-810F-414D-87C1-5FEEDE4CCA60}" srcOrd="0" destOrd="0" presId="urn:microsoft.com/office/officeart/2005/8/layout/radial3"/>
    <dgm:cxn modelId="{E1BFC8B4-CC3B-4759-98FA-8424D3C0F65A}" srcId="{0728C5CB-76AA-4FC6-A56C-57C0585028C1}" destId="{6F9C2562-33F0-432E-B22E-A70BD7FEE520}" srcOrd="0" destOrd="0" parTransId="{59E79C35-EEB0-4FEF-A3F4-1C0FA3653A39}" sibTransId="{34CDABEE-1A32-402F-A552-FAA4973FDA30}"/>
    <dgm:cxn modelId="{4A70A6A7-2883-4941-8D59-DAA84EE14763}" type="presOf" srcId="{D78ADFEB-93A9-4612-ADFC-3BA0DEE3AC78}" destId="{5106D4B8-51C8-4C7E-8559-30C17F596310}" srcOrd="0" destOrd="0" presId="urn:microsoft.com/office/officeart/2005/8/layout/radial3"/>
    <dgm:cxn modelId="{173BFEC8-81D7-45A9-8889-46BF0F791759}" type="presParOf" srcId="{35004E11-810F-414D-87C1-5FEEDE4CCA60}" destId="{5D4EB1D9-CE0C-4E3A-AFFC-76DBCACEDC17}" srcOrd="0" destOrd="0" presId="urn:microsoft.com/office/officeart/2005/8/layout/radial3"/>
    <dgm:cxn modelId="{350834DB-2969-49E4-A461-1D04C43844F0}" type="presParOf" srcId="{5D4EB1D9-CE0C-4E3A-AFFC-76DBCACEDC17}" destId="{32CC4B81-4DCF-4790-BE4F-73D348929FB5}" srcOrd="0" destOrd="0" presId="urn:microsoft.com/office/officeart/2005/8/layout/radial3"/>
    <dgm:cxn modelId="{30CE24D0-C170-4A0A-9734-0E18680A46DF}" type="presParOf" srcId="{5D4EB1D9-CE0C-4E3A-AFFC-76DBCACEDC17}" destId="{5106D4B8-51C8-4C7E-8559-30C17F596310}" srcOrd="1" destOrd="0" presId="urn:microsoft.com/office/officeart/2005/8/layout/radial3"/>
    <dgm:cxn modelId="{0A6EE169-D22E-40AB-AED7-3008C30FD41B}" type="presParOf" srcId="{5D4EB1D9-CE0C-4E3A-AFFC-76DBCACEDC17}" destId="{35CC853A-D98A-4DD7-ADF2-40094BC37CC5}" srcOrd="2" destOrd="0" presId="urn:microsoft.com/office/officeart/2005/8/layout/radial3"/>
    <dgm:cxn modelId="{BE64DB4F-890A-4197-BEA4-E67D676B0655}" type="presParOf" srcId="{5D4EB1D9-CE0C-4E3A-AFFC-76DBCACEDC17}" destId="{0BCCB476-1EF6-48A2-83B9-EB76CB240DB0}" srcOrd="3" destOrd="0" presId="urn:microsoft.com/office/officeart/2005/8/layout/radial3"/>
    <dgm:cxn modelId="{2413C78D-FCF9-4BC5-95A6-C62B48B808AC}" type="presParOf" srcId="{5D4EB1D9-CE0C-4E3A-AFFC-76DBCACEDC17}" destId="{5C50DBAF-0931-4D93-9D39-8EABD2160538}" srcOrd="4" destOrd="0" presId="urn:microsoft.com/office/officeart/2005/8/layout/radial3"/>
    <dgm:cxn modelId="{53334369-452B-40C6-9497-866B71659FCD}" type="presParOf" srcId="{5D4EB1D9-CE0C-4E3A-AFFC-76DBCACEDC17}" destId="{73063A81-B4AE-42DD-87CC-0EFC00535C87}" srcOrd="5" destOrd="0" presId="urn:microsoft.com/office/officeart/2005/8/layout/radial3"/>
    <dgm:cxn modelId="{01E40245-776D-4100-889D-A82D5722C6FC}" type="presParOf" srcId="{5D4EB1D9-CE0C-4E3A-AFFC-76DBCACEDC17}" destId="{CAA321DD-09DB-4A3B-83B1-30A2E21EF22D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6DC8FE-6AA8-45C1-9B58-4F09BA7B19D6}" type="doc">
      <dgm:prSet loTypeId="urn:microsoft.com/office/officeart/2005/8/layout/radial1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848F67F5-004D-45A0-BE49-EB6CC53B59CE}">
      <dgm:prSet phldrT="[Texte]"/>
      <dgm:spPr/>
      <dgm:t>
        <a:bodyPr/>
        <a:lstStyle/>
        <a:p>
          <a:pPr rtl="1"/>
          <a:r>
            <a:rPr lang="ar-TN" b="1" dirty="0" smtClean="0"/>
            <a:t>القاعدية</a:t>
          </a:r>
        </a:p>
        <a:p>
          <a:pPr rtl="1"/>
          <a:r>
            <a:rPr lang="ar-TN" b="1" dirty="0" smtClean="0"/>
            <a:t>345/220</a:t>
          </a:r>
          <a:endParaRPr lang="fr-FR" b="1" dirty="0"/>
        </a:p>
      </dgm:t>
    </dgm:pt>
    <dgm:pt modelId="{0E2A0690-B776-4D51-AE03-3D4D91907A06}" type="parTrans" cxnId="{1DB0529F-CCB0-48B8-B0B3-A6C832E306F6}">
      <dgm:prSet/>
      <dgm:spPr/>
      <dgm:t>
        <a:bodyPr/>
        <a:lstStyle/>
        <a:p>
          <a:pPr rtl="1"/>
          <a:endParaRPr lang="fr-FR"/>
        </a:p>
      </dgm:t>
    </dgm:pt>
    <dgm:pt modelId="{A2D8C42A-CB36-40E5-A7AC-59366A2446CB}" type="sibTrans" cxnId="{1DB0529F-CCB0-48B8-B0B3-A6C832E306F6}">
      <dgm:prSet/>
      <dgm:spPr/>
      <dgm:t>
        <a:bodyPr/>
        <a:lstStyle/>
        <a:p>
          <a:pPr rtl="1"/>
          <a:endParaRPr lang="fr-FR"/>
        </a:p>
      </dgm:t>
    </dgm:pt>
    <dgm:pt modelId="{B3DDD183-5D6A-4CA5-B3F5-99452DECCB94}">
      <dgm:prSet phldrT="[Texte]" custT="1"/>
      <dgm:spPr/>
      <dgm:t>
        <a:bodyPr/>
        <a:lstStyle/>
        <a:p>
          <a:pPr rtl="1"/>
          <a:r>
            <a:rPr lang="ar-TN" sz="2000" b="1" dirty="0" smtClean="0"/>
            <a:t>ولايات ش غ</a:t>
          </a:r>
        </a:p>
        <a:p>
          <a:pPr rtl="1"/>
          <a:r>
            <a:rPr lang="ar-TN" sz="2000" b="1" dirty="0" smtClean="0"/>
            <a:t>9</a:t>
          </a:r>
          <a:r>
            <a:rPr lang="ar-TN" sz="2000" b="1" dirty="0" smtClean="0">
              <a:latin typeface="Calibri"/>
            </a:rPr>
            <a:t>% من المجموع</a:t>
          </a:r>
          <a:endParaRPr lang="fr-FR" sz="2000" b="1" dirty="0"/>
        </a:p>
      </dgm:t>
    </dgm:pt>
    <dgm:pt modelId="{34809001-892E-4269-97FD-7B4E48DAEB2A}" type="parTrans" cxnId="{1C93DEE6-D3CC-40BB-95D6-05628990D9CC}">
      <dgm:prSet/>
      <dgm:spPr/>
      <dgm:t>
        <a:bodyPr/>
        <a:lstStyle/>
        <a:p>
          <a:pPr rtl="1"/>
          <a:endParaRPr lang="fr-FR"/>
        </a:p>
      </dgm:t>
    </dgm:pt>
    <dgm:pt modelId="{A04A73C2-9A64-4A05-A207-AA3F5A7BEB84}" type="sibTrans" cxnId="{1C93DEE6-D3CC-40BB-95D6-05628990D9CC}">
      <dgm:prSet/>
      <dgm:spPr/>
      <dgm:t>
        <a:bodyPr/>
        <a:lstStyle/>
        <a:p>
          <a:pPr rtl="1"/>
          <a:endParaRPr lang="fr-FR"/>
        </a:p>
      </dgm:t>
    </dgm:pt>
    <dgm:pt modelId="{E05BC69F-6C9D-407F-9C97-78F9CCDD42A8}">
      <dgm:prSet phldrT="[Texte]" custT="1"/>
      <dgm:spPr/>
      <dgm:t>
        <a:bodyPr/>
        <a:lstStyle/>
        <a:p>
          <a:pPr rtl="1"/>
          <a:r>
            <a:rPr lang="ar-TN" sz="2000" b="1" smtClean="0"/>
            <a:t>1575أجير </a:t>
          </a:r>
          <a:r>
            <a:rPr lang="ar-TN" sz="2000" b="1" dirty="0" smtClean="0"/>
            <a:t>85</a:t>
          </a:r>
          <a:r>
            <a:rPr lang="ar-TN" sz="2000" b="1" dirty="0" smtClean="0">
              <a:latin typeface="Calibri"/>
            </a:rPr>
            <a:t>% قار</a:t>
          </a:r>
          <a:endParaRPr lang="fr-FR" sz="2000" b="1" dirty="0"/>
        </a:p>
      </dgm:t>
    </dgm:pt>
    <dgm:pt modelId="{D67A5BF3-F60A-43E1-8713-E9786553DB81}" type="parTrans" cxnId="{53562532-1952-4603-A703-218CEFC98984}">
      <dgm:prSet/>
      <dgm:spPr/>
      <dgm:t>
        <a:bodyPr/>
        <a:lstStyle/>
        <a:p>
          <a:pPr rtl="1"/>
          <a:endParaRPr lang="fr-FR"/>
        </a:p>
      </dgm:t>
    </dgm:pt>
    <dgm:pt modelId="{70744B9C-204E-45B7-8347-5F26F19180BC}" type="sibTrans" cxnId="{53562532-1952-4603-A703-218CEFC98984}">
      <dgm:prSet/>
      <dgm:spPr/>
      <dgm:t>
        <a:bodyPr/>
        <a:lstStyle/>
        <a:p>
          <a:pPr rtl="1"/>
          <a:endParaRPr lang="fr-FR"/>
        </a:p>
      </dgm:t>
    </dgm:pt>
    <dgm:pt modelId="{65F4D387-F68E-44BC-AABF-B32B7C1C19FC}">
      <dgm:prSet phldrT="[Texte]"/>
      <dgm:spPr/>
      <dgm:t>
        <a:bodyPr/>
        <a:lstStyle/>
        <a:p>
          <a:pPr rtl="1"/>
          <a:r>
            <a:rPr lang="ar-TN" b="1" dirty="0" smtClean="0"/>
            <a:t>4</a:t>
          </a:r>
          <a:r>
            <a:rPr lang="ar-TN" b="1" dirty="0" smtClean="0">
              <a:latin typeface="Calibri"/>
            </a:rPr>
            <a:t>% منخرطين  </a:t>
          </a:r>
          <a:r>
            <a:rPr lang="ar-TN" b="1" dirty="0" err="1" smtClean="0">
              <a:latin typeface="Calibri"/>
            </a:rPr>
            <a:t>و9</a:t>
          </a:r>
          <a:r>
            <a:rPr lang="ar-TN" b="1" dirty="0" smtClean="0">
              <a:latin typeface="Calibri"/>
            </a:rPr>
            <a:t>% من المجموع</a:t>
          </a:r>
          <a:endParaRPr lang="fr-FR" b="1" dirty="0"/>
        </a:p>
      </dgm:t>
    </dgm:pt>
    <dgm:pt modelId="{FDAF7D4E-8C47-43F5-90BA-D7B476A23D6B}" type="parTrans" cxnId="{046A65C4-CB5D-4BC2-89C2-115D3E59D4E1}">
      <dgm:prSet/>
      <dgm:spPr/>
      <dgm:t>
        <a:bodyPr/>
        <a:lstStyle/>
        <a:p>
          <a:pPr rtl="1"/>
          <a:endParaRPr lang="fr-FR"/>
        </a:p>
      </dgm:t>
    </dgm:pt>
    <dgm:pt modelId="{6C193D0F-64D3-4E78-B49E-28AAE5594D86}" type="sibTrans" cxnId="{046A65C4-CB5D-4BC2-89C2-115D3E59D4E1}">
      <dgm:prSet/>
      <dgm:spPr/>
      <dgm:t>
        <a:bodyPr/>
        <a:lstStyle/>
        <a:p>
          <a:pPr rtl="1"/>
          <a:endParaRPr lang="fr-FR"/>
        </a:p>
      </dgm:t>
    </dgm:pt>
    <dgm:pt modelId="{087EA4AD-A619-4F1F-8CF9-5A6BBE9D5BC8}">
      <dgm:prSet phldrT="[Texte]" custT="1"/>
      <dgm:spPr/>
      <dgm:t>
        <a:bodyPr/>
        <a:lstStyle/>
        <a:p>
          <a:pPr rtl="1"/>
          <a:r>
            <a:rPr lang="ar-TN" sz="2000" b="1" dirty="0" smtClean="0">
              <a:solidFill>
                <a:srgbClr val="C00000"/>
              </a:solidFill>
            </a:rPr>
            <a:t>50</a:t>
          </a:r>
          <a:r>
            <a:rPr lang="ar-TN" sz="2000" b="1" dirty="0" smtClean="0">
              <a:solidFill>
                <a:srgbClr val="C00000"/>
              </a:solidFill>
              <a:latin typeface="Calibri"/>
            </a:rPr>
            <a:t>% </a:t>
          </a:r>
          <a:r>
            <a:rPr lang="ar-TN" sz="2000" b="1" dirty="0" smtClean="0">
              <a:latin typeface="Calibri"/>
            </a:rPr>
            <a:t>من الحليب المجمع</a:t>
          </a:r>
          <a:endParaRPr lang="fr-FR" sz="2000" b="1" dirty="0"/>
        </a:p>
      </dgm:t>
    </dgm:pt>
    <dgm:pt modelId="{56BB874C-740A-4E3A-8262-6FC891618133}" type="parTrans" cxnId="{B64C1237-F761-45E7-9659-2C556052E7AD}">
      <dgm:prSet/>
      <dgm:spPr/>
      <dgm:t>
        <a:bodyPr/>
        <a:lstStyle/>
        <a:p>
          <a:pPr rtl="1"/>
          <a:endParaRPr lang="fr-FR"/>
        </a:p>
      </dgm:t>
    </dgm:pt>
    <dgm:pt modelId="{BD5D1AFF-BE1B-4494-8023-97E7F57B5099}" type="sibTrans" cxnId="{B64C1237-F761-45E7-9659-2C556052E7AD}">
      <dgm:prSet/>
      <dgm:spPr/>
      <dgm:t>
        <a:bodyPr/>
        <a:lstStyle/>
        <a:p>
          <a:pPr rtl="1"/>
          <a:endParaRPr lang="fr-FR"/>
        </a:p>
      </dgm:t>
    </dgm:pt>
    <dgm:pt modelId="{512E113C-763F-4B4C-8B3C-EA24498A65D7}">
      <dgm:prSet custT="1"/>
      <dgm:spPr/>
      <dgm:t>
        <a:bodyPr/>
        <a:lstStyle/>
        <a:p>
          <a:r>
            <a:rPr lang="ar-TN" sz="2000" b="1" dirty="0" err="1" smtClean="0"/>
            <a:t>253م</a:t>
          </a:r>
          <a:r>
            <a:rPr lang="ar-TN" sz="2000" b="1" dirty="0" smtClean="0"/>
            <a:t>.د رقم </a:t>
          </a:r>
          <a:r>
            <a:rPr lang="ar-TN" sz="2000" b="1" dirty="0" err="1" smtClean="0"/>
            <a:t>معاملات </a:t>
          </a:r>
          <a:r>
            <a:rPr lang="ar-TN" sz="2000" b="1" dirty="0" smtClean="0"/>
            <a:t>(114</a:t>
          </a:r>
          <a:r>
            <a:rPr lang="ar-TN" sz="2000" b="1" dirty="0" err="1" smtClean="0"/>
            <a:t>)</a:t>
          </a:r>
          <a:endParaRPr lang="ar-TN" sz="2000" b="1" dirty="0" smtClean="0"/>
        </a:p>
        <a:p>
          <a:r>
            <a:rPr lang="ar-TN" sz="2000" b="1" dirty="0" smtClean="0"/>
            <a:t>2/3 تحقق أرباحا 6.8 م.د</a:t>
          </a:r>
          <a:endParaRPr lang="fr-FR" sz="2000" b="1" dirty="0"/>
        </a:p>
      </dgm:t>
    </dgm:pt>
    <dgm:pt modelId="{F857DCD7-4BE8-48EC-854F-7A75F2C9F91A}" type="parTrans" cxnId="{54C9F715-63F4-45E1-ABC5-94681343FDE0}">
      <dgm:prSet/>
      <dgm:spPr/>
      <dgm:t>
        <a:bodyPr/>
        <a:lstStyle/>
        <a:p>
          <a:endParaRPr lang="fr-FR"/>
        </a:p>
      </dgm:t>
    </dgm:pt>
    <dgm:pt modelId="{F480E9ED-8997-4C28-9E5B-E3151EE6EBA6}" type="sibTrans" cxnId="{54C9F715-63F4-45E1-ABC5-94681343FDE0}">
      <dgm:prSet/>
      <dgm:spPr/>
      <dgm:t>
        <a:bodyPr/>
        <a:lstStyle/>
        <a:p>
          <a:endParaRPr lang="fr-FR"/>
        </a:p>
      </dgm:t>
    </dgm:pt>
    <dgm:pt modelId="{73660C45-FEDF-4EED-9655-4D1EF49DE138}" type="pres">
      <dgm:prSet presAssocID="{166DC8FE-6AA8-45C1-9B58-4F09BA7B19D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2556072A-AB22-43E8-B29A-BA28C2945814}" type="pres">
      <dgm:prSet presAssocID="{848F67F5-004D-45A0-BE49-EB6CC53B59CE}" presName="centerShape" presStyleLbl="node0" presStyleIdx="0" presStyleCnt="1" custScaleX="112016" custScaleY="107146"/>
      <dgm:spPr/>
      <dgm:t>
        <a:bodyPr/>
        <a:lstStyle/>
        <a:p>
          <a:endParaRPr lang="fr-FR"/>
        </a:p>
      </dgm:t>
    </dgm:pt>
    <dgm:pt modelId="{96D884B0-5702-4113-83AD-D78D5AAAD885}" type="pres">
      <dgm:prSet presAssocID="{34809001-892E-4269-97FD-7B4E48DAEB2A}" presName="Name9" presStyleLbl="parChTrans1D2" presStyleIdx="0" presStyleCnt="5"/>
      <dgm:spPr/>
      <dgm:t>
        <a:bodyPr/>
        <a:lstStyle/>
        <a:p>
          <a:endParaRPr lang="fr-FR"/>
        </a:p>
      </dgm:t>
    </dgm:pt>
    <dgm:pt modelId="{728A8437-9729-4A46-9259-B944BC83DED2}" type="pres">
      <dgm:prSet presAssocID="{34809001-892E-4269-97FD-7B4E48DAEB2A}" presName="connTx" presStyleLbl="parChTrans1D2" presStyleIdx="0" presStyleCnt="5"/>
      <dgm:spPr/>
      <dgm:t>
        <a:bodyPr/>
        <a:lstStyle/>
        <a:p>
          <a:endParaRPr lang="fr-FR"/>
        </a:p>
      </dgm:t>
    </dgm:pt>
    <dgm:pt modelId="{503D2A47-A276-4CC4-9BDB-98514522EA02}" type="pres">
      <dgm:prSet presAssocID="{B3DDD183-5D6A-4CA5-B3F5-99452DECCB94}" presName="node" presStyleLbl="node1" presStyleIdx="0" presStyleCnt="5" custScaleX="112899" custScaleY="11146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233E883-69B7-40A6-B840-E94AD6B260D6}" type="pres">
      <dgm:prSet presAssocID="{F857DCD7-4BE8-48EC-854F-7A75F2C9F91A}" presName="Name9" presStyleLbl="parChTrans1D2" presStyleIdx="1" presStyleCnt="5"/>
      <dgm:spPr/>
      <dgm:t>
        <a:bodyPr/>
        <a:lstStyle/>
        <a:p>
          <a:endParaRPr lang="fr-FR"/>
        </a:p>
      </dgm:t>
    </dgm:pt>
    <dgm:pt modelId="{E61C8E23-3C68-479D-80B0-5BECD04E773F}" type="pres">
      <dgm:prSet presAssocID="{F857DCD7-4BE8-48EC-854F-7A75F2C9F91A}" presName="connTx" presStyleLbl="parChTrans1D2" presStyleIdx="1" presStyleCnt="5"/>
      <dgm:spPr/>
      <dgm:t>
        <a:bodyPr/>
        <a:lstStyle/>
        <a:p>
          <a:endParaRPr lang="fr-FR"/>
        </a:p>
      </dgm:t>
    </dgm:pt>
    <dgm:pt modelId="{6EB4A1B8-0D0A-4AA8-9A25-51CA2066AFD0}" type="pres">
      <dgm:prSet presAssocID="{512E113C-763F-4B4C-8B3C-EA24498A65D7}" presName="node" presStyleLbl="node1" presStyleIdx="1" presStyleCnt="5" custScaleX="131822" custScaleY="12385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29379C5-2446-4227-9C7E-C3220F9A89FB}" type="pres">
      <dgm:prSet presAssocID="{D67A5BF3-F60A-43E1-8713-E9786553DB81}" presName="Name9" presStyleLbl="parChTrans1D2" presStyleIdx="2" presStyleCnt="5"/>
      <dgm:spPr/>
      <dgm:t>
        <a:bodyPr/>
        <a:lstStyle/>
        <a:p>
          <a:endParaRPr lang="fr-FR"/>
        </a:p>
      </dgm:t>
    </dgm:pt>
    <dgm:pt modelId="{3E903579-68E1-41B5-B527-F089545CE2C6}" type="pres">
      <dgm:prSet presAssocID="{D67A5BF3-F60A-43E1-8713-E9786553DB81}" presName="connTx" presStyleLbl="parChTrans1D2" presStyleIdx="2" presStyleCnt="5"/>
      <dgm:spPr/>
      <dgm:t>
        <a:bodyPr/>
        <a:lstStyle/>
        <a:p>
          <a:endParaRPr lang="fr-FR"/>
        </a:p>
      </dgm:t>
    </dgm:pt>
    <dgm:pt modelId="{008263C0-B5A4-4F8D-B907-AECDF2DF12BD}" type="pres">
      <dgm:prSet presAssocID="{E05BC69F-6C9D-407F-9C97-78F9CCDD42A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B8FAA1E-893E-4543-9E69-2555FA5E522F}" type="pres">
      <dgm:prSet presAssocID="{FDAF7D4E-8C47-43F5-90BA-D7B476A23D6B}" presName="Name9" presStyleLbl="parChTrans1D2" presStyleIdx="3" presStyleCnt="5"/>
      <dgm:spPr/>
      <dgm:t>
        <a:bodyPr/>
        <a:lstStyle/>
        <a:p>
          <a:endParaRPr lang="fr-FR"/>
        </a:p>
      </dgm:t>
    </dgm:pt>
    <dgm:pt modelId="{55E6EBF1-7C1F-447F-BBCA-88CC6749794D}" type="pres">
      <dgm:prSet presAssocID="{FDAF7D4E-8C47-43F5-90BA-D7B476A23D6B}" presName="connTx" presStyleLbl="parChTrans1D2" presStyleIdx="3" presStyleCnt="5"/>
      <dgm:spPr/>
      <dgm:t>
        <a:bodyPr/>
        <a:lstStyle/>
        <a:p>
          <a:endParaRPr lang="fr-FR"/>
        </a:p>
      </dgm:t>
    </dgm:pt>
    <dgm:pt modelId="{0A6FC55D-AE83-44DE-8B83-87BD6C32E82B}" type="pres">
      <dgm:prSet presAssocID="{65F4D387-F68E-44BC-AABF-B32B7C1C19FC}" presName="node" presStyleLbl="node1" presStyleIdx="3" presStyleCnt="5" custScaleX="10308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4EC8974-4718-4A4B-9AAA-BBD8D774A0BE}" type="pres">
      <dgm:prSet presAssocID="{56BB874C-740A-4E3A-8262-6FC891618133}" presName="Name9" presStyleLbl="parChTrans1D2" presStyleIdx="4" presStyleCnt="5"/>
      <dgm:spPr/>
      <dgm:t>
        <a:bodyPr/>
        <a:lstStyle/>
        <a:p>
          <a:endParaRPr lang="fr-FR"/>
        </a:p>
      </dgm:t>
    </dgm:pt>
    <dgm:pt modelId="{BCC0CA9B-DB17-427D-9DFD-C681C0A47508}" type="pres">
      <dgm:prSet presAssocID="{56BB874C-740A-4E3A-8262-6FC891618133}" presName="connTx" presStyleLbl="parChTrans1D2" presStyleIdx="4" presStyleCnt="5"/>
      <dgm:spPr/>
      <dgm:t>
        <a:bodyPr/>
        <a:lstStyle/>
        <a:p>
          <a:endParaRPr lang="fr-FR"/>
        </a:p>
      </dgm:t>
    </dgm:pt>
    <dgm:pt modelId="{0754422E-B8DF-4827-ACAC-7F7372F3DF1D}" type="pres">
      <dgm:prSet presAssocID="{087EA4AD-A619-4F1F-8CF9-5A6BBE9D5BC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3562532-1952-4603-A703-218CEFC98984}" srcId="{848F67F5-004D-45A0-BE49-EB6CC53B59CE}" destId="{E05BC69F-6C9D-407F-9C97-78F9CCDD42A8}" srcOrd="2" destOrd="0" parTransId="{D67A5BF3-F60A-43E1-8713-E9786553DB81}" sibTransId="{70744B9C-204E-45B7-8347-5F26F19180BC}"/>
    <dgm:cxn modelId="{20415DE1-AF29-49F1-8D3E-E273B79E4B09}" type="presOf" srcId="{34809001-892E-4269-97FD-7B4E48DAEB2A}" destId="{96D884B0-5702-4113-83AD-D78D5AAAD885}" srcOrd="0" destOrd="0" presId="urn:microsoft.com/office/officeart/2005/8/layout/radial1"/>
    <dgm:cxn modelId="{54C9F715-63F4-45E1-ABC5-94681343FDE0}" srcId="{848F67F5-004D-45A0-BE49-EB6CC53B59CE}" destId="{512E113C-763F-4B4C-8B3C-EA24498A65D7}" srcOrd="1" destOrd="0" parTransId="{F857DCD7-4BE8-48EC-854F-7A75F2C9F91A}" sibTransId="{F480E9ED-8997-4C28-9E5B-E3151EE6EBA6}"/>
    <dgm:cxn modelId="{67B9E925-0A4B-4BA5-BCDF-3FB997037CA8}" type="presOf" srcId="{34809001-892E-4269-97FD-7B4E48DAEB2A}" destId="{728A8437-9729-4A46-9259-B944BC83DED2}" srcOrd="1" destOrd="0" presId="urn:microsoft.com/office/officeart/2005/8/layout/radial1"/>
    <dgm:cxn modelId="{F26FB967-B6E1-40DB-9B33-F640937A72FF}" type="presOf" srcId="{512E113C-763F-4B4C-8B3C-EA24498A65D7}" destId="{6EB4A1B8-0D0A-4AA8-9A25-51CA2066AFD0}" srcOrd="0" destOrd="0" presId="urn:microsoft.com/office/officeart/2005/8/layout/radial1"/>
    <dgm:cxn modelId="{7BDA3E4C-6068-4203-B991-160C68ED99CB}" type="presOf" srcId="{087EA4AD-A619-4F1F-8CF9-5A6BBE9D5BC8}" destId="{0754422E-B8DF-4827-ACAC-7F7372F3DF1D}" srcOrd="0" destOrd="0" presId="urn:microsoft.com/office/officeart/2005/8/layout/radial1"/>
    <dgm:cxn modelId="{6F5A44A4-AAA0-4DC0-B7B6-703713CBDA3A}" type="presOf" srcId="{F857DCD7-4BE8-48EC-854F-7A75F2C9F91A}" destId="{E61C8E23-3C68-479D-80B0-5BECD04E773F}" srcOrd="1" destOrd="0" presId="urn:microsoft.com/office/officeart/2005/8/layout/radial1"/>
    <dgm:cxn modelId="{6BAC9055-6453-488D-8F51-871A74A4FDC0}" type="presOf" srcId="{65F4D387-F68E-44BC-AABF-B32B7C1C19FC}" destId="{0A6FC55D-AE83-44DE-8B83-87BD6C32E82B}" srcOrd="0" destOrd="0" presId="urn:microsoft.com/office/officeart/2005/8/layout/radial1"/>
    <dgm:cxn modelId="{3DA4477A-3C40-411C-A560-D0206AB9BB58}" type="presOf" srcId="{56BB874C-740A-4E3A-8262-6FC891618133}" destId="{84EC8974-4718-4A4B-9AAA-BBD8D774A0BE}" srcOrd="0" destOrd="0" presId="urn:microsoft.com/office/officeart/2005/8/layout/radial1"/>
    <dgm:cxn modelId="{0719538D-FD1E-4641-888C-EFBFC9BE6387}" type="presOf" srcId="{D67A5BF3-F60A-43E1-8713-E9786553DB81}" destId="{729379C5-2446-4227-9C7E-C3220F9A89FB}" srcOrd="0" destOrd="0" presId="urn:microsoft.com/office/officeart/2005/8/layout/radial1"/>
    <dgm:cxn modelId="{7B02ED08-2216-45F8-B0A9-FBA585799DC1}" type="presOf" srcId="{848F67F5-004D-45A0-BE49-EB6CC53B59CE}" destId="{2556072A-AB22-43E8-B29A-BA28C2945814}" srcOrd="0" destOrd="0" presId="urn:microsoft.com/office/officeart/2005/8/layout/radial1"/>
    <dgm:cxn modelId="{BB621B12-3F93-4322-A9D0-BF5AD1498F4F}" type="presOf" srcId="{56BB874C-740A-4E3A-8262-6FC891618133}" destId="{BCC0CA9B-DB17-427D-9DFD-C681C0A47508}" srcOrd="1" destOrd="0" presId="urn:microsoft.com/office/officeart/2005/8/layout/radial1"/>
    <dgm:cxn modelId="{1C93DEE6-D3CC-40BB-95D6-05628990D9CC}" srcId="{848F67F5-004D-45A0-BE49-EB6CC53B59CE}" destId="{B3DDD183-5D6A-4CA5-B3F5-99452DECCB94}" srcOrd="0" destOrd="0" parTransId="{34809001-892E-4269-97FD-7B4E48DAEB2A}" sibTransId="{A04A73C2-9A64-4A05-A207-AA3F5A7BEB84}"/>
    <dgm:cxn modelId="{8E959020-A07B-4A5C-81DE-58EF6F963CE7}" type="presOf" srcId="{F857DCD7-4BE8-48EC-854F-7A75F2C9F91A}" destId="{6233E883-69B7-40A6-B840-E94AD6B260D6}" srcOrd="0" destOrd="0" presId="urn:microsoft.com/office/officeart/2005/8/layout/radial1"/>
    <dgm:cxn modelId="{4D89E245-6F9D-439C-B21A-DC57676C2467}" type="presOf" srcId="{FDAF7D4E-8C47-43F5-90BA-D7B476A23D6B}" destId="{55E6EBF1-7C1F-447F-BBCA-88CC6749794D}" srcOrd="1" destOrd="0" presId="urn:microsoft.com/office/officeart/2005/8/layout/radial1"/>
    <dgm:cxn modelId="{5FDD2260-A49F-4E05-89CF-2EC81BEE02EB}" type="presOf" srcId="{B3DDD183-5D6A-4CA5-B3F5-99452DECCB94}" destId="{503D2A47-A276-4CC4-9BDB-98514522EA02}" srcOrd="0" destOrd="0" presId="urn:microsoft.com/office/officeart/2005/8/layout/radial1"/>
    <dgm:cxn modelId="{4FF6A583-593A-49E8-B543-F0F3A08362A9}" type="presOf" srcId="{FDAF7D4E-8C47-43F5-90BA-D7B476A23D6B}" destId="{CB8FAA1E-893E-4543-9E69-2555FA5E522F}" srcOrd="0" destOrd="0" presId="urn:microsoft.com/office/officeart/2005/8/layout/radial1"/>
    <dgm:cxn modelId="{B64C1237-F761-45E7-9659-2C556052E7AD}" srcId="{848F67F5-004D-45A0-BE49-EB6CC53B59CE}" destId="{087EA4AD-A619-4F1F-8CF9-5A6BBE9D5BC8}" srcOrd="4" destOrd="0" parTransId="{56BB874C-740A-4E3A-8262-6FC891618133}" sibTransId="{BD5D1AFF-BE1B-4494-8023-97E7F57B5099}"/>
    <dgm:cxn modelId="{1BCD1DAD-ACB4-4857-9B2B-585AFEB2E13C}" type="presOf" srcId="{166DC8FE-6AA8-45C1-9B58-4F09BA7B19D6}" destId="{73660C45-FEDF-4EED-9655-4D1EF49DE138}" srcOrd="0" destOrd="0" presId="urn:microsoft.com/office/officeart/2005/8/layout/radial1"/>
    <dgm:cxn modelId="{1DB0529F-CCB0-48B8-B0B3-A6C832E306F6}" srcId="{166DC8FE-6AA8-45C1-9B58-4F09BA7B19D6}" destId="{848F67F5-004D-45A0-BE49-EB6CC53B59CE}" srcOrd="0" destOrd="0" parTransId="{0E2A0690-B776-4D51-AE03-3D4D91907A06}" sibTransId="{A2D8C42A-CB36-40E5-A7AC-59366A2446CB}"/>
    <dgm:cxn modelId="{1328BB92-C515-4233-9BBE-698F8C5943B3}" type="presOf" srcId="{D67A5BF3-F60A-43E1-8713-E9786553DB81}" destId="{3E903579-68E1-41B5-B527-F089545CE2C6}" srcOrd="1" destOrd="0" presId="urn:microsoft.com/office/officeart/2005/8/layout/radial1"/>
    <dgm:cxn modelId="{046A65C4-CB5D-4BC2-89C2-115D3E59D4E1}" srcId="{848F67F5-004D-45A0-BE49-EB6CC53B59CE}" destId="{65F4D387-F68E-44BC-AABF-B32B7C1C19FC}" srcOrd="3" destOrd="0" parTransId="{FDAF7D4E-8C47-43F5-90BA-D7B476A23D6B}" sibTransId="{6C193D0F-64D3-4E78-B49E-28AAE5594D86}"/>
    <dgm:cxn modelId="{FB06565B-8C21-4C61-ADCC-5513C1C409B8}" type="presOf" srcId="{E05BC69F-6C9D-407F-9C97-78F9CCDD42A8}" destId="{008263C0-B5A4-4F8D-B907-AECDF2DF12BD}" srcOrd="0" destOrd="0" presId="urn:microsoft.com/office/officeart/2005/8/layout/radial1"/>
    <dgm:cxn modelId="{F9F8BF01-980A-493B-AD48-A350C010DF3C}" type="presParOf" srcId="{73660C45-FEDF-4EED-9655-4D1EF49DE138}" destId="{2556072A-AB22-43E8-B29A-BA28C2945814}" srcOrd="0" destOrd="0" presId="urn:microsoft.com/office/officeart/2005/8/layout/radial1"/>
    <dgm:cxn modelId="{41C5ABE6-894A-44A6-ABA7-A90A35274E0C}" type="presParOf" srcId="{73660C45-FEDF-4EED-9655-4D1EF49DE138}" destId="{96D884B0-5702-4113-83AD-D78D5AAAD885}" srcOrd="1" destOrd="0" presId="urn:microsoft.com/office/officeart/2005/8/layout/radial1"/>
    <dgm:cxn modelId="{AD2D9901-6A33-40CB-AB97-0D50A5D34FA6}" type="presParOf" srcId="{96D884B0-5702-4113-83AD-D78D5AAAD885}" destId="{728A8437-9729-4A46-9259-B944BC83DED2}" srcOrd="0" destOrd="0" presId="urn:microsoft.com/office/officeart/2005/8/layout/radial1"/>
    <dgm:cxn modelId="{BAB5F25D-8C6D-4BED-BC7A-8BE097BD49E6}" type="presParOf" srcId="{73660C45-FEDF-4EED-9655-4D1EF49DE138}" destId="{503D2A47-A276-4CC4-9BDB-98514522EA02}" srcOrd="2" destOrd="0" presId="urn:microsoft.com/office/officeart/2005/8/layout/radial1"/>
    <dgm:cxn modelId="{61EE6231-C859-4E4B-8E8C-F50F203E1712}" type="presParOf" srcId="{73660C45-FEDF-4EED-9655-4D1EF49DE138}" destId="{6233E883-69B7-40A6-B840-E94AD6B260D6}" srcOrd="3" destOrd="0" presId="urn:microsoft.com/office/officeart/2005/8/layout/radial1"/>
    <dgm:cxn modelId="{04AD8FE2-0BF1-4A45-AF97-E6E277EB58AC}" type="presParOf" srcId="{6233E883-69B7-40A6-B840-E94AD6B260D6}" destId="{E61C8E23-3C68-479D-80B0-5BECD04E773F}" srcOrd="0" destOrd="0" presId="urn:microsoft.com/office/officeart/2005/8/layout/radial1"/>
    <dgm:cxn modelId="{C9204C55-1A38-47E5-99D3-4AABA68FAF1A}" type="presParOf" srcId="{73660C45-FEDF-4EED-9655-4D1EF49DE138}" destId="{6EB4A1B8-0D0A-4AA8-9A25-51CA2066AFD0}" srcOrd="4" destOrd="0" presId="urn:microsoft.com/office/officeart/2005/8/layout/radial1"/>
    <dgm:cxn modelId="{B7BC8123-6140-457D-B4E1-0597804C5013}" type="presParOf" srcId="{73660C45-FEDF-4EED-9655-4D1EF49DE138}" destId="{729379C5-2446-4227-9C7E-C3220F9A89FB}" srcOrd="5" destOrd="0" presId="urn:microsoft.com/office/officeart/2005/8/layout/radial1"/>
    <dgm:cxn modelId="{FCEC22F5-BFF9-4BCE-AE4B-2D54B5857411}" type="presParOf" srcId="{729379C5-2446-4227-9C7E-C3220F9A89FB}" destId="{3E903579-68E1-41B5-B527-F089545CE2C6}" srcOrd="0" destOrd="0" presId="urn:microsoft.com/office/officeart/2005/8/layout/radial1"/>
    <dgm:cxn modelId="{F00E7CC7-5754-4D90-AF22-30C149F3A3D3}" type="presParOf" srcId="{73660C45-FEDF-4EED-9655-4D1EF49DE138}" destId="{008263C0-B5A4-4F8D-B907-AECDF2DF12BD}" srcOrd="6" destOrd="0" presId="urn:microsoft.com/office/officeart/2005/8/layout/radial1"/>
    <dgm:cxn modelId="{9DC8DEA0-E865-4C86-8C51-0DD3E8A0D33E}" type="presParOf" srcId="{73660C45-FEDF-4EED-9655-4D1EF49DE138}" destId="{CB8FAA1E-893E-4543-9E69-2555FA5E522F}" srcOrd="7" destOrd="0" presId="urn:microsoft.com/office/officeart/2005/8/layout/radial1"/>
    <dgm:cxn modelId="{5E367381-7B26-42FB-A4F4-F8FE05979634}" type="presParOf" srcId="{CB8FAA1E-893E-4543-9E69-2555FA5E522F}" destId="{55E6EBF1-7C1F-447F-BBCA-88CC6749794D}" srcOrd="0" destOrd="0" presId="urn:microsoft.com/office/officeart/2005/8/layout/radial1"/>
    <dgm:cxn modelId="{961DC63D-66F7-4A92-BF0A-59F7A5236211}" type="presParOf" srcId="{73660C45-FEDF-4EED-9655-4D1EF49DE138}" destId="{0A6FC55D-AE83-44DE-8B83-87BD6C32E82B}" srcOrd="8" destOrd="0" presId="urn:microsoft.com/office/officeart/2005/8/layout/radial1"/>
    <dgm:cxn modelId="{AE80FC0B-A7FC-4560-8037-EFEB4A8EB03D}" type="presParOf" srcId="{73660C45-FEDF-4EED-9655-4D1EF49DE138}" destId="{84EC8974-4718-4A4B-9AAA-BBD8D774A0BE}" srcOrd="9" destOrd="0" presId="urn:microsoft.com/office/officeart/2005/8/layout/radial1"/>
    <dgm:cxn modelId="{76AB22C8-B6DA-43A0-9A07-117B66A1510A}" type="presParOf" srcId="{84EC8974-4718-4A4B-9AAA-BBD8D774A0BE}" destId="{BCC0CA9B-DB17-427D-9DFD-C681C0A47508}" srcOrd="0" destOrd="0" presId="urn:microsoft.com/office/officeart/2005/8/layout/radial1"/>
    <dgm:cxn modelId="{69E3B1DF-F9A3-47B3-BCEE-BFD4E78856FA}" type="presParOf" srcId="{73660C45-FEDF-4EED-9655-4D1EF49DE138}" destId="{0754422E-B8DF-4827-ACAC-7F7372F3DF1D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1145018-ACE4-4D7A-A527-19D3A15445DC}" type="doc">
      <dgm:prSet loTypeId="urn:microsoft.com/office/officeart/2005/8/layout/radial1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60357FBB-9734-49B5-99B3-80A1AFD82E39}">
      <dgm:prSet phldrT="[Texte]" custT="1"/>
      <dgm:spPr/>
      <dgm:t>
        <a:bodyPr/>
        <a:lstStyle/>
        <a:p>
          <a:endParaRPr lang="ar-TN" sz="2400" b="1" dirty="0" smtClean="0"/>
        </a:p>
        <a:p>
          <a:pPr rtl="1"/>
          <a:r>
            <a:rPr lang="ar-TN" sz="2400" b="1" dirty="0" smtClean="0"/>
            <a:t>المركزية</a:t>
          </a:r>
        </a:p>
        <a:p>
          <a:pPr rtl="1"/>
          <a:r>
            <a:rPr lang="ar-TN" sz="2400" b="1" dirty="0" smtClean="0"/>
            <a:t>للحبوب والبذور</a:t>
          </a:r>
        </a:p>
        <a:p>
          <a:pPr rtl="1"/>
          <a:endParaRPr lang="fr-FR" sz="2400" b="1" dirty="0"/>
        </a:p>
      </dgm:t>
    </dgm:pt>
    <dgm:pt modelId="{C277EFAF-9A35-4091-A53E-1CBB2670751F}" type="parTrans" cxnId="{ED2FB209-4584-46C6-BA7A-163417928FEF}">
      <dgm:prSet/>
      <dgm:spPr/>
      <dgm:t>
        <a:bodyPr/>
        <a:lstStyle/>
        <a:p>
          <a:endParaRPr lang="fr-FR"/>
        </a:p>
      </dgm:t>
    </dgm:pt>
    <dgm:pt modelId="{CCE98A84-ADB3-42B5-AE35-8AC03954D704}" type="sibTrans" cxnId="{ED2FB209-4584-46C6-BA7A-163417928FEF}">
      <dgm:prSet/>
      <dgm:spPr/>
      <dgm:t>
        <a:bodyPr/>
        <a:lstStyle/>
        <a:p>
          <a:endParaRPr lang="fr-FR"/>
        </a:p>
      </dgm:t>
    </dgm:pt>
    <dgm:pt modelId="{C8F38D69-37FC-4FC9-95E1-4D18BD8B2BCC}">
      <dgm:prSet phldrT="[Texte]" custT="1"/>
      <dgm:spPr/>
      <dgm:t>
        <a:bodyPr/>
        <a:lstStyle/>
        <a:p>
          <a:r>
            <a:rPr lang="ar-TN" sz="2000" b="1" dirty="0" smtClean="0"/>
            <a:t>40</a:t>
          </a:r>
          <a:r>
            <a:rPr lang="ar-TN" sz="2000" b="1" dirty="0" smtClean="0">
              <a:latin typeface="Calibri"/>
            </a:rPr>
            <a:t>% الحبوب المجمعة</a:t>
          </a:r>
          <a:endParaRPr lang="fr-FR" sz="2000" b="1" dirty="0"/>
        </a:p>
      </dgm:t>
    </dgm:pt>
    <dgm:pt modelId="{65AA384A-F1DE-46B4-B97E-91882CCB6E94}" type="parTrans" cxnId="{4A57E620-17B5-4E1A-B6CE-1F077AF0385E}">
      <dgm:prSet/>
      <dgm:spPr/>
      <dgm:t>
        <a:bodyPr/>
        <a:lstStyle/>
        <a:p>
          <a:endParaRPr lang="fr-FR"/>
        </a:p>
      </dgm:t>
    </dgm:pt>
    <dgm:pt modelId="{EB2641C8-89DB-4BFE-9EA2-4B363D1CB919}" type="sibTrans" cxnId="{4A57E620-17B5-4E1A-B6CE-1F077AF0385E}">
      <dgm:prSet/>
      <dgm:spPr/>
      <dgm:t>
        <a:bodyPr/>
        <a:lstStyle/>
        <a:p>
          <a:endParaRPr lang="fr-FR"/>
        </a:p>
      </dgm:t>
    </dgm:pt>
    <dgm:pt modelId="{F85D0FCF-E9AE-41CA-991D-8DB60F89913C}">
      <dgm:prSet phldrT="[Texte]" custT="1"/>
      <dgm:spPr/>
      <dgm:t>
        <a:bodyPr/>
        <a:lstStyle/>
        <a:p>
          <a:pPr rtl="1"/>
          <a:r>
            <a:rPr lang="ar-TN" sz="2000" b="1" dirty="0" smtClean="0">
              <a:latin typeface="Calibri"/>
            </a:rPr>
            <a:t> 80%من بذور الحبوب الممتازة</a:t>
          </a:r>
          <a:endParaRPr lang="fr-FR" sz="2000" b="1" dirty="0"/>
        </a:p>
      </dgm:t>
    </dgm:pt>
    <dgm:pt modelId="{5051936F-9FD3-4399-8783-ABB9E7FE409F}" type="parTrans" cxnId="{56A85068-F9C4-4ED8-ACB4-166C0C8CF48C}">
      <dgm:prSet/>
      <dgm:spPr/>
      <dgm:t>
        <a:bodyPr/>
        <a:lstStyle/>
        <a:p>
          <a:endParaRPr lang="fr-FR"/>
        </a:p>
      </dgm:t>
    </dgm:pt>
    <dgm:pt modelId="{CD53F580-C6B7-4B48-80F3-A9FCDA1578D6}" type="sibTrans" cxnId="{56A85068-F9C4-4ED8-ACB4-166C0C8CF48C}">
      <dgm:prSet/>
      <dgm:spPr/>
      <dgm:t>
        <a:bodyPr/>
        <a:lstStyle/>
        <a:p>
          <a:endParaRPr lang="fr-FR"/>
        </a:p>
      </dgm:t>
    </dgm:pt>
    <dgm:pt modelId="{D740672A-92F3-4307-B6A2-40B841A773AE}">
      <dgm:prSet phldrT="[Texte]"/>
      <dgm:spPr/>
      <dgm:t>
        <a:bodyPr/>
        <a:lstStyle/>
        <a:p>
          <a:r>
            <a:rPr lang="ar-TN" b="1" dirty="0" smtClean="0">
              <a:solidFill>
                <a:srgbClr val="C00000"/>
              </a:solidFill>
            </a:rPr>
            <a:t>2100 منخرط</a:t>
          </a:r>
        </a:p>
        <a:p>
          <a:r>
            <a:rPr lang="ar-TN" b="1" dirty="0" smtClean="0">
              <a:solidFill>
                <a:srgbClr val="C00000"/>
              </a:solidFill>
            </a:rPr>
            <a:t>10000 متعامل</a:t>
          </a:r>
          <a:endParaRPr lang="fr-FR" b="1" dirty="0">
            <a:solidFill>
              <a:srgbClr val="C00000"/>
            </a:solidFill>
          </a:endParaRPr>
        </a:p>
      </dgm:t>
    </dgm:pt>
    <dgm:pt modelId="{CEF5CB68-CC18-4A1B-9F47-0988D6A4AA29}" type="parTrans" cxnId="{A79C06B3-36D8-4B0E-B7D1-E1E85C52DF43}">
      <dgm:prSet/>
      <dgm:spPr/>
      <dgm:t>
        <a:bodyPr/>
        <a:lstStyle/>
        <a:p>
          <a:endParaRPr lang="fr-FR"/>
        </a:p>
      </dgm:t>
    </dgm:pt>
    <dgm:pt modelId="{9C1B38AE-22D6-4127-881B-9BDB75DC1B56}" type="sibTrans" cxnId="{A79C06B3-36D8-4B0E-B7D1-E1E85C52DF43}">
      <dgm:prSet/>
      <dgm:spPr/>
      <dgm:t>
        <a:bodyPr/>
        <a:lstStyle/>
        <a:p>
          <a:endParaRPr lang="fr-FR"/>
        </a:p>
      </dgm:t>
    </dgm:pt>
    <dgm:pt modelId="{2BC63BAE-386F-43A3-A9C0-147D018DF05F}">
      <dgm:prSet phldrT="[Texte]"/>
      <dgm:spPr/>
      <dgm:t>
        <a:bodyPr/>
        <a:lstStyle/>
        <a:p>
          <a:pPr rtl="1"/>
          <a:r>
            <a:rPr lang="ar-TN" b="1" dirty="0" smtClean="0"/>
            <a:t>رقم معاملات  252 </a:t>
          </a:r>
          <a:r>
            <a:rPr lang="ar-TN" b="1" dirty="0" err="1" smtClean="0"/>
            <a:t>م.د</a:t>
          </a:r>
          <a:r>
            <a:rPr lang="ar-TN" b="1" dirty="0" smtClean="0"/>
            <a:t> (2015)</a:t>
          </a:r>
        </a:p>
      </dgm:t>
    </dgm:pt>
    <dgm:pt modelId="{9FE38431-D5AF-47DD-99B4-E492B90DCDC8}" type="parTrans" cxnId="{DCEA3108-19CB-462D-8130-9E6E9E5A773D}">
      <dgm:prSet/>
      <dgm:spPr/>
      <dgm:t>
        <a:bodyPr/>
        <a:lstStyle/>
        <a:p>
          <a:endParaRPr lang="fr-FR"/>
        </a:p>
      </dgm:t>
    </dgm:pt>
    <dgm:pt modelId="{00AE594B-9F5C-446D-8962-C3343EA19D04}" type="sibTrans" cxnId="{DCEA3108-19CB-462D-8130-9E6E9E5A773D}">
      <dgm:prSet/>
      <dgm:spPr/>
      <dgm:t>
        <a:bodyPr/>
        <a:lstStyle/>
        <a:p>
          <a:endParaRPr lang="fr-FR"/>
        </a:p>
      </dgm:t>
    </dgm:pt>
    <dgm:pt modelId="{7A6DB0B0-28B0-48D6-B44E-6907CC12C4F0}">
      <dgm:prSet custT="1"/>
      <dgm:spPr/>
      <dgm:t>
        <a:bodyPr/>
        <a:lstStyle/>
        <a:p>
          <a:pPr rtl="1"/>
          <a:r>
            <a:rPr lang="ar-TN" sz="2000" b="1" dirty="0" smtClean="0"/>
            <a:t>750 أجير قار</a:t>
          </a:r>
          <a:endParaRPr lang="fr-FR" sz="2000" b="1" dirty="0"/>
        </a:p>
      </dgm:t>
    </dgm:pt>
    <dgm:pt modelId="{A66689F8-EA91-4721-870D-CB896DD0863B}" type="parTrans" cxnId="{BBDDC2F8-C5F4-4AE3-BC53-72BA2033DB49}">
      <dgm:prSet/>
      <dgm:spPr/>
      <dgm:t>
        <a:bodyPr/>
        <a:lstStyle/>
        <a:p>
          <a:endParaRPr lang="fr-FR"/>
        </a:p>
      </dgm:t>
    </dgm:pt>
    <dgm:pt modelId="{3AB718C0-CABE-485D-8F90-C0171F5C2E14}" type="sibTrans" cxnId="{BBDDC2F8-C5F4-4AE3-BC53-72BA2033DB49}">
      <dgm:prSet/>
      <dgm:spPr/>
      <dgm:t>
        <a:bodyPr/>
        <a:lstStyle/>
        <a:p>
          <a:endParaRPr lang="fr-FR"/>
        </a:p>
      </dgm:t>
    </dgm:pt>
    <dgm:pt modelId="{72B49BCF-BD98-4B46-B648-7708816DAC30}" type="pres">
      <dgm:prSet presAssocID="{F1145018-ACE4-4D7A-A527-19D3A15445DC}" presName="cycle" presStyleCnt="0">
        <dgm:presLayoutVars>
          <dgm:chMax val="1"/>
          <dgm:dir val="rev"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CF59BEDA-7BBD-4116-BCC8-8A5E4C83F37C}" type="pres">
      <dgm:prSet presAssocID="{60357FBB-9734-49B5-99B3-80A1AFD82E39}" presName="centerShape" presStyleLbl="node0" presStyleIdx="0" presStyleCnt="1"/>
      <dgm:spPr/>
      <dgm:t>
        <a:bodyPr/>
        <a:lstStyle/>
        <a:p>
          <a:endParaRPr lang="fr-FR"/>
        </a:p>
      </dgm:t>
    </dgm:pt>
    <dgm:pt modelId="{5C51FF19-BBE5-43F2-9B8B-C21C1BA2DD8F}" type="pres">
      <dgm:prSet presAssocID="{65AA384A-F1DE-46B4-B97E-91882CCB6E94}" presName="Name9" presStyleLbl="parChTrans1D2" presStyleIdx="0" presStyleCnt="5"/>
      <dgm:spPr/>
      <dgm:t>
        <a:bodyPr/>
        <a:lstStyle/>
        <a:p>
          <a:endParaRPr lang="fr-FR"/>
        </a:p>
      </dgm:t>
    </dgm:pt>
    <dgm:pt modelId="{80DF2BBE-1183-4773-A74D-82A1BA6D394B}" type="pres">
      <dgm:prSet presAssocID="{65AA384A-F1DE-46B4-B97E-91882CCB6E94}" presName="connTx" presStyleLbl="parChTrans1D2" presStyleIdx="0" presStyleCnt="5"/>
      <dgm:spPr/>
      <dgm:t>
        <a:bodyPr/>
        <a:lstStyle/>
        <a:p>
          <a:endParaRPr lang="fr-FR"/>
        </a:p>
      </dgm:t>
    </dgm:pt>
    <dgm:pt modelId="{3EECC573-E667-4825-AB87-2C57F7D1BD42}" type="pres">
      <dgm:prSet presAssocID="{C8F38D69-37FC-4FC9-95E1-4D18BD8B2BCC}" presName="node" presStyleLbl="node1" presStyleIdx="0" presStyleCnt="5" custScaleX="118454" custScaleY="11201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235E472-8164-45ED-8B53-541C5FEAD547}" type="pres">
      <dgm:prSet presAssocID="{5051936F-9FD3-4399-8783-ABB9E7FE409F}" presName="Name9" presStyleLbl="parChTrans1D2" presStyleIdx="1" presStyleCnt="5"/>
      <dgm:spPr/>
      <dgm:t>
        <a:bodyPr/>
        <a:lstStyle/>
        <a:p>
          <a:endParaRPr lang="fr-FR"/>
        </a:p>
      </dgm:t>
    </dgm:pt>
    <dgm:pt modelId="{13042602-CFE8-42F0-B95A-C215E814BC72}" type="pres">
      <dgm:prSet presAssocID="{5051936F-9FD3-4399-8783-ABB9E7FE409F}" presName="connTx" presStyleLbl="parChTrans1D2" presStyleIdx="1" presStyleCnt="5"/>
      <dgm:spPr/>
      <dgm:t>
        <a:bodyPr/>
        <a:lstStyle/>
        <a:p>
          <a:endParaRPr lang="fr-FR"/>
        </a:p>
      </dgm:t>
    </dgm:pt>
    <dgm:pt modelId="{81EC722F-5F80-4B02-9A70-F8CCB0A7377F}" type="pres">
      <dgm:prSet presAssocID="{F85D0FCF-E9AE-41CA-991D-8DB60F89913C}" presName="node" presStyleLbl="node1" presStyleIdx="1" presStyleCnt="5" custScaleX="108955" custScaleY="10251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F6574BE-449D-499B-B06F-D0EE42F19DFC}" type="pres">
      <dgm:prSet presAssocID="{CEF5CB68-CC18-4A1B-9F47-0988D6A4AA29}" presName="Name9" presStyleLbl="parChTrans1D2" presStyleIdx="2" presStyleCnt="5"/>
      <dgm:spPr/>
      <dgm:t>
        <a:bodyPr/>
        <a:lstStyle/>
        <a:p>
          <a:endParaRPr lang="fr-FR"/>
        </a:p>
      </dgm:t>
    </dgm:pt>
    <dgm:pt modelId="{F1730043-FAAA-4CD9-828B-E00271FB21F9}" type="pres">
      <dgm:prSet presAssocID="{CEF5CB68-CC18-4A1B-9F47-0988D6A4AA29}" presName="connTx" presStyleLbl="parChTrans1D2" presStyleIdx="2" presStyleCnt="5"/>
      <dgm:spPr/>
      <dgm:t>
        <a:bodyPr/>
        <a:lstStyle/>
        <a:p>
          <a:endParaRPr lang="fr-FR"/>
        </a:p>
      </dgm:t>
    </dgm:pt>
    <dgm:pt modelId="{F435D80F-AF42-4271-A7EE-DD0E03AE0DFC}" type="pres">
      <dgm:prSet presAssocID="{D740672A-92F3-4307-B6A2-40B841A773AE}" presName="node" presStyleLbl="node1" presStyleIdx="2" presStyleCnt="5" custScaleX="118454" custScaleY="116015" custRadScaleRad="100800" custRadScaleInc="314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7DDA6B8-722D-4DF5-A6D3-E8F550FCFD81}" type="pres">
      <dgm:prSet presAssocID="{9FE38431-D5AF-47DD-99B4-E492B90DCDC8}" presName="Name9" presStyleLbl="parChTrans1D2" presStyleIdx="3" presStyleCnt="5"/>
      <dgm:spPr/>
      <dgm:t>
        <a:bodyPr/>
        <a:lstStyle/>
        <a:p>
          <a:endParaRPr lang="fr-FR"/>
        </a:p>
      </dgm:t>
    </dgm:pt>
    <dgm:pt modelId="{98309BF3-2F8B-42CE-90D7-B289AD21D5AE}" type="pres">
      <dgm:prSet presAssocID="{9FE38431-D5AF-47DD-99B4-E492B90DCDC8}" presName="connTx" presStyleLbl="parChTrans1D2" presStyleIdx="3" presStyleCnt="5"/>
      <dgm:spPr/>
      <dgm:t>
        <a:bodyPr/>
        <a:lstStyle/>
        <a:p>
          <a:endParaRPr lang="fr-FR"/>
        </a:p>
      </dgm:t>
    </dgm:pt>
    <dgm:pt modelId="{0F96661D-51C4-4E43-8FA8-B2E4244D9E71}" type="pres">
      <dgm:prSet presAssocID="{2BC63BAE-386F-43A3-A9C0-147D018DF05F}" presName="node" presStyleLbl="node1" presStyleIdx="3" presStyleCnt="5" custScaleX="117912" custScaleY="11447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52CBBA6-F04C-47D1-9FB7-DB2D0D356F83}" type="pres">
      <dgm:prSet presAssocID="{A66689F8-EA91-4721-870D-CB896DD0863B}" presName="Name9" presStyleLbl="parChTrans1D2" presStyleIdx="4" presStyleCnt="5"/>
      <dgm:spPr/>
      <dgm:t>
        <a:bodyPr/>
        <a:lstStyle/>
        <a:p>
          <a:endParaRPr lang="fr-FR"/>
        </a:p>
      </dgm:t>
    </dgm:pt>
    <dgm:pt modelId="{0A7E81C7-CD2F-4CD8-9338-CE58BAFBE85C}" type="pres">
      <dgm:prSet presAssocID="{A66689F8-EA91-4721-870D-CB896DD0863B}" presName="connTx" presStyleLbl="parChTrans1D2" presStyleIdx="4" presStyleCnt="5"/>
      <dgm:spPr/>
      <dgm:t>
        <a:bodyPr/>
        <a:lstStyle/>
        <a:p>
          <a:endParaRPr lang="fr-FR"/>
        </a:p>
      </dgm:t>
    </dgm:pt>
    <dgm:pt modelId="{182A9D98-7888-450D-A8F5-DC3C9D1B617F}" type="pres">
      <dgm:prSet presAssocID="{7A6DB0B0-28B0-48D6-B44E-6907CC12C4F0}" presName="node" presStyleLbl="node1" presStyleIdx="4" presStyleCnt="5" custScaleX="118519" custScaleY="11382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9701EF1-6B40-484B-94E3-9A00B855DAF0}" type="presOf" srcId="{F85D0FCF-E9AE-41CA-991D-8DB60F89913C}" destId="{81EC722F-5F80-4B02-9A70-F8CCB0A7377F}" srcOrd="0" destOrd="0" presId="urn:microsoft.com/office/officeart/2005/8/layout/radial1"/>
    <dgm:cxn modelId="{98D5F37C-1918-4945-BB42-1EB59AC809A7}" type="presOf" srcId="{A66689F8-EA91-4721-870D-CB896DD0863B}" destId="{D52CBBA6-F04C-47D1-9FB7-DB2D0D356F83}" srcOrd="0" destOrd="0" presId="urn:microsoft.com/office/officeart/2005/8/layout/radial1"/>
    <dgm:cxn modelId="{ED2FB209-4584-46C6-BA7A-163417928FEF}" srcId="{F1145018-ACE4-4D7A-A527-19D3A15445DC}" destId="{60357FBB-9734-49B5-99B3-80A1AFD82E39}" srcOrd="0" destOrd="0" parTransId="{C277EFAF-9A35-4091-A53E-1CBB2670751F}" sibTransId="{CCE98A84-ADB3-42B5-AE35-8AC03954D704}"/>
    <dgm:cxn modelId="{F4C4DC71-46C8-4B21-A01C-49A1371EF977}" type="presOf" srcId="{9FE38431-D5AF-47DD-99B4-E492B90DCDC8}" destId="{67DDA6B8-722D-4DF5-A6D3-E8F550FCFD81}" srcOrd="0" destOrd="0" presId="urn:microsoft.com/office/officeart/2005/8/layout/radial1"/>
    <dgm:cxn modelId="{0E764963-69D9-418E-AE00-0C38423CCA65}" type="presOf" srcId="{7A6DB0B0-28B0-48D6-B44E-6907CC12C4F0}" destId="{182A9D98-7888-450D-A8F5-DC3C9D1B617F}" srcOrd="0" destOrd="0" presId="urn:microsoft.com/office/officeart/2005/8/layout/radial1"/>
    <dgm:cxn modelId="{BBF145FC-F7C0-4AF5-A893-52520E288210}" type="presOf" srcId="{CEF5CB68-CC18-4A1B-9F47-0988D6A4AA29}" destId="{CF6574BE-449D-499B-B06F-D0EE42F19DFC}" srcOrd="0" destOrd="0" presId="urn:microsoft.com/office/officeart/2005/8/layout/radial1"/>
    <dgm:cxn modelId="{9C2DE21B-F4E2-4873-903C-243D31F9923F}" type="presOf" srcId="{D740672A-92F3-4307-B6A2-40B841A773AE}" destId="{F435D80F-AF42-4271-A7EE-DD0E03AE0DFC}" srcOrd="0" destOrd="0" presId="urn:microsoft.com/office/officeart/2005/8/layout/radial1"/>
    <dgm:cxn modelId="{D1FDE564-8DD9-48B8-ADDE-1B18D3B6DB2D}" type="presOf" srcId="{65AA384A-F1DE-46B4-B97E-91882CCB6E94}" destId="{80DF2BBE-1183-4773-A74D-82A1BA6D394B}" srcOrd="1" destOrd="0" presId="urn:microsoft.com/office/officeart/2005/8/layout/radial1"/>
    <dgm:cxn modelId="{56A85068-F9C4-4ED8-ACB4-166C0C8CF48C}" srcId="{60357FBB-9734-49B5-99B3-80A1AFD82E39}" destId="{F85D0FCF-E9AE-41CA-991D-8DB60F89913C}" srcOrd="1" destOrd="0" parTransId="{5051936F-9FD3-4399-8783-ABB9E7FE409F}" sibTransId="{CD53F580-C6B7-4B48-80F3-A9FCDA1578D6}"/>
    <dgm:cxn modelId="{6280276A-F55B-4591-8C32-E797B36DB346}" type="presOf" srcId="{A66689F8-EA91-4721-870D-CB896DD0863B}" destId="{0A7E81C7-CD2F-4CD8-9338-CE58BAFBE85C}" srcOrd="1" destOrd="0" presId="urn:microsoft.com/office/officeart/2005/8/layout/radial1"/>
    <dgm:cxn modelId="{A79C06B3-36D8-4B0E-B7D1-E1E85C52DF43}" srcId="{60357FBB-9734-49B5-99B3-80A1AFD82E39}" destId="{D740672A-92F3-4307-B6A2-40B841A773AE}" srcOrd="2" destOrd="0" parTransId="{CEF5CB68-CC18-4A1B-9F47-0988D6A4AA29}" sibTransId="{9C1B38AE-22D6-4127-881B-9BDB75DC1B56}"/>
    <dgm:cxn modelId="{2B7AF6BF-0E46-401A-8F4E-DF96A84A5CBC}" type="presOf" srcId="{F1145018-ACE4-4D7A-A527-19D3A15445DC}" destId="{72B49BCF-BD98-4B46-B648-7708816DAC30}" srcOrd="0" destOrd="0" presId="urn:microsoft.com/office/officeart/2005/8/layout/radial1"/>
    <dgm:cxn modelId="{20B2EEA4-08AC-437B-AC78-D9BD3D267EF5}" type="presOf" srcId="{2BC63BAE-386F-43A3-A9C0-147D018DF05F}" destId="{0F96661D-51C4-4E43-8FA8-B2E4244D9E71}" srcOrd="0" destOrd="0" presId="urn:microsoft.com/office/officeart/2005/8/layout/radial1"/>
    <dgm:cxn modelId="{4A57E620-17B5-4E1A-B6CE-1F077AF0385E}" srcId="{60357FBB-9734-49B5-99B3-80A1AFD82E39}" destId="{C8F38D69-37FC-4FC9-95E1-4D18BD8B2BCC}" srcOrd="0" destOrd="0" parTransId="{65AA384A-F1DE-46B4-B97E-91882CCB6E94}" sibTransId="{EB2641C8-89DB-4BFE-9EA2-4B363D1CB919}"/>
    <dgm:cxn modelId="{516F428E-2030-4793-A8AE-1CF9FC0CC630}" type="presOf" srcId="{C8F38D69-37FC-4FC9-95E1-4D18BD8B2BCC}" destId="{3EECC573-E667-4825-AB87-2C57F7D1BD42}" srcOrd="0" destOrd="0" presId="urn:microsoft.com/office/officeart/2005/8/layout/radial1"/>
    <dgm:cxn modelId="{AF7FF012-B810-4E4E-BC34-0D29EF4B4DB4}" type="presOf" srcId="{9FE38431-D5AF-47DD-99B4-E492B90DCDC8}" destId="{98309BF3-2F8B-42CE-90D7-B289AD21D5AE}" srcOrd="1" destOrd="0" presId="urn:microsoft.com/office/officeart/2005/8/layout/radial1"/>
    <dgm:cxn modelId="{BBDDC2F8-C5F4-4AE3-BC53-72BA2033DB49}" srcId="{60357FBB-9734-49B5-99B3-80A1AFD82E39}" destId="{7A6DB0B0-28B0-48D6-B44E-6907CC12C4F0}" srcOrd="4" destOrd="0" parTransId="{A66689F8-EA91-4721-870D-CB896DD0863B}" sibTransId="{3AB718C0-CABE-485D-8F90-C0171F5C2E14}"/>
    <dgm:cxn modelId="{B600CACE-C119-4638-9B94-F292117530F0}" type="presOf" srcId="{CEF5CB68-CC18-4A1B-9F47-0988D6A4AA29}" destId="{F1730043-FAAA-4CD9-828B-E00271FB21F9}" srcOrd="1" destOrd="0" presId="urn:microsoft.com/office/officeart/2005/8/layout/radial1"/>
    <dgm:cxn modelId="{11907A00-25E8-48F1-A79B-E35B94FCD4AF}" type="presOf" srcId="{5051936F-9FD3-4399-8783-ABB9E7FE409F}" destId="{F235E472-8164-45ED-8B53-541C5FEAD547}" srcOrd="0" destOrd="0" presId="urn:microsoft.com/office/officeart/2005/8/layout/radial1"/>
    <dgm:cxn modelId="{79CCB0E5-0FE2-4673-812E-7DC8992F0B4C}" type="presOf" srcId="{5051936F-9FD3-4399-8783-ABB9E7FE409F}" destId="{13042602-CFE8-42F0-B95A-C215E814BC72}" srcOrd="1" destOrd="0" presId="urn:microsoft.com/office/officeart/2005/8/layout/radial1"/>
    <dgm:cxn modelId="{DCEA3108-19CB-462D-8130-9E6E9E5A773D}" srcId="{60357FBB-9734-49B5-99B3-80A1AFD82E39}" destId="{2BC63BAE-386F-43A3-A9C0-147D018DF05F}" srcOrd="3" destOrd="0" parTransId="{9FE38431-D5AF-47DD-99B4-E492B90DCDC8}" sibTransId="{00AE594B-9F5C-446D-8962-C3343EA19D04}"/>
    <dgm:cxn modelId="{8E602F14-C84C-4CDE-AF97-D85B55E52B1D}" type="presOf" srcId="{60357FBB-9734-49B5-99B3-80A1AFD82E39}" destId="{CF59BEDA-7BBD-4116-BCC8-8A5E4C83F37C}" srcOrd="0" destOrd="0" presId="urn:microsoft.com/office/officeart/2005/8/layout/radial1"/>
    <dgm:cxn modelId="{F3E15736-7977-4EEE-B0AE-F952F2878794}" type="presOf" srcId="{65AA384A-F1DE-46B4-B97E-91882CCB6E94}" destId="{5C51FF19-BBE5-43F2-9B8B-C21C1BA2DD8F}" srcOrd="0" destOrd="0" presId="urn:microsoft.com/office/officeart/2005/8/layout/radial1"/>
    <dgm:cxn modelId="{522FEBAA-74BF-429C-8053-A0966C89DCFC}" type="presParOf" srcId="{72B49BCF-BD98-4B46-B648-7708816DAC30}" destId="{CF59BEDA-7BBD-4116-BCC8-8A5E4C83F37C}" srcOrd="0" destOrd="0" presId="urn:microsoft.com/office/officeart/2005/8/layout/radial1"/>
    <dgm:cxn modelId="{33BD3FE7-1A0B-4756-A9FF-9636157EEEA4}" type="presParOf" srcId="{72B49BCF-BD98-4B46-B648-7708816DAC30}" destId="{5C51FF19-BBE5-43F2-9B8B-C21C1BA2DD8F}" srcOrd="1" destOrd="0" presId="urn:microsoft.com/office/officeart/2005/8/layout/radial1"/>
    <dgm:cxn modelId="{8548BB80-762F-4A14-A5C8-6305573FF33E}" type="presParOf" srcId="{5C51FF19-BBE5-43F2-9B8B-C21C1BA2DD8F}" destId="{80DF2BBE-1183-4773-A74D-82A1BA6D394B}" srcOrd="0" destOrd="0" presId="urn:microsoft.com/office/officeart/2005/8/layout/radial1"/>
    <dgm:cxn modelId="{D4ACAC22-6AB1-4747-B4DE-7C4500BE447F}" type="presParOf" srcId="{72B49BCF-BD98-4B46-B648-7708816DAC30}" destId="{3EECC573-E667-4825-AB87-2C57F7D1BD42}" srcOrd="2" destOrd="0" presId="urn:microsoft.com/office/officeart/2005/8/layout/radial1"/>
    <dgm:cxn modelId="{5F74C077-72D4-4A1F-AD76-84E9F77244CF}" type="presParOf" srcId="{72B49BCF-BD98-4B46-B648-7708816DAC30}" destId="{F235E472-8164-45ED-8B53-541C5FEAD547}" srcOrd="3" destOrd="0" presId="urn:microsoft.com/office/officeart/2005/8/layout/radial1"/>
    <dgm:cxn modelId="{AD39BAAB-DD45-43E1-B2EB-2AF289A35788}" type="presParOf" srcId="{F235E472-8164-45ED-8B53-541C5FEAD547}" destId="{13042602-CFE8-42F0-B95A-C215E814BC72}" srcOrd="0" destOrd="0" presId="urn:microsoft.com/office/officeart/2005/8/layout/radial1"/>
    <dgm:cxn modelId="{130600AE-AE36-4B73-9781-61BF16DAB279}" type="presParOf" srcId="{72B49BCF-BD98-4B46-B648-7708816DAC30}" destId="{81EC722F-5F80-4B02-9A70-F8CCB0A7377F}" srcOrd="4" destOrd="0" presId="urn:microsoft.com/office/officeart/2005/8/layout/radial1"/>
    <dgm:cxn modelId="{18CBD072-8367-47EB-9391-D50C754F0AD2}" type="presParOf" srcId="{72B49BCF-BD98-4B46-B648-7708816DAC30}" destId="{CF6574BE-449D-499B-B06F-D0EE42F19DFC}" srcOrd="5" destOrd="0" presId="urn:microsoft.com/office/officeart/2005/8/layout/radial1"/>
    <dgm:cxn modelId="{CFF93D73-B370-490D-832C-A43800E49EBC}" type="presParOf" srcId="{CF6574BE-449D-499B-B06F-D0EE42F19DFC}" destId="{F1730043-FAAA-4CD9-828B-E00271FB21F9}" srcOrd="0" destOrd="0" presId="urn:microsoft.com/office/officeart/2005/8/layout/radial1"/>
    <dgm:cxn modelId="{9C20CDCF-AE6F-4DEF-9C81-B6793D570DC0}" type="presParOf" srcId="{72B49BCF-BD98-4B46-B648-7708816DAC30}" destId="{F435D80F-AF42-4271-A7EE-DD0E03AE0DFC}" srcOrd="6" destOrd="0" presId="urn:microsoft.com/office/officeart/2005/8/layout/radial1"/>
    <dgm:cxn modelId="{D42B2E0C-42B4-4A48-9298-84F21873DB72}" type="presParOf" srcId="{72B49BCF-BD98-4B46-B648-7708816DAC30}" destId="{67DDA6B8-722D-4DF5-A6D3-E8F550FCFD81}" srcOrd="7" destOrd="0" presId="urn:microsoft.com/office/officeart/2005/8/layout/radial1"/>
    <dgm:cxn modelId="{0B959A1B-5001-4873-BD2E-4DC49C2DBB62}" type="presParOf" srcId="{67DDA6B8-722D-4DF5-A6D3-E8F550FCFD81}" destId="{98309BF3-2F8B-42CE-90D7-B289AD21D5AE}" srcOrd="0" destOrd="0" presId="urn:microsoft.com/office/officeart/2005/8/layout/radial1"/>
    <dgm:cxn modelId="{A288036B-8364-46F9-8A3D-D21E55C1DC24}" type="presParOf" srcId="{72B49BCF-BD98-4B46-B648-7708816DAC30}" destId="{0F96661D-51C4-4E43-8FA8-B2E4244D9E71}" srcOrd="8" destOrd="0" presId="urn:microsoft.com/office/officeart/2005/8/layout/radial1"/>
    <dgm:cxn modelId="{51BFA926-A276-4FAB-8183-B8751BA7B7B9}" type="presParOf" srcId="{72B49BCF-BD98-4B46-B648-7708816DAC30}" destId="{D52CBBA6-F04C-47D1-9FB7-DB2D0D356F83}" srcOrd="9" destOrd="0" presId="urn:microsoft.com/office/officeart/2005/8/layout/radial1"/>
    <dgm:cxn modelId="{7AD4887B-23C8-49F4-870C-D7B3015D90CF}" type="presParOf" srcId="{D52CBBA6-F04C-47D1-9FB7-DB2D0D356F83}" destId="{0A7E81C7-CD2F-4CD8-9338-CE58BAFBE85C}" srcOrd="0" destOrd="0" presId="urn:microsoft.com/office/officeart/2005/8/layout/radial1"/>
    <dgm:cxn modelId="{591211B7-DAA8-4558-9C04-4DCAC2948DBC}" type="presParOf" srcId="{72B49BCF-BD98-4B46-B648-7708816DAC30}" destId="{182A9D98-7888-450D-A8F5-DC3C9D1B617F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CA40FA-A841-4540-8B0C-75FCE97CE1D9}" type="datetimeFigureOut">
              <a:rPr lang="fr-FR" smtClean="0"/>
              <a:t>23/10/2023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474891-3E05-4DA8-9778-AA7664AF95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1653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OPA</a:t>
            </a:r>
            <a:r>
              <a:rPr lang="fr-FR" baseline="0" dirty="0" smtClean="0"/>
              <a:t> et associations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74891-3E05-4DA8-9778-AA7664AF9530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4091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TN" dirty="0" err="1" smtClean="0"/>
              <a:t>ملاحضات</a:t>
            </a:r>
            <a:r>
              <a:rPr lang="ar-TN" dirty="0" smtClean="0"/>
              <a:t> حول ولايات الشمال الغربي</a:t>
            </a:r>
          </a:p>
          <a:p>
            <a:r>
              <a:rPr lang="fr-FR" dirty="0" smtClean="0"/>
              <a:t>515 548</a:t>
            </a:r>
          </a:p>
          <a:p>
            <a:r>
              <a:rPr lang="fr-FR" dirty="0" smtClean="0"/>
              <a:t>Adhérents 6%</a:t>
            </a:r>
          </a:p>
          <a:p>
            <a:r>
              <a:rPr lang="fr-FR" dirty="0" smtClean="0"/>
              <a:t>7,2%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0C139-A5C7-41EA-B799-49174D207307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4489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TN" dirty="0" smtClean="0"/>
              <a:t>مقارنة بالتجارب</a:t>
            </a:r>
            <a:r>
              <a:rPr lang="ar-TN" baseline="0" dirty="0" smtClean="0"/>
              <a:t> العالمية هنالك مجال واسع للعمل وللتطوير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CDF71-FCCA-4C96-B892-6FDC89F2C4F2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2485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r" rtl="1">
              <a:spcBef>
                <a:spcPct val="0"/>
              </a:spcBef>
            </a:pPr>
            <a:endParaRPr lang="ar-TN" dirty="0" smtClean="0"/>
          </a:p>
        </p:txBody>
      </p:sp>
      <p:sp>
        <p:nvSpPr>
          <p:cNvPr id="6349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DD395CA-AE7E-4B9D-BDA3-A7A56406A4CF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8809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TN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CDF71-FCCA-4C96-B892-6FDC89F2C4F2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101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98EF4-DE82-42DE-8B3F-FE2E4C21ED4E}" type="datetimeFigureOut">
              <a:rPr lang="fr-FR" smtClean="0"/>
              <a:t>23/10/2023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FE1E5-9BF2-4CA7-8369-9E5674EB90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969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98EF4-DE82-42DE-8B3F-FE2E4C21ED4E}" type="datetimeFigureOut">
              <a:rPr lang="fr-FR" smtClean="0"/>
              <a:t>23/10/2023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FE1E5-9BF2-4CA7-8369-9E5674EB90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5590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98EF4-DE82-42DE-8B3F-FE2E4C21ED4E}" type="datetimeFigureOut">
              <a:rPr lang="fr-FR" smtClean="0"/>
              <a:t>23/10/2023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FE1E5-9BF2-4CA7-8369-9E5674EB90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29841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B.J. D/BCUPA 2016</a:t>
            </a: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79CD8-3AEB-477A-B713-E5EAB86F829B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2571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98EF4-DE82-42DE-8B3F-FE2E4C21ED4E}" type="datetimeFigureOut">
              <a:rPr lang="fr-FR" smtClean="0"/>
              <a:t>23/10/2023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FE1E5-9BF2-4CA7-8369-9E5674EB90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9658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98EF4-DE82-42DE-8B3F-FE2E4C21ED4E}" type="datetimeFigureOut">
              <a:rPr lang="fr-FR" smtClean="0"/>
              <a:t>23/10/2023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FE1E5-9BF2-4CA7-8369-9E5674EB90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1803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98EF4-DE82-42DE-8B3F-FE2E4C21ED4E}" type="datetimeFigureOut">
              <a:rPr lang="fr-FR" smtClean="0"/>
              <a:t>23/10/2023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FE1E5-9BF2-4CA7-8369-9E5674EB90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7026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98EF4-DE82-42DE-8B3F-FE2E4C21ED4E}" type="datetimeFigureOut">
              <a:rPr lang="fr-FR" smtClean="0"/>
              <a:t>23/10/2023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FE1E5-9BF2-4CA7-8369-9E5674EB90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813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98EF4-DE82-42DE-8B3F-FE2E4C21ED4E}" type="datetimeFigureOut">
              <a:rPr lang="fr-FR" smtClean="0"/>
              <a:t>23/10/2023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FE1E5-9BF2-4CA7-8369-9E5674EB90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4807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98EF4-DE82-42DE-8B3F-FE2E4C21ED4E}" type="datetimeFigureOut">
              <a:rPr lang="fr-FR" smtClean="0"/>
              <a:t>23/10/2023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FE1E5-9BF2-4CA7-8369-9E5674EB90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4463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98EF4-DE82-42DE-8B3F-FE2E4C21ED4E}" type="datetimeFigureOut">
              <a:rPr lang="fr-FR" smtClean="0"/>
              <a:t>23/10/2023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FE1E5-9BF2-4CA7-8369-9E5674EB90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5919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98EF4-DE82-42DE-8B3F-FE2E4C21ED4E}" type="datetimeFigureOut">
              <a:rPr lang="fr-FR" smtClean="0"/>
              <a:t>23/10/2023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FE1E5-9BF2-4CA7-8369-9E5674EB90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4017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98EF4-DE82-42DE-8B3F-FE2E4C21ED4E}" type="datetimeFigureOut">
              <a:rPr lang="fr-FR" smtClean="0"/>
              <a:t>23/10/2023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FE1E5-9BF2-4CA7-8369-9E5674EB90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8163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86854" y="2108238"/>
            <a:ext cx="11245755" cy="2387600"/>
          </a:xfrm>
        </p:spPr>
        <p:txBody>
          <a:bodyPr/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Rôles des EESS agricoles dans la transition agro-écologique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75" y="371476"/>
            <a:ext cx="876728" cy="133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2" descr="Enfant éducation Et Vecteur De Conception De Logo De Logo De L &amp; # 39 ;  Enseignement De Clip Art Libres De Droits , Svg , Vecteurs Et Illustration.  Image 96278771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58" t="17360" r="25558" b="30051"/>
          <a:stretch>
            <a:fillRect/>
          </a:stretch>
        </p:blipFill>
        <p:spPr bwMode="auto">
          <a:xfrm>
            <a:off x="4899330" y="500062"/>
            <a:ext cx="1263558" cy="1169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0096" y="296707"/>
            <a:ext cx="978854" cy="1373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068" y="5597204"/>
            <a:ext cx="2241364" cy="43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2333767" y="6035419"/>
            <a:ext cx="777069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zh-CN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Projet  </a:t>
            </a:r>
            <a:r>
              <a:rPr kumimoji="0" lang="fr-FR" altLang="zh-CN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co-financé</a:t>
            </a:r>
            <a:r>
              <a:rPr kumimoji="0" lang="fr-FR" altLang="zh-CN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par </a:t>
            </a:r>
            <a:r>
              <a:rPr kumimoji="0" lang="fr-FR" altLang="zh-CN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Regione</a:t>
            </a:r>
            <a:r>
              <a:rPr kumimoji="0" lang="fr-FR" altLang="zh-CN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Emilia </a:t>
            </a:r>
            <a:r>
              <a:rPr kumimoji="0" lang="fr-FR" altLang="zh-CN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Romagna</a:t>
            </a:r>
            <a:r>
              <a:rPr kumimoji="0" lang="fr-FR" altLang="zh-CN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zh-CN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délibération </a:t>
            </a:r>
            <a:r>
              <a:rPr kumimoji="0" lang="fr-FR" altLang="zh-CN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n. 214126 du 07/11/2022 - CUP n. E51G22000190009</a:t>
            </a:r>
            <a:endParaRPr kumimoji="0" lang="fr-FR" altLang="zh-CN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2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72955" y="116632"/>
            <a:ext cx="11177517" cy="1143000"/>
          </a:xfrm>
        </p:spPr>
        <p:txBody>
          <a:bodyPr>
            <a:normAutofit/>
          </a:bodyPr>
          <a:lstStyle/>
          <a:p>
            <a:pPr algn="r" rtl="1"/>
            <a:r>
              <a:rPr lang="ar-TN" sz="3600" b="1" dirty="0" smtClean="0"/>
              <a:t>الشركات التعاونية المركزية للخدمات </a:t>
            </a:r>
            <a:r>
              <a:rPr lang="ar-TN" sz="3600" b="1" dirty="0" err="1" smtClean="0"/>
              <a:t>الفلاحية</a:t>
            </a:r>
            <a:r>
              <a:rPr lang="ar-TN" sz="3600" b="1" dirty="0" smtClean="0"/>
              <a:t> في قطاع الحبوب والبذور</a:t>
            </a:r>
            <a:endParaRPr lang="fr-FR" sz="3600" b="1" dirty="0"/>
          </a:p>
        </p:txBody>
      </p:sp>
      <p:graphicFrame>
        <p:nvGraphicFramePr>
          <p:cNvPr id="5" name="Diagramme 4"/>
          <p:cNvGraphicFramePr/>
          <p:nvPr>
            <p:extLst/>
          </p:nvPr>
        </p:nvGraphicFramePr>
        <p:xfrm>
          <a:off x="1919536" y="1124744"/>
          <a:ext cx="7776864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2636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2495600" y="116632"/>
            <a:ext cx="7920880" cy="6480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lvl="0" algn="ctr" rtl="1">
              <a:spcBef>
                <a:spcPct val="0"/>
              </a:spcBef>
            </a:pPr>
            <a:r>
              <a:rPr lang="ar-TN" sz="3200" b="1" dirty="0"/>
              <a:t>الوحدات </a:t>
            </a:r>
            <a:r>
              <a:rPr lang="ar-TN" sz="3200" b="1" dirty="0" err="1"/>
              <a:t>التعاضدية</a:t>
            </a:r>
            <a:r>
              <a:rPr lang="ar-TN" sz="3200" b="1" dirty="0"/>
              <a:t> للإنتاج الفلاحي</a:t>
            </a:r>
            <a:endParaRPr lang="fr-FR" sz="3200" b="1" dirty="0">
              <a:latin typeface="+mj-lt"/>
              <a:ea typeface="+mj-ea"/>
              <a:cs typeface="+mj-cs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847528" y="1124744"/>
            <a:ext cx="8568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rtl="1">
              <a:buFont typeface="Arial" pitchFamily="34" charset="0"/>
              <a:buChar char="•"/>
            </a:pPr>
            <a:r>
              <a:rPr lang="ar-TN" sz="2400" b="1" dirty="0">
                <a:solidFill>
                  <a:srgbClr val="C00000"/>
                </a:solidFill>
              </a:rPr>
              <a:t>صاحبة حق الانتفاع بالأراضي الدولية كما نص عليه القانون عدد 28 لسنة 1995:</a:t>
            </a:r>
            <a:r>
              <a:rPr lang="ar-TN" sz="2400" dirty="0"/>
              <a:t>تخضع اساسا الى القانون العام للتعاضد عدد 4 لسنة 1967 وإلى </a:t>
            </a:r>
            <a:r>
              <a:rPr lang="ar-TN" sz="2400" b="1" dirty="0"/>
              <a:t>القانون </a:t>
            </a:r>
            <a:r>
              <a:rPr lang="ar-TN" sz="2400" dirty="0"/>
              <a:t>عدد 28 المؤرخ في 12 ماي 1984 والأمر عدد 256 لسنة 1985، و المنقح بالأمر عدد 1536 لسنة 1997</a:t>
            </a:r>
            <a:endParaRPr lang="fr-FR" sz="2400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1775520" y="3429000"/>
            <a:ext cx="8568952" cy="30169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r" rtl="1">
              <a:lnSpc>
                <a:spcPct val="17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ar-TN" sz="2400" b="1" u="sng" dirty="0" err="1">
                <a:solidFill>
                  <a:srgbClr val="00B050"/>
                </a:solidFill>
                <a:latin typeface="+mj-lt"/>
                <a:ea typeface="+mj-ea"/>
              </a:rPr>
              <a:t>العدد</a:t>
            </a:r>
            <a:r>
              <a:rPr lang="ar-TN" sz="2400" b="1" dirty="0" err="1">
                <a:latin typeface="+mj-lt"/>
                <a:ea typeface="+mj-ea"/>
              </a:rPr>
              <a:t> </a:t>
            </a:r>
            <a:r>
              <a:rPr lang="ar-TN" sz="2400" b="1" dirty="0">
                <a:latin typeface="+mj-lt"/>
                <a:ea typeface="+mj-ea"/>
              </a:rPr>
              <a:t>: 18 وحدة انتاجية  موزّعة على 06 ولايات </a:t>
            </a:r>
          </a:p>
          <a:p>
            <a:pPr marL="342900" indent="-342900" algn="r" rtl="1">
              <a:lnSpc>
                <a:spcPct val="170000"/>
              </a:lnSpc>
              <a:spcBef>
                <a:spcPct val="20000"/>
              </a:spcBef>
              <a:defRPr/>
            </a:pPr>
            <a:r>
              <a:rPr lang="ar-TN" sz="2400" b="1" dirty="0">
                <a:latin typeface="+mj-lt"/>
                <a:ea typeface="+mj-ea"/>
              </a:rPr>
              <a:t>( </a:t>
            </a:r>
            <a:r>
              <a:rPr lang="ar-TN" sz="2400" b="1" dirty="0" err="1">
                <a:latin typeface="+mj-lt"/>
                <a:ea typeface="+mj-ea"/>
              </a:rPr>
              <a:t>باجة</a:t>
            </a:r>
            <a:r>
              <a:rPr lang="ar-TN" sz="2400" b="1" dirty="0">
                <a:latin typeface="+mj-lt"/>
                <a:ea typeface="+mj-ea"/>
              </a:rPr>
              <a:t>: </a:t>
            </a:r>
            <a:r>
              <a:rPr lang="ar-TN" sz="2400" b="1" dirty="0" err="1">
                <a:latin typeface="+mj-lt"/>
                <a:ea typeface="+mj-ea"/>
              </a:rPr>
              <a:t>08 </a:t>
            </a:r>
            <a:r>
              <a:rPr lang="ar-TN" sz="2400" b="1" dirty="0">
                <a:latin typeface="+mj-lt"/>
                <a:ea typeface="+mj-ea"/>
              </a:rPr>
              <a:t>، بنزرت:02، نابل:03، </a:t>
            </a:r>
            <a:r>
              <a:rPr lang="ar-TN" sz="2400" b="1" dirty="0" err="1">
                <a:latin typeface="+mj-lt"/>
                <a:ea typeface="+mj-ea"/>
              </a:rPr>
              <a:t>زغوان</a:t>
            </a:r>
            <a:r>
              <a:rPr lang="ar-TN" sz="2400" b="1" dirty="0">
                <a:latin typeface="+mj-lt"/>
                <a:ea typeface="+mj-ea"/>
              </a:rPr>
              <a:t>:01، </a:t>
            </a:r>
            <a:r>
              <a:rPr lang="ar-TN" sz="2400" b="1" dirty="0" err="1">
                <a:latin typeface="+mj-lt"/>
                <a:ea typeface="+mj-ea"/>
              </a:rPr>
              <a:t>سليانة</a:t>
            </a:r>
            <a:r>
              <a:rPr lang="ar-TN" sz="2400" b="1" dirty="0">
                <a:latin typeface="+mj-lt"/>
                <a:ea typeface="+mj-ea"/>
              </a:rPr>
              <a:t>:02 وسيدي </a:t>
            </a:r>
            <a:r>
              <a:rPr lang="ar-TN" sz="2400" b="1" dirty="0" err="1">
                <a:latin typeface="+mj-lt"/>
                <a:ea typeface="+mj-ea"/>
              </a:rPr>
              <a:t>بوزيد</a:t>
            </a:r>
            <a:r>
              <a:rPr lang="ar-TN" sz="2400" b="1" dirty="0">
                <a:latin typeface="+mj-lt"/>
                <a:ea typeface="+mj-ea"/>
              </a:rPr>
              <a:t>: 02</a:t>
            </a:r>
            <a:r>
              <a:rPr lang="ar-TN" sz="2400" b="1" dirty="0" err="1">
                <a:latin typeface="+mj-lt"/>
                <a:ea typeface="+mj-ea"/>
              </a:rPr>
              <a:t>)</a:t>
            </a:r>
            <a:endParaRPr lang="fr-FR" sz="2400" b="1" dirty="0">
              <a:latin typeface="+mj-lt"/>
              <a:ea typeface="+mj-ea"/>
            </a:endParaRPr>
          </a:p>
          <a:p>
            <a:pPr marL="342900" indent="-342900" algn="just" rtl="1">
              <a:lnSpc>
                <a:spcPct val="17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ar-TN" sz="2400" b="1" u="sng" dirty="0">
                <a:solidFill>
                  <a:srgbClr val="00B050"/>
                </a:solidFill>
                <a:latin typeface="+mj-lt"/>
                <a:ea typeface="+mj-ea"/>
              </a:rPr>
              <a:t>المساحة</a:t>
            </a:r>
            <a:r>
              <a:rPr lang="ar-TN" sz="2400" b="1" dirty="0">
                <a:latin typeface="+mj-lt"/>
                <a:ea typeface="+mj-ea"/>
              </a:rPr>
              <a:t>: تستغل الوحدات الإنتاجية أراضي دولية </a:t>
            </a:r>
            <a:r>
              <a:rPr lang="ar-TN" sz="2400" b="1" dirty="0" err="1">
                <a:latin typeface="+mj-lt"/>
                <a:ea typeface="+mj-ea"/>
              </a:rPr>
              <a:t>فلاحية</a:t>
            </a:r>
            <a:r>
              <a:rPr lang="ar-TN" sz="2400" b="1" dirty="0">
                <a:latin typeface="+mj-lt"/>
                <a:ea typeface="+mj-ea"/>
              </a:rPr>
              <a:t> مساحتها الجمليّة تناهز    </a:t>
            </a:r>
            <a:r>
              <a:rPr lang="ar-TN" sz="2400" b="1" dirty="0">
                <a:solidFill>
                  <a:srgbClr val="C00000"/>
                </a:solidFill>
                <a:latin typeface="+mj-lt"/>
                <a:ea typeface="+mj-ea"/>
              </a:rPr>
              <a:t>15997,6</a:t>
            </a:r>
            <a:r>
              <a:rPr lang="ar-TN" sz="2400" b="1" dirty="0">
                <a:latin typeface="+mj-lt"/>
                <a:ea typeface="+mj-ea"/>
              </a:rPr>
              <a:t> </a:t>
            </a:r>
            <a:r>
              <a:rPr lang="ar-TN" sz="2400" b="1" dirty="0" err="1">
                <a:solidFill>
                  <a:srgbClr val="C00000"/>
                </a:solidFill>
                <a:latin typeface="+mj-lt"/>
                <a:ea typeface="+mj-ea"/>
              </a:rPr>
              <a:t>هك</a:t>
            </a:r>
            <a:r>
              <a:rPr lang="fr-FR" sz="2400" b="1" dirty="0">
                <a:latin typeface="+mj-lt"/>
                <a:ea typeface="+mj-ea"/>
              </a:rPr>
              <a:t>.</a:t>
            </a:r>
            <a:endParaRPr lang="ar-TN" sz="2400" b="1" dirty="0">
              <a:latin typeface="+mj-lt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00792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95600" y="188640"/>
            <a:ext cx="7787208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ar-TN" sz="3600" b="1" dirty="0">
                <a:cs typeface="+mn-cs"/>
              </a:rPr>
              <a:t>الوحدات التعاضدية للإنتاج الفلاحي: </a:t>
            </a:r>
            <a:br>
              <a:rPr lang="ar-TN" sz="3600" b="1" dirty="0">
                <a:cs typeface="+mn-cs"/>
              </a:rPr>
            </a:br>
            <a:r>
              <a:rPr lang="ar-TN" sz="3600" b="1" dirty="0">
                <a:solidFill>
                  <a:srgbClr val="00B050"/>
                </a:solidFill>
                <a:cs typeface="+mn-cs"/>
              </a:rPr>
              <a:t>المعطيات الاجتماعية – التشغيل </a:t>
            </a:r>
            <a:endParaRPr lang="fr-FR" sz="3600" dirty="0">
              <a:cs typeface="+mn-cs"/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3501860"/>
              </p:ext>
            </p:extLst>
          </p:nvPr>
        </p:nvGraphicFramePr>
        <p:xfrm>
          <a:off x="1775520" y="1484785"/>
          <a:ext cx="8352928" cy="2552065"/>
        </p:xfrm>
        <a:graphic>
          <a:graphicData uri="http://schemas.openxmlformats.org/drawingml/2006/table">
            <a:tbl>
              <a:tblPr/>
              <a:tblGrid>
                <a:gridCol w="2143853"/>
                <a:gridCol w="1683762"/>
                <a:gridCol w="1575759"/>
                <a:gridCol w="1212870"/>
                <a:gridCol w="1736684"/>
              </a:tblGrid>
              <a:tr h="448945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b="1" dirty="0">
                          <a:latin typeface="Times New Roman"/>
                          <a:ea typeface="Times New Roman"/>
                          <a:cs typeface="Sakkal Majalla"/>
                        </a:rPr>
                        <a:t>المجموع</a:t>
                      </a:r>
                      <a:endParaRPr lang="fr-FR" sz="2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b="1">
                          <a:latin typeface="Times New Roman"/>
                          <a:ea typeface="Times New Roman"/>
                          <a:cs typeface="Sakkal Majalla"/>
                        </a:rPr>
                        <a:t>المتعاقدون</a:t>
                      </a:r>
                      <a:endParaRPr lang="fr-FR" sz="2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b="1" dirty="0">
                          <a:latin typeface="Times New Roman"/>
                          <a:ea typeface="Times New Roman"/>
                          <a:cs typeface="Sakkal Majalla"/>
                        </a:rPr>
                        <a:t>الملحقون</a:t>
                      </a:r>
                      <a:endParaRPr lang="fr-FR" sz="2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b="1">
                          <a:latin typeface="Times New Roman"/>
                          <a:ea typeface="Times New Roman"/>
                          <a:cs typeface="Sakkal Majalla"/>
                        </a:rPr>
                        <a:t>القارون</a:t>
                      </a:r>
                      <a:endParaRPr lang="fr-FR" sz="2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b="1">
                          <a:latin typeface="Times New Roman"/>
                          <a:ea typeface="Times New Roman"/>
                          <a:cs typeface="Sakkal Majalla"/>
                        </a:rPr>
                        <a:t>الصنف</a:t>
                      </a:r>
                      <a:endParaRPr lang="fr-FR" sz="2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335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b="1" dirty="0">
                          <a:latin typeface="Times New Roman"/>
                          <a:ea typeface="Times New Roman"/>
                          <a:cs typeface="Sakkal Majalla"/>
                        </a:rPr>
                        <a:t>149</a:t>
                      </a:r>
                      <a:endParaRPr lang="fr-FR" sz="2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2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2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b="1">
                          <a:latin typeface="Times New Roman"/>
                          <a:ea typeface="Times New Roman"/>
                          <a:cs typeface="Sakkal Majalla"/>
                        </a:rPr>
                        <a:t>149</a:t>
                      </a:r>
                      <a:endParaRPr lang="fr-FR" sz="2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b="1">
                          <a:latin typeface="Times New Roman"/>
                          <a:ea typeface="Times New Roman"/>
                          <a:cs typeface="Sakkal Majalla"/>
                        </a:rPr>
                        <a:t>متعاضدون</a:t>
                      </a:r>
                      <a:endParaRPr lang="fr-FR" sz="2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335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b="1" dirty="0">
                          <a:latin typeface="Times New Roman"/>
                          <a:ea typeface="Times New Roman"/>
                          <a:cs typeface="Sakkal Majalla"/>
                        </a:rPr>
                        <a:t>285</a:t>
                      </a:r>
                      <a:endParaRPr lang="fr-FR" sz="2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Sakkal Majalla"/>
                          <a:ea typeface="Times New Roman"/>
                          <a:cs typeface="Arial"/>
                        </a:rPr>
                        <a:t>0</a:t>
                      </a:r>
                      <a:endParaRPr lang="fr-FR" sz="2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Sakkal Majalla"/>
                          <a:ea typeface="Times New Roman"/>
                          <a:cs typeface="Arial"/>
                        </a:rPr>
                        <a:t>0</a:t>
                      </a:r>
                      <a:endParaRPr lang="fr-FR" sz="2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Sakkal Majalla"/>
                        </a:rPr>
                        <a:t>285</a:t>
                      </a:r>
                      <a:endParaRPr lang="fr-FR" sz="2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b="1">
                          <a:latin typeface="Times New Roman"/>
                          <a:ea typeface="Times New Roman"/>
                          <a:cs typeface="Sakkal Majalla"/>
                        </a:rPr>
                        <a:t>عملة</a:t>
                      </a:r>
                      <a:endParaRPr lang="fr-FR" sz="2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335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Sakkal Majalla"/>
                        </a:rPr>
                        <a:t>105</a:t>
                      </a:r>
                      <a:r>
                        <a:rPr lang="ar-SA" sz="2400" b="1" dirty="0">
                          <a:latin typeface="Times New Roman"/>
                          <a:ea typeface="Times New Roman"/>
                          <a:cs typeface="Sakkal Majalla"/>
                        </a:rPr>
                        <a:t> (36 مهندس وتقني وطبيب بيطري)</a:t>
                      </a:r>
                      <a:endParaRPr lang="fr-FR" sz="2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b="1">
                          <a:latin typeface="Times New Roman"/>
                          <a:ea typeface="Times New Roman"/>
                          <a:cs typeface="Sakkal Majalla"/>
                        </a:rPr>
                        <a:t>15</a:t>
                      </a:r>
                      <a:endParaRPr lang="fr-FR" sz="2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b="1" dirty="0">
                          <a:latin typeface="Times New Roman"/>
                          <a:ea typeface="Times New Roman"/>
                          <a:cs typeface="Sakkal Majalla"/>
                        </a:rPr>
                        <a:t>10</a:t>
                      </a:r>
                      <a:endParaRPr lang="fr-FR" sz="2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b="1" dirty="0">
                          <a:latin typeface="Times New Roman"/>
                          <a:ea typeface="Times New Roman"/>
                          <a:cs typeface="Sakkal Majalla"/>
                        </a:rPr>
                        <a:t>80</a:t>
                      </a:r>
                      <a:endParaRPr lang="fr-FR" sz="2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b="1" dirty="0">
                          <a:latin typeface="Times New Roman"/>
                          <a:ea typeface="Times New Roman"/>
                          <a:cs typeface="Sakkal Majalla"/>
                        </a:rPr>
                        <a:t>أعوان الإطار</a:t>
                      </a:r>
                      <a:endParaRPr lang="fr-FR" sz="2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Sakkal Majalla"/>
                        </a:rPr>
                        <a:t>539</a:t>
                      </a:r>
                      <a:endParaRPr lang="fr-FR" sz="2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b="1">
                          <a:latin typeface="Times New Roman"/>
                          <a:ea typeface="Times New Roman"/>
                          <a:cs typeface="Sakkal Majalla"/>
                        </a:rPr>
                        <a:t>15</a:t>
                      </a:r>
                      <a:endParaRPr lang="fr-FR" sz="2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b="1">
                          <a:latin typeface="Times New Roman"/>
                          <a:ea typeface="Times New Roman"/>
                          <a:cs typeface="Sakkal Majalla"/>
                        </a:rPr>
                        <a:t>10</a:t>
                      </a:r>
                      <a:endParaRPr lang="fr-FR" sz="2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b="1">
                          <a:latin typeface="Times New Roman"/>
                          <a:ea typeface="Times New Roman"/>
                          <a:cs typeface="Sakkal Majalla"/>
                        </a:rPr>
                        <a:t>512</a:t>
                      </a:r>
                      <a:endParaRPr lang="fr-FR" sz="2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b="1" dirty="0">
                          <a:latin typeface="Times New Roman"/>
                          <a:ea typeface="Times New Roman"/>
                          <a:cs typeface="Sakkal Majalla"/>
                        </a:rPr>
                        <a:t>المجموع</a:t>
                      </a:r>
                      <a:endParaRPr lang="fr-FR" sz="2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639616" y="4221088"/>
          <a:ext cx="6786610" cy="24545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506" name="AutoShape 2" descr="Image result for emploi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508" name="AutoShape 4" descr="Image result for emploi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321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51584" y="274638"/>
            <a:ext cx="7859216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ar-TN" b="1" dirty="0" smtClean="0">
                <a:cs typeface="+mn-cs"/>
              </a:rPr>
              <a:t>الوحدات التعاضدية للإنتاج الفلاحي: </a:t>
            </a:r>
            <a:br>
              <a:rPr lang="ar-TN" b="1" dirty="0" smtClean="0">
                <a:cs typeface="+mn-cs"/>
              </a:rPr>
            </a:br>
            <a:r>
              <a:rPr lang="ar-TN" b="1" dirty="0" smtClean="0">
                <a:solidFill>
                  <a:srgbClr val="00B050"/>
                </a:solidFill>
                <a:cs typeface="+mn-cs"/>
              </a:rPr>
              <a:t>المعطيات الاقتصادية و النتائج المالية </a:t>
            </a:r>
            <a:endParaRPr lang="fr-FR" dirty="0">
              <a:cs typeface="+mn-cs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81200" y="1928803"/>
            <a:ext cx="8229600" cy="4197361"/>
          </a:xfrm>
        </p:spPr>
        <p:txBody>
          <a:bodyPr/>
          <a:lstStyle/>
          <a:p>
            <a:pPr algn="just" rtl="1">
              <a:lnSpc>
                <a:spcPct val="150000"/>
              </a:lnSpc>
              <a:defRPr/>
            </a:pPr>
            <a:r>
              <a:rPr lang="ar-TN" b="1" dirty="0">
                <a:solidFill>
                  <a:srgbClr val="FF0000"/>
                </a:solidFill>
              </a:rPr>
              <a:t>رأس المال الاجتماعي </a:t>
            </a:r>
            <a:r>
              <a:rPr lang="ar-TN" b="1" dirty="0"/>
              <a:t>(موسم </a:t>
            </a:r>
            <a:r>
              <a:rPr lang="ar-TN" b="1" dirty="0" smtClean="0"/>
              <a:t>2016/2015): 577182  </a:t>
            </a:r>
            <a:r>
              <a:rPr lang="ar-TN" b="1" dirty="0" err="1"/>
              <a:t>د</a:t>
            </a:r>
            <a:r>
              <a:rPr lang="ar-TN" b="1" dirty="0"/>
              <a:t>.ت.</a:t>
            </a:r>
          </a:p>
          <a:p>
            <a:pPr algn="just" rtl="1">
              <a:lnSpc>
                <a:spcPct val="150000"/>
              </a:lnSpc>
              <a:defRPr/>
            </a:pPr>
            <a:r>
              <a:rPr lang="ar-TN" b="1" dirty="0">
                <a:solidFill>
                  <a:srgbClr val="FF0000"/>
                </a:solidFill>
              </a:rPr>
              <a:t>الذخر الاحتياطي </a:t>
            </a:r>
            <a:r>
              <a:rPr lang="ar-TN" b="1" dirty="0" err="1">
                <a:solidFill>
                  <a:srgbClr val="FF0000"/>
                </a:solidFill>
              </a:rPr>
              <a:t>الوجوبي</a:t>
            </a:r>
            <a:r>
              <a:rPr lang="ar-TN" b="1" dirty="0"/>
              <a:t>:   </a:t>
            </a:r>
            <a:r>
              <a:rPr lang="ar-TN" b="1" dirty="0" smtClean="0"/>
              <a:t>1198447 </a:t>
            </a:r>
            <a:r>
              <a:rPr lang="ar-TN" b="1" dirty="0" err="1"/>
              <a:t>د</a:t>
            </a:r>
            <a:r>
              <a:rPr lang="ar-TN" b="1" dirty="0"/>
              <a:t>.ت.                         </a:t>
            </a:r>
          </a:p>
          <a:p>
            <a:pPr algn="just" rtl="1">
              <a:lnSpc>
                <a:spcPct val="150000"/>
              </a:lnSpc>
              <a:defRPr/>
            </a:pPr>
            <a:r>
              <a:rPr lang="ar-TN" b="1" dirty="0">
                <a:solidFill>
                  <a:srgbClr val="FF0000"/>
                </a:solidFill>
              </a:rPr>
              <a:t>قيمة الممتلكات المنقولة:</a:t>
            </a:r>
            <a:r>
              <a:rPr lang="ar-TN" b="1" dirty="0"/>
              <a:t>      </a:t>
            </a:r>
            <a:r>
              <a:rPr lang="ar-TN" b="1" dirty="0" smtClean="0"/>
              <a:t>32535033  </a:t>
            </a:r>
            <a:r>
              <a:rPr lang="ar-TN" b="1" dirty="0" err="1" smtClean="0"/>
              <a:t>د</a:t>
            </a:r>
            <a:r>
              <a:rPr lang="ar-TN" b="1" dirty="0" smtClean="0"/>
              <a:t>.ت</a:t>
            </a:r>
          </a:p>
          <a:p>
            <a:pPr algn="just" rtl="1">
              <a:lnSpc>
                <a:spcPct val="150000"/>
              </a:lnSpc>
              <a:defRPr/>
            </a:pPr>
            <a:r>
              <a:rPr lang="ar-TN" b="1" dirty="0" smtClean="0">
                <a:solidFill>
                  <a:srgbClr val="FF0000"/>
                </a:solidFill>
              </a:rPr>
              <a:t>رقم المعامــــــــــــــــــلات : </a:t>
            </a:r>
            <a:r>
              <a:rPr lang="ar-TN" b="1" dirty="0" smtClean="0"/>
              <a:t>16448972 د.ت</a:t>
            </a:r>
          </a:p>
          <a:p>
            <a:pPr algn="just" rtl="1">
              <a:lnSpc>
                <a:spcPct val="150000"/>
              </a:lnSpc>
              <a:defRPr/>
            </a:pPr>
            <a:r>
              <a:rPr lang="ar-TN" b="1" dirty="0">
                <a:solidFill>
                  <a:srgbClr val="FF0000"/>
                </a:solidFill>
              </a:rPr>
              <a:t>قيمة الاستثمارات (</a:t>
            </a:r>
            <a:r>
              <a:rPr lang="ar-TN" b="1" dirty="0" smtClean="0">
                <a:solidFill>
                  <a:srgbClr val="FF0000"/>
                </a:solidFill>
              </a:rPr>
              <a:t>2012-2020): </a:t>
            </a:r>
            <a:r>
              <a:rPr lang="ar-TN" b="1" dirty="0" smtClean="0"/>
              <a:t>18476836 </a:t>
            </a:r>
            <a:r>
              <a:rPr lang="ar-TN" b="1" dirty="0" err="1" smtClean="0"/>
              <a:t>دت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3032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5" name="Oval 7"/>
          <p:cNvSpPr>
            <a:spLocks noChangeArrowheads="1"/>
          </p:cNvSpPr>
          <p:nvPr/>
        </p:nvSpPr>
        <p:spPr bwMode="auto">
          <a:xfrm>
            <a:off x="7400825" y="369940"/>
            <a:ext cx="1782366" cy="2138362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rtl="1">
              <a:defRPr/>
            </a:pPr>
            <a:r>
              <a:rPr lang="fr-FR" sz="2000" b="1" dirty="0">
                <a:solidFill>
                  <a:schemeClr val="tx1"/>
                </a:solidFill>
              </a:rPr>
              <a:t>Approvisionnement</a:t>
            </a:r>
            <a:r>
              <a:rPr lang="fr-FR" sz="2000" b="1" dirty="0">
                <a:solidFill>
                  <a:schemeClr val="bg1"/>
                </a:solidFill>
              </a:rPr>
              <a:t>  </a:t>
            </a:r>
          </a:p>
          <a:p>
            <a:pPr algn="ctr" rtl="1">
              <a:defRPr/>
            </a:pPr>
            <a:r>
              <a:rPr lang="fr-FR" sz="2000" b="1" dirty="0">
                <a:solidFill>
                  <a:schemeClr val="bg1"/>
                </a:solidFill>
              </a:rPr>
              <a:t>En  eau  potable  </a:t>
            </a:r>
            <a:endParaRPr lang="ar-TN" sz="2000" b="1" dirty="0">
              <a:solidFill>
                <a:schemeClr val="bg1"/>
              </a:solidFill>
            </a:endParaRPr>
          </a:p>
          <a:p>
            <a:pPr algn="ctr" rtl="1">
              <a:defRPr/>
            </a:pPr>
            <a:r>
              <a:rPr lang="ar-TN" sz="2000" b="1" dirty="0">
                <a:solidFill>
                  <a:srgbClr val="990099"/>
                </a:solidFill>
              </a:rPr>
              <a:t> </a:t>
            </a:r>
          </a:p>
        </p:txBody>
      </p:sp>
      <p:sp>
        <p:nvSpPr>
          <p:cNvPr id="186379" name="Oval 11"/>
          <p:cNvSpPr>
            <a:spLocks noChangeArrowheads="1"/>
          </p:cNvSpPr>
          <p:nvPr/>
        </p:nvSpPr>
        <p:spPr bwMode="auto">
          <a:xfrm>
            <a:off x="7500156" y="4221088"/>
            <a:ext cx="1674186" cy="216024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rtl="1">
              <a:defRPr/>
            </a:pPr>
            <a:r>
              <a:rPr lang="fr-FR" sz="2000" b="1" dirty="0">
                <a:solidFill>
                  <a:schemeClr val="bg1"/>
                </a:solidFill>
              </a:rPr>
              <a:t>PERIMETRES </a:t>
            </a:r>
          </a:p>
          <a:p>
            <a:pPr algn="ctr" rtl="1">
              <a:defRPr/>
            </a:pPr>
            <a:r>
              <a:rPr lang="fr-FR" sz="2000" b="1" dirty="0">
                <a:solidFill>
                  <a:schemeClr val="bg1"/>
                </a:solidFill>
              </a:rPr>
              <a:t>IRRIGUES</a:t>
            </a:r>
            <a:endParaRPr lang="ar-TN" sz="2000" b="1" dirty="0">
              <a:solidFill>
                <a:schemeClr val="bg1"/>
              </a:solidFill>
            </a:endParaRPr>
          </a:p>
          <a:p>
            <a:pPr algn="ctr" rtl="1">
              <a:defRPr/>
            </a:pPr>
            <a:r>
              <a:rPr lang="ar-TN" sz="2000" b="1" dirty="0">
                <a:solidFill>
                  <a:srgbClr val="1B5922"/>
                </a:solidFill>
              </a:rPr>
              <a:t> </a:t>
            </a:r>
          </a:p>
        </p:txBody>
      </p:sp>
      <p:sp>
        <p:nvSpPr>
          <p:cNvPr id="186381" name="Oval 13"/>
          <p:cNvSpPr>
            <a:spLocks noChangeArrowheads="1"/>
          </p:cNvSpPr>
          <p:nvPr/>
        </p:nvSpPr>
        <p:spPr bwMode="auto">
          <a:xfrm>
            <a:off x="4756540" y="285728"/>
            <a:ext cx="1026319" cy="1366838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fr-FR" sz="2000" b="1" dirty="0">
                <a:latin typeface="Calibri" pitchFamily="34" charset="0"/>
              </a:rPr>
              <a:t>Secteur CES</a:t>
            </a:r>
            <a:endParaRPr lang="ar-TN" sz="2000" b="1" dirty="0">
              <a:latin typeface="Calibri" pitchFamily="34" charset="0"/>
            </a:endParaRPr>
          </a:p>
        </p:txBody>
      </p:sp>
      <p:sp>
        <p:nvSpPr>
          <p:cNvPr id="186383" name="Oval 15"/>
          <p:cNvSpPr>
            <a:spLocks noChangeArrowheads="1"/>
          </p:cNvSpPr>
          <p:nvPr/>
        </p:nvSpPr>
        <p:spPr bwMode="auto">
          <a:xfrm>
            <a:off x="2963467" y="2492375"/>
            <a:ext cx="1079897" cy="113030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b="1" dirty="0">
                <a:solidFill>
                  <a:srgbClr val="990099"/>
                </a:solidFill>
                <a:latin typeface="Calibri" pitchFamily="34" charset="0"/>
              </a:rPr>
              <a:t>Secteur</a:t>
            </a:r>
          </a:p>
          <a:p>
            <a:pPr algn="ctr"/>
            <a:r>
              <a:rPr lang="fr-FR" b="1" dirty="0">
                <a:solidFill>
                  <a:srgbClr val="990099"/>
                </a:solidFill>
                <a:latin typeface="Calibri" pitchFamily="34" charset="0"/>
              </a:rPr>
              <a:t>  FORET  </a:t>
            </a:r>
            <a:endParaRPr lang="ar-TN" b="1" dirty="0">
              <a:solidFill>
                <a:srgbClr val="990099"/>
              </a:solidFill>
              <a:latin typeface="Calibri" pitchFamily="34" charset="0"/>
            </a:endParaRPr>
          </a:p>
          <a:p>
            <a:pPr algn="ctr"/>
            <a:endParaRPr lang="fr-FR" b="1" dirty="0">
              <a:solidFill>
                <a:srgbClr val="990099"/>
              </a:solidFill>
              <a:latin typeface="Calibri" pitchFamily="34" charset="0"/>
            </a:endParaRPr>
          </a:p>
        </p:txBody>
      </p:sp>
      <p:sp>
        <p:nvSpPr>
          <p:cNvPr id="13" name="Oval 7"/>
          <p:cNvSpPr>
            <a:spLocks noChangeArrowheads="1"/>
          </p:cNvSpPr>
          <p:nvPr/>
        </p:nvSpPr>
        <p:spPr bwMode="auto">
          <a:xfrm>
            <a:off x="4854181" y="2781303"/>
            <a:ext cx="1782365" cy="2138363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ar-TN" sz="2000" b="1" dirty="0">
                <a:solidFill>
                  <a:schemeClr val="bg1"/>
                </a:solidFill>
                <a:latin typeface="Calibri" pitchFamily="34" charset="0"/>
              </a:rPr>
              <a:t>3000</a:t>
            </a:r>
            <a:r>
              <a:rPr lang="fr-FR" sz="2000" b="1" dirty="0">
                <a:solidFill>
                  <a:schemeClr val="bg1"/>
                </a:solidFill>
                <a:latin typeface="Calibri" pitchFamily="34" charset="0"/>
              </a:rPr>
              <a:t> GDAP</a:t>
            </a:r>
            <a:endParaRPr lang="ar-TN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4" name="Oval 15"/>
          <p:cNvSpPr>
            <a:spLocks noChangeArrowheads="1"/>
          </p:cNvSpPr>
          <p:nvPr/>
        </p:nvSpPr>
        <p:spPr bwMode="auto">
          <a:xfrm>
            <a:off x="3774281" y="4724400"/>
            <a:ext cx="810816" cy="914400"/>
          </a:xfrm>
          <a:prstGeom prst="ellipse">
            <a:avLst/>
          </a:prstGeom>
          <a:solidFill>
            <a:srgbClr val="0033CC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1"/>
            <a:endParaRPr lang="ar-TN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 rtl="1"/>
            <a:r>
              <a:rPr lang="fr-FR" b="1" dirty="0">
                <a:solidFill>
                  <a:schemeClr val="bg1"/>
                </a:solidFill>
                <a:latin typeface="Calibri" pitchFamily="34" charset="0"/>
              </a:rPr>
              <a:t>Secteur </a:t>
            </a:r>
          </a:p>
          <a:p>
            <a:pPr algn="ctr" rtl="1"/>
            <a:r>
              <a:rPr lang="fr-FR" b="1" dirty="0">
                <a:solidFill>
                  <a:schemeClr val="bg1"/>
                </a:solidFill>
                <a:latin typeface="Calibri" pitchFamily="34" charset="0"/>
              </a:rPr>
              <a:t>PECHE </a:t>
            </a:r>
            <a:endParaRPr lang="ar-TN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7" name="Flèche droite 16"/>
          <p:cNvSpPr/>
          <p:nvPr/>
        </p:nvSpPr>
        <p:spPr>
          <a:xfrm rot="9405282">
            <a:off x="4577953" y="4640266"/>
            <a:ext cx="575072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" name="Flèche droite 17"/>
          <p:cNvSpPr/>
          <p:nvPr/>
        </p:nvSpPr>
        <p:spPr>
          <a:xfrm rot="11101160">
            <a:off x="4112420" y="3111500"/>
            <a:ext cx="733425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" name="Flèche droite 18"/>
          <p:cNvSpPr/>
          <p:nvPr/>
        </p:nvSpPr>
        <p:spPr>
          <a:xfrm rot="15052893">
            <a:off x="5250458" y="1988544"/>
            <a:ext cx="977900" cy="3631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0" name="Flèche droite 19"/>
          <p:cNvSpPr/>
          <p:nvPr/>
        </p:nvSpPr>
        <p:spPr>
          <a:xfrm rot="1755114">
            <a:off x="6659166" y="4498975"/>
            <a:ext cx="890588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1" name="Flèche droite 20"/>
          <p:cNvSpPr/>
          <p:nvPr/>
        </p:nvSpPr>
        <p:spPr>
          <a:xfrm rot="19181659">
            <a:off x="6466287" y="2430466"/>
            <a:ext cx="1072753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4098134" y="1557338"/>
            <a:ext cx="756047" cy="431800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TN" dirty="0"/>
              <a:t>2.8</a:t>
            </a:r>
            <a:r>
              <a:rPr lang="fr-FR" dirty="0"/>
              <a:t> %</a:t>
            </a:r>
            <a:r>
              <a:rPr lang="ar-TN" dirty="0"/>
              <a:t> </a:t>
            </a:r>
            <a:endParaRPr lang="fr-FR" dirty="0"/>
          </a:p>
        </p:txBody>
      </p:sp>
      <p:sp>
        <p:nvSpPr>
          <p:cNvPr id="23" name="Rectangle 22"/>
          <p:cNvSpPr/>
          <p:nvPr/>
        </p:nvSpPr>
        <p:spPr>
          <a:xfrm>
            <a:off x="2963466" y="3716341"/>
            <a:ext cx="594122" cy="43338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1.</a:t>
            </a:r>
            <a:r>
              <a:rPr lang="ar-TN" dirty="0"/>
              <a:t>4</a:t>
            </a:r>
            <a:r>
              <a:rPr lang="fr-FR" dirty="0"/>
              <a:t> %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093870" y="2636838"/>
            <a:ext cx="648891" cy="4318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% </a:t>
            </a:r>
            <a:r>
              <a:rPr lang="ar-TN" dirty="0"/>
              <a:t>47 </a:t>
            </a:r>
            <a:endParaRPr lang="fr-FR" dirty="0"/>
          </a:p>
        </p:txBody>
      </p:sp>
      <p:sp>
        <p:nvSpPr>
          <p:cNvPr id="25" name="Rectangle 24"/>
          <p:cNvSpPr/>
          <p:nvPr/>
        </p:nvSpPr>
        <p:spPr>
          <a:xfrm>
            <a:off x="6905625" y="6165850"/>
            <a:ext cx="810816" cy="431800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TN" dirty="0"/>
              <a:t>43</a:t>
            </a:r>
            <a:r>
              <a:rPr lang="fr-FR" dirty="0"/>
              <a:t>%</a:t>
            </a:r>
            <a:r>
              <a:rPr lang="ar-TN" dirty="0"/>
              <a:t> </a:t>
            </a:r>
            <a:endParaRPr lang="fr-FR" dirty="0"/>
          </a:p>
        </p:txBody>
      </p:sp>
      <p:sp>
        <p:nvSpPr>
          <p:cNvPr id="26" name="Rectangle 25"/>
          <p:cNvSpPr/>
          <p:nvPr/>
        </p:nvSpPr>
        <p:spPr>
          <a:xfrm>
            <a:off x="2801543" y="5013325"/>
            <a:ext cx="702469" cy="431800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TN" dirty="0"/>
              <a:t>0.5 </a:t>
            </a:r>
            <a:r>
              <a:rPr lang="fr-FR" dirty="0"/>
              <a:t>%</a:t>
            </a:r>
          </a:p>
        </p:txBody>
      </p:sp>
      <p:sp>
        <p:nvSpPr>
          <p:cNvPr id="27" name="Organigramme : Alternative 26"/>
          <p:cNvSpPr/>
          <p:nvPr/>
        </p:nvSpPr>
        <p:spPr>
          <a:xfrm>
            <a:off x="6636545" y="404815"/>
            <a:ext cx="2807494" cy="6264275"/>
          </a:xfrm>
          <a:prstGeom prst="flowChartAlternateProcess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TN"/>
          </a:p>
        </p:txBody>
      </p:sp>
      <p:sp>
        <p:nvSpPr>
          <p:cNvPr id="28" name="ZoneTexte 27"/>
          <p:cNvSpPr txBox="1"/>
          <p:nvPr/>
        </p:nvSpPr>
        <p:spPr>
          <a:xfrm>
            <a:off x="7064268" y="3512583"/>
            <a:ext cx="2082722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rtl="1">
              <a:defRPr/>
            </a:pPr>
            <a:r>
              <a:rPr lang="ar-TN" sz="2000" b="1" dirty="0"/>
              <a:t> </a:t>
            </a:r>
            <a:r>
              <a:rPr lang="fr-FR" sz="2000" b="1" dirty="0">
                <a:solidFill>
                  <a:srgbClr val="FF0000"/>
                </a:solidFill>
              </a:rPr>
              <a:t>%</a:t>
            </a:r>
            <a:r>
              <a:rPr lang="ar-JO" sz="2000" b="1" dirty="0">
                <a:solidFill>
                  <a:srgbClr val="FF0000"/>
                </a:solidFill>
              </a:rPr>
              <a:t>90</a:t>
            </a:r>
            <a:endParaRPr lang="fr-FR" sz="2000" b="1" dirty="0"/>
          </a:p>
        </p:txBody>
      </p:sp>
      <p:sp>
        <p:nvSpPr>
          <p:cNvPr id="29" name="Flèche droite 28"/>
          <p:cNvSpPr/>
          <p:nvPr/>
        </p:nvSpPr>
        <p:spPr>
          <a:xfrm rot="8037342">
            <a:off x="4910338" y="5227044"/>
            <a:ext cx="1031875" cy="3631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0" name="Oval 15"/>
          <p:cNvSpPr>
            <a:spLocks noChangeArrowheads="1"/>
          </p:cNvSpPr>
          <p:nvPr/>
        </p:nvSpPr>
        <p:spPr bwMode="auto">
          <a:xfrm>
            <a:off x="4475562" y="5732463"/>
            <a:ext cx="810815" cy="914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fr-FR" b="1" dirty="0">
                <a:solidFill>
                  <a:schemeClr val="bg1"/>
                </a:solidFill>
                <a:latin typeface="Calibri" pitchFamily="34" charset="0"/>
              </a:rPr>
              <a:t>AUTRES </a:t>
            </a:r>
            <a:endParaRPr lang="ar-TN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504011" y="6308725"/>
            <a:ext cx="701278" cy="4333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TN" dirty="0"/>
              <a:t>4</a:t>
            </a:r>
            <a:r>
              <a:rPr lang="fr-FR" dirty="0"/>
              <a:t>%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177421" y="170518"/>
            <a:ext cx="4559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ar-TN" sz="3200" b="1" dirty="0">
                <a:solidFill>
                  <a:schemeClr val="accent4">
                    <a:lumMod val="50000"/>
                  </a:schemeClr>
                </a:solidFill>
              </a:rPr>
              <a:t>مجامع التنمية في القطاع الفلاحي</a:t>
            </a:r>
            <a:endParaRPr lang="fr-FR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892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86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6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6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6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6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6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6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81" grpId="0" animBg="1"/>
      <p:bldP spid="186383" grpId="0" animBg="1"/>
      <p:bldP spid="13" grpId="0" animBg="1"/>
      <p:bldP spid="14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4150" y="1974800"/>
            <a:ext cx="1110927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TN" sz="2000" b="0" i="0" dirty="0" smtClean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الفصل 4 :</a:t>
            </a:r>
          </a:p>
          <a:p>
            <a:pPr algn="r" rtl="1"/>
            <a:r>
              <a:rPr lang="ar-TN" sz="2000" b="0" i="0" dirty="0" smtClean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تتولى مجامع التنمية في قطاع الفلاحة والصيد البحري انجاز المهام التي تستجيب لحاجيات منخرطيها ومتطلبات النهوض بقطاع الفلاحة والصيد البحري والخدمات المتصلة به.</a:t>
            </a:r>
          </a:p>
          <a:p>
            <a:pPr algn="r" rtl="1"/>
            <a:r>
              <a:rPr lang="ar-TN" sz="2000" b="0" i="0" dirty="0" smtClean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وتتمثل هذه المهام على وجه الخصوص في:</a:t>
            </a:r>
          </a:p>
          <a:p>
            <a:pPr algn="r" rtl="1"/>
            <a:r>
              <a:rPr lang="ar-TN" sz="2000" b="0" i="0" dirty="0" smtClean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- حماية الموارد الطبيعية وترشيد استعمالها.</a:t>
            </a:r>
          </a:p>
          <a:p>
            <a:pPr algn="r" rtl="1"/>
            <a:r>
              <a:rPr lang="ar-TN" sz="2000" b="0" i="0" dirty="0" smtClean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- إنجاز الأشغال الفلاحية وتولي خدمات الصيد البحري.</a:t>
            </a:r>
          </a:p>
          <a:p>
            <a:pPr algn="r" rtl="1"/>
            <a:r>
              <a:rPr lang="ar-TN" sz="2000" b="0" i="0" dirty="0" smtClean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- تجهيز مناطق تدخلها بما تحتاجه من تجهيزات ريفية.</a:t>
            </a:r>
          </a:p>
          <a:p>
            <a:pPr algn="r" rtl="1"/>
            <a:r>
              <a:rPr lang="ar-TN" sz="2000" b="0" i="0" dirty="0" smtClean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- العناية </a:t>
            </a:r>
            <a:r>
              <a:rPr lang="ar-TN" sz="2000" b="0" i="0" dirty="0" err="1" smtClean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بالغراسات</a:t>
            </a:r>
            <a:r>
              <a:rPr lang="ar-TN" sz="2000" b="0" i="0" dirty="0" smtClean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والمزروعات ومداواتها وحراستها.</a:t>
            </a:r>
          </a:p>
          <a:p>
            <a:pPr algn="r" rtl="1"/>
            <a:r>
              <a:rPr lang="ar-TN" sz="2000" b="0" i="0" dirty="0" smtClean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- مساعدة الهياكل المعنية على تطهير الأوضاع الزراعية.</a:t>
            </a:r>
          </a:p>
          <a:p>
            <a:pPr algn="r" rtl="1"/>
            <a:r>
              <a:rPr lang="ar-TN" sz="2000" b="0" i="0" dirty="0" smtClean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- تطوير انتاجية المستغلات الفلاحية.</a:t>
            </a:r>
          </a:p>
          <a:p>
            <a:pPr algn="r" rtl="1"/>
            <a:r>
              <a:rPr lang="ar-TN" sz="2000" b="0" i="0" dirty="0" smtClean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- تطوير نظم الرعي وأساليب تربية الماشية.</a:t>
            </a:r>
          </a:p>
          <a:p>
            <a:pPr algn="r" rtl="1"/>
            <a:r>
              <a:rPr lang="ar-TN" sz="2000" b="0" i="0" dirty="0" smtClean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- تأطير منخرطيها وإرشادهم الى أنجع التقنيات في الزراعة والصيد البحري.</a:t>
            </a:r>
          </a:p>
          <a:p>
            <a:pPr algn="r" rtl="1"/>
            <a:r>
              <a:rPr lang="ar-TN" sz="2000" b="0" i="0" dirty="0" smtClean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- مساعدة منخرطيها على تثمين منتوجاتهم في الأسواق الداخلية والخارجية.</a:t>
            </a:r>
          </a:p>
          <a:p>
            <a:pPr algn="r" rtl="1"/>
            <a:r>
              <a:rPr lang="ar-TN" sz="2000" b="0" i="0" dirty="0" smtClean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- ربط صلات تعاون وتبادل للخبرات في مجال الفلاحة والصيد البحري مع الهياكل الفلاحية الأخرى في الداخل والخارج.</a:t>
            </a:r>
          </a:p>
          <a:p>
            <a:pPr algn="r" rtl="1"/>
            <a:r>
              <a:rPr lang="ar-TN" sz="2000" b="0" i="0" dirty="0" smtClean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وبصفة عامة القيام بكل مهمة من شأنها دعم المصالح المشتركة لمنخرطيها.</a:t>
            </a:r>
            <a:endParaRPr lang="ar-TN" sz="2000" b="0" i="0" dirty="0">
              <a:solidFill>
                <a:srgbClr val="050505"/>
              </a:solidFill>
              <a:effectLst/>
              <a:latin typeface="Segoe UI Historic" panose="020B0502040204020203" pitchFamily="34" charset="0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2495600" y="89336"/>
            <a:ext cx="7920880" cy="6480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lvl="0" algn="ctr" rtl="1">
              <a:spcBef>
                <a:spcPct val="0"/>
              </a:spcBef>
            </a:pPr>
            <a:r>
              <a:rPr lang="ar-TN" sz="3200" b="1" dirty="0"/>
              <a:t>مجامع التنمية في الفلاحة والصيد البحري</a:t>
            </a:r>
            <a:endParaRPr lang="fr-FR" sz="3200" b="1" dirty="0">
              <a:latin typeface="+mj-lt"/>
              <a:ea typeface="+mj-ea"/>
              <a:cs typeface="+mj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860321" y="980728"/>
            <a:ext cx="8568952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rtl="1">
              <a:lnSpc>
                <a:spcPct val="150000"/>
              </a:lnSpc>
              <a:buFont typeface="Wingdings" pitchFamily="2" charset="2"/>
              <a:buChar char="v"/>
            </a:pPr>
            <a:r>
              <a:rPr lang="ar-TN" sz="2400" b="1" dirty="0"/>
              <a:t>تخضع إلى أحكام القانون عدد 43 لسنة 1999 الذي نقح بالقانون عدد 24 لسنة 2004 وإلى أحكام الأمر عدد 978 لسنة </a:t>
            </a:r>
            <a:r>
              <a:rPr lang="ar-TN" sz="2400" b="1" dirty="0" smtClean="0"/>
              <a:t>2005</a:t>
            </a:r>
            <a:endParaRPr lang="ar-TN" sz="2400" b="1" dirty="0"/>
          </a:p>
        </p:txBody>
      </p:sp>
    </p:spTree>
    <p:extLst>
      <p:ext uri="{BB962C8B-B14F-4D97-AF65-F5344CB8AC3E}">
        <p14:creationId xmlns:p14="http://schemas.microsoft.com/office/powerpoint/2010/main" val="55833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2495600" y="116632"/>
            <a:ext cx="7920880" cy="6480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lvl="0" algn="ctr" rtl="1">
              <a:spcBef>
                <a:spcPct val="0"/>
              </a:spcBef>
            </a:pPr>
            <a:r>
              <a:rPr lang="ar-TN" sz="3200" b="1" dirty="0"/>
              <a:t>مجامع التنمية في الفلاحة والصيد البحري</a:t>
            </a:r>
            <a:endParaRPr lang="fr-FR" sz="3200" b="1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Graphique 5"/>
          <p:cNvGraphicFramePr>
            <a:graphicFrameLocks/>
          </p:cNvGraphicFramePr>
          <p:nvPr>
            <p:extLst/>
          </p:nvPr>
        </p:nvGraphicFramePr>
        <p:xfrm>
          <a:off x="2177033" y="1268760"/>
          <a:ext cx="7981950" cy="4616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3431704" y="6093297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TN" sz="2400" b="1" dirty="0"/>
              <a:t>توزع مجامع التنمية في قطاع المياه حسب الولايات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201857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2495600" y="116632"/>
            <a:ext cx="7920880" cy="6480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lvl="0" algn="ctr" rtl="1">
              <a:spcBef>
                <a:spcPct val="0"/>
              </a:spcBef>
            </a:pPr>
            <a:r>
              <a:rPr lang="ar-TN" sz="3200" b="1" dirty="0"/>
              <a:t>مجامع التنمية في الفلاحة والصيد البحري</a:t>
            </a:r>
            <a:endParaRPr lang="fr-FR" sz="3200" b="1" dirty="0">
              <a:latin typeface="+mj-lt"/>
              <a:ea typeface="+mj-ea"/>
              <a:cs typeface="+mj-cs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956432" y="1052736"/>
            <a:ext cx="846004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spcAft>
                <a:spcPts val="2400"/>
              </a:spcAft>
              <a:buFont typeface="Wingdings" pitchFamily="2" charset="2"/>
              <a:buChar char="v"/>
            </a:pPr>
            <a:r>
              <a:rPr lang="ar-TN" sz="2400" b="1" dirty="0"/>
              <a:t>مجامع التنمية في الفلاحة لتربية الماشية والتصرف في المراعي: 44 مجمعا ل2514 منخرطا وتشغل أكثر من 35 إطارا وعاملا</a:t>
            </a:r>
          </a:p>
          <a:p>
            <a:pPr marL="342900" indent="-342900" algn="r" rtl="1">
              <a:spcAft>
                <a:spcPts val="2400"/>
              </a:spcAft>
              <a:buFont typeface="Wingdings" pitchFamily="2" charset="2"/>
              <a:buChar char="v"/>
            </a:pPr>
            <a:r>
              <a:rPr lang="ar-TN" sz="2400" b="1" dirty="0"/>
              <a:t>مجامع التنمية النسائية: </a:t>
            </a:r>
            <a:r>
              <a:rPr lang="fr-FR" sz="2400" b="1" dirty="0"/>
              <a:t>80 </a:t>
            </a:r>
            <a:r>
              <a:rPr lang="ar-TN" sz="2400" b="1" dirty="0"/>
              <a:t>جمعا لحوالي 4000 منخرطة تعمل في مجال تحويل المنتجات المحلية وتثمين الموارد الطبيعية والغابية</a:t>
            </a:r>
          </a:p>
          <a:p>
            <a:pPr marL="342900" indent="-342900" algn="r" rtl="1">
              <a:spcAft>
                <a:spcPts val="2400"/>
              </a:spcAft>
              <a:buFont typeface="Wingdings" pitchFamily="2" charset="2"/>
              <a:buChar char="v"/>
            </a:pPr>
            <a:r>
              <a:rPr lang="ar-TN" sz="2400" b="1" dirty="0"/>
              <a:t>مجامع التنمية لمالكي الزياتين: أكثر من 25 مجمعا </a:t>
            </a:r>
          </a:p>
          <a:p>
            <a:pPr marL="342900" indent="-342900" algn="r" rtl="1">
              <a:spcAft>
                <a:spcPts val="2400"/>
              </a:spcAft>
              <a:buFont typeface="Wingdings" pitchFamily="2" charset="2"/>
              <a:buChar char="v"/>
            </a:pPr>
            <a:r>
              <a:rPr lang="ar-TN" sz="2400" b="1" dirty="0"/>
              <a:t>مجامع أخرى في مجال الفلاحة البيولوجية والمحافظة على المياه والتربة والصيد البحري والغابات</a:t>
            </a:r>
          </a:p>
          <a:p>
            <a:pPr algn="r" rtl="1">
              <a:spcAft>
                <a:spcPts val="2400"/>
              </a:spcAft>
            </a:pPr>
            <a:endParaRPr lang="fr-FR" sz="2400" b="1" dirty="0"/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707" y="4528575"/>
            <a:ext cx="2619499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216" y="4708730"/>
            <a:ext cx="2088232" cy="1784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0" y="4528575"/>
            <a:ext cx="1974024" cy="2144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50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ww.sosfaim.be/wp-content/uploads/2019/07/Infographie-Supporterres-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57" y="454194"/>
            <a:ext cx="5711514" cy="6207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520743" y="249893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400" dirty="0" err="1" smtClean="0">
                <a:latin typeface="Bell MT" panose="02020503060305020303" pitchFamily="18" charset="0"/>
              </a:rPr>
              <a:t>L’agriculture</a:t>
            </a:r>
            <a:r>
              <a:rPr lang="en-US" sz="2400" dirty="0" smtClean="0">
                <a:latin typeface="Bell MT" panose="02020503060305020303" pitchFamily="18" charset="0"/>
              </a:rPr>
              <a:t> </a:t>
            </a:r>
            <a:r>
              <a:rPr lang="en-US" sz="2400" dirty="0" err="1" smtClean="0">
                <a:latin typeface="Bell MT" panose="02020503060305020303" pitchFamily="18" charset="0"/>
              </a:rPr>
              <a:t>écologique</a:t>
            </a:r>
            <a:r>
              <a:rPr lang="en-US" sz="2400" dirty="0" smtClean="0">
                <a:latin typeface="Bell MT" panose="02020503060305020303" pitchFamily="18" charset="0"/>
              </a:rPr>
              <a:t> </a:t>
            </a:r>
            <a:r>
              <a:rPr lang="en-US" sz="2400" dirty="0" err="1" smtClean="0">
                <a:latin typeface="Bell MT" panose="02020503060305020303" pitchFamily="18" charset="0"/>
              </a:rPr>
              <a:t>ou</a:t>
            </a:r>
            <a:r>
              <a:rPr lang="en-US" sz="2400" dirty="0" smtClean="0">
                <a:latin typeface="Bell MT" panose="02020503060305020303" pitchFamily="18" charset="0"/>
              </a:rPr>
              <a:t> </a:t>
            </a:r>
            <a:r>
              <a:rPr lang="en-US" sz="2400" dirty="0" err="1" smtClean="0">
                <a:latin typeface="Bell MT" panose="02020503060305020303" pitchFamily="18" charset="0"/>
              </a:rPr>
              <a:t>l’agroécologie</a:t>
            </a:r>
            <a:r>
              <a:rPr lang="en-US" sz="2400" dirty="0" smtClean="0">
                <a:latin typeface="Bell MT" panose="02020503060305020303" pitchFamily="18" charset="0"/>
              </a:rPr>
              <a:t> un </a:t>
            </a:r>
            <a:r>
              <a:rPr lang="en-US" sz="2400" dirty="0" err="1" smtClean="0">
                <a:latin typeface="Bell MT" panose="02020503060305020303" pitchFamily="18" charset="0"/>
              </a:rPr>
              <a:t>terme</a:t>
            </a:r>
            <a:r>
              <a:rPr lang="en-US" sz="2400" dirty="0" smtClean="0">
                <a:latin typeface="Bell MT" panose="02020503060305020303" pitchFamily="18" charset="0"/>
              </a:rPr>
              <a:t> qui </a:t>
            </a:r>
            <a:r>
              <a:rPr lang="en-US" sz="2400" dirty="0" err="1" smtClean="0">
                <a:latin typeface="Bell MT" panose="02020503060305020303" pitchFamily="18" charset="0"/>
              </a:rPr>
              <a:t>définit</a:t>
            </a:r>
            <a:r>
              <a:rPr lang="en-US" sz="2400" dirty="0" smtClean="0">
                <a:latin typeface="Bell MT" panose="02020503060305020303" pitchFamily="18" charset="0"/>
              </a:rPr>
              <a:t> les </a:t>
            </a:r>
            <a:r>
              <a:rPr lang="en-US" sz="2400" dirty="0" err="1" smtClean="0">
                <a:latin typeface="Bell MT" panose="02020503060305020303" pitchFamily="18" charset="0"/>
              </a:rPr>
              <a:t>nouvelles</a:t>
            </a:r>
            <a:r>
              <a:rPr lang="en-US" sz="2400" dirty="0" smtClean="0">
                <a:latin typeface="Bell MT" panose="02020503060305020303" pitchFamily="18" charset="0"/>
              </a:rPr>
              <a:t> orientations en agriculture pour </a:t>
            </a:r>
            <a:r>
              <a:rPr lang="en-US" sz="2400" dirty="0" err="1" smtClean="0">
                <a:latin typeface="Bell MT" panose="02020503060305020303" pitchFamily="18" charset="0"/>
              </a:rPr>
              <a:t>une</a:t>
            </a:r>
            <a:r>
              <a:rPr lang="en-US" sz="2400" dirty="0" smtClean="0">
                <a:latin typeface="Bell MT" panose="02020503060305020303" pitchFamily="18" charset="0"/>
              </a:rPr>
              <a:t> transition </a:t>
            </a:r>
            <a:r>
              <a:rPr lang="en-US" sz="2400" dirty="0" err="1" smtClean="0">
                <a:latin typeface="Bell MT" panose="02020503060305020303" pitchFamily="18" charset="0"/>
              </a:rPr>
              <a:t>écologique</a:t>
            </a:r>
            <a:r>
              <a:rPr lang="en-US" sz="2400" dirty="0" smtClean="0">
                <a:latin typeface="Bell MT" panose="02020503060305020303" pitchFamily="18" charset="0"/>
              </a:rPr>
              <a:t> adequate qui </a:t>
            </a:r>
            <a:r>
              <a:rPr lang="en-US" sz="2400" dirty="0" err="1" smtClean="0">
                <a:latin typeface="Bell MT" panose="02020503060305020303" pitchFamily="18" charset="0"/>
              </a:rPr>
              <a:t>répond</a:t>
            </a:r>
            <a:r>
              <a:rPr lang="en-US" sz="2400" dirty="0" smtClean="0">
                <a:latin typeface="Bell MT" panose="02020503060305020303" pitchFamily="18" charset="0"/>
              </a:rPr>
              <a:t> aux 17 ODD. </a:t>
            </a:r>
          </a:p>
        </p:txBody>
      </p:sp>
    </p:spTree>
    <p:extLst>
      <p:ext uri="{BB962C8B-B14F-4D97-AF65-F5344CB8AC3E}">
        <p14:creationId xmlns:p14="http://schemas.microsoft.com/office/powerpoint/2010/main" val="206865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98013"/>
            <a:ext cx="12154953" cy="381795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063" y="3858220"/>
            <a:ext cx="11209991" cy="180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73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15370" y="747451"/>
            <a:ext cx="10515600" cy="5148381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Qu’elles sont les entités de l’Economie sociale et solidaire actives dans le secteur agricole?</a:t>
            </a: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 algn="r" rtl="1">
              <a:buNone/>
            </a:pPr>
            <a:r>
              <a:rPr lang="ar-TN" dirty="0" smtClean="0"/>
              <a:t>ماهي مؤسسات الاقتصاد الاجتماعي والتضامني الناشطة  في القطاع الفلاحي؟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38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556" y="788952"/>
            <a:ext cx="11415749" cy="458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92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t="24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06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50376" y="1596788"/>
            <a:ext cx="112321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Quels principes seraient mis en place et concrétisés par des actions directes des EESS? Comment? 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86365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ZoneTexte 3"/>
          <p:cNvSpPr txBox="1"/>
          <p:nvPr/>
        </p:nvSpPr>
        <p:spPr>
          <a:xfrm>
            <a:off x="1613248" y="332656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TN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واقع أغلب المستغلات الفلاحية يتسم بأنه عائلي وفلاحة صغرى </a:t>
            </a:r>
            <a:endParaRPr lang="fr-FR" sz="2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77421" y="1268761"/>
            <a:ext cx="11068333" cy="586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TN" sz="2400" b="1" dirty="0"/>
              <a:t>*المستغلات الصغرى العائلية 404104 مستغلة، 78% من جملة </a:t>
            </a:r>
            <a:r>
              <a:rPr lang="ar-TN" sz="2400" b="1" dirty="0" smtClean="0"/>
              <a:t>المستغلات</a:t>
            </a:r>
            <a:r>
              <a:rPr lang="fr-FR" sz="2400" b="1" dirty="0" smtClean="0"/>
              <a:t> </a:t>
            </a:r>
            <a:r>
              <a:rPr lang="ar-TN" sz="2400" b="1" dirty="0" smtClean="0"/>
              <a:t> </a:t>
            </a:r>
            <a:r>
              <a:rPr lang="ar-TN" sz="2400" b="1" dirty="0"/>
              <a:t>و43 % من المساحات </a:t>
            </a:r>
            <a:endParaRPr lang="fr-FR" sz="24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1750965" y="2476373"/>
            <a:ext cx="84604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lnSpc>
                <a:spcPct val="150000"/>
              </a:lnSpc>
              <a:buFont typeface="Arial" charset="0"/>
              <a:buChar char="•"/>
            </a:pPr>
            <a:r>
              <a:rPr lang="ar-TN" sz="2400" b="1" dirty="0"/>
              <a:t>50% من المستغلات الفلاحية تنشط في مجال الزراعات الكبرى: 240 ألف فلاح</a:t>
            </a:r>
          </a:p>
          <a:p>
            <a:pPr marL="342900" indent="-342900" algn="r" rtl="1">
              <a:lnSpc>
                <a:spcPct val="150000"/>
              </a:lnSpc>
              <a:buFont typeface="Arial" charset="0"/>
              <a:buChar char="•"/>
            </a:pPr>
            <a:r>
              <a:rPr lang="ar-TN" sz="2400" b="1" dirty="0"/>
              <a:t>1/3  المساحات </a:t>
            </a:r>
            <a:r>
              <a:rPr lang="ar-TN" sz="2400" b="1" dirty="0" err="1"/>
              <a:t>المحترثة</a:t>
            </a:r>
            <a:r>
              <a:rPr lang="ar-TN" sz="2400" b="1" dirty="0"/>
              <a:t>، 1,4 مليون هك</a:t>
            </a:r>
          </a:p>
          <a:p>
            <a:pPr marL="342900" indent="-342900" algn="r" rtl="1">
              <a:lnSpc>
                <a:spcPct val="150000"/>
              </a:lnSpc>
              <a:buFont typeface="Arial" charset="0"/>
              <a:buChar char="•"/>
            </a:pPr>
            <a:r>
              <a:rPr lang="ar-TN" sz="2400" b="1" dirty="0"/>
              <a:t>توفر 2,5 مليون يوم عمل</a:t>
            </a:r>
          </a:p>
          <a:p>
            <a:pPr marL="342900" indent="-342900" algn="r" rtl="1">
              <a:lnSpc>
                <a:spcPct val="150000"/>
              </a:lnSpc>
              <a:buFont typeface="Arial" charset="0"/>
              <a:buChar char="•"/>
            </a:pPr>
            <a:r>
              <a:rPr lang="ar-TN" sz="2400" b="1" dirty="0"/>
              <a:t>أغلب المستغلات بعلية (% 91 في المناخ الشبه الجاف والجاف)</a:t>
            </a:r>
          </a:p>
        </p:txBody>
      </p:sp>
      <p:sp>
        <p:nvSpPr>
          <p:cNvPr id="8" name="Rectangle 7"/>
          <p:cNvSpPr/>
          <p:nvPr/>
        </p:nvSpPr>
        <p:spPr>
          <a:xfrm>
            <a:off x="1645180" y="4941168"/>
            <a:ext cx="85324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TN" sz="2400" b="1" dirty="0"/>
              <a:t>* عدم وجود القدرة (المالية والمعرفية) على تخطي خسائر الجوائح الطبيعية والـتأقلم مع التغيرات المناخية وتدهور الموارد الطبيعية وندرتها (غياب التأمين) وضعف التمويل والخدمات 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490123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1069" y="188640"/>
            <a:ext cx="11313994" cy="1143000"/>
          </a:xfrm>
        </p:spPr>
        <p:txBody>
          <a:bodyPr>
            <a:normAutofit/>
          </a:bodyPr>
          <a:lstStyle/>
          <a:p>
            <a:pPr algn="r" rtl="1"/>
            <a:r>
              <a:rPr lang="ar-TN" sz="3200" b="1" dirty="0" smtClean="0"/>
              <a:t>دور مؤسسات الاقتصاد الاجتماعي والتضامني الناشطة في القطاع الفلاحي في الفلاحة الايكولوجية</a:t>
            </a:r>
            <a:endParaRPr lang="fr-FR" sz="32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191069" y="1589285"/>
            <a:ext cx="1157330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spcBef>
                <a:spcPts val="1800"/>
              </a:spcBef>
            </a:pPr>
            <a:r>
              <a:rPr lang="ar-TN" sz="2400" dirty="0"/>
              <a:t>*المؤسسات التي تبعث بهدف:</a:t>
            </a:r>
          </a:p>
          <a:p>
            <a:pPr marL="285750" indent="-285750" algn="r" rtl="1">
              <a:spcBef>
                <a:spcPts val="1800"/>
              </a:spcBef>
              <a:buFontTx/>
              <a:buChar char="-"/>
            </a:pPr>
            <a:r>
              <a:rPr lang="ar-TN" sz="2400" dirty="0"/>
              <a:t>المحافظة على الموارد الجينية المحلية مثال مجمع التنمية الفلاحي لمربي الأغنام بالشمال (</a:t>
            </a:r>
            <a:r>
              <a:rPr lang="fr-FR" sz="2400" dirty="0"/>
              <a:t>Noire de </a:t>
            </a:r>
            <a:r>
              <a:rPr lang="fr-FR" sz="2400" dirty="0" err="1"/>
              <a:t>Thibar</a:t>
            </a:r>
            <a:r>
              <a:rPr lang="fr-FR" sz="2400" u="sng" dirty="0"/>
              <a:t>, </a:t>
            </a:r>
            <a:r>
              <a:rPr lang="fr-FR" sz="2400" u="sng" dirty="0" err="1"/>
              <a:t>sicilo</a:t>
            </a:r>
            <a:r>
              <a:rPr lang="fr-FR" sz="2400" u="sng" dirty="0"/>
              <a:t>-sarde)</a:t>
            </a:r>
            <a:r>
              <a:rPr lang="ar-TN" sz="2400" u="sng" dirty="0"/>
              <a:t>،</a:t>
            </a:r>
            <a:r>
              <a:rPr lang="ar-TN" sz="2400" dirty="0"/>
              <a:t> الجمعية التونسية للفلاحة المستدامة، </a:t>
            </a:r>
            <a:r>
              <a:rPr lang="fr-FR" sz="2400" dirty="0"/>
              <a:t>Association Tunisienne de </a:t>
            </a:r>
            <a:r>
              <a:rPr lang="fr-FR" sz="2400" dirty="0" err="1"/>
              <a:t>permaculture</a:t>
            </a:r>
            <a:r>
              <a:rPr lang="ar-TN" sz="2400" dirty="0"/>
              <a:t> تبادل الخبرات والبذور</a:t>
            </a:r>
          </a:p>
          <a:p>
            <a:pPr marL="285750" indent="-285750" algn="r" rtl="1">
              <a:spcBef>
                <a:spcPts val="1800"/>
              </a:spcBef>
              <a:buFontTx/>
              <a:buChar char="-"/>
            </a:pPr>
            <a:r>
              <a:rPr lang="ar-TN" sz="2400" dirty="0"/>
              <a:t>تثمين الموارد الجينية الفلاحية المحلية والتكوين في المجال الايكولوجي: مجمع التنمية الفلاحية سيدي عمر</a:t>
            </a:r>
          </a:p>
          <a:p>
            <a:pPr marL="285750" indent="-285750" algn="r" rtl="1">
              <a:spcBef>
                <a:spcPts val="1800"/>
              </a:spcBef>
              <a:buFontTx/>
              <a:buChar char="-"/>
            </a:pPr>
            <a:r>
              <a:rPr lang="ar-TN" sz="2400" dirty="0"/>
              <a:t>تثمين المواد الفلاحية المحلية وتحسين دخل العائلة الريفية الفلاحية: مجامع التنمية للمرأة الريفية، الشركة التعاونية للخدمات الفلاحية </a:t>
            </a:r>
            <a:r>
              <a:rPr lang="ar-TN" sz="2400" dirty="0" err="1"/>
              <a:t>بدجبة</a:t>
            </a:r>
            <a:r>
              <a:rPr lang="ar-TN" sz="2400" dirty="0"/>
              <a:t> التي تتصرف في التسمية ذات المنشأ </a:t>
            </a:r>
            <a:r>
              <a:rPr lang="fr-FR" sz="2400" dirty="0"/>
              <a:t>AOC</a:t>
            </a:r>
            <a:endParaRPr lang="ar-TN" sz="2400" dirty="0"/>
          </a:p>
          <a:p>
            <a:pPr marL="285750" indent="-285750" algn="r" rtl="1">
              <a:spcBef>
                <a:spcPts val="1800"/>
              </a:spcBef>
              <a:buFontTx/>
              <a:buChar char="-"/>
            </a:pPr>
            <a:r>
              <a:rPr lang="ar-TN" sz="2400" dirty="0"/>
              <a:t>المحافظة وتثمين الفلاحة العائلية</a:t>
            </a:r>
            <a:r>
              <a:rPr lang="fr-FR" sz="2400" dirty="0"/>
              <a:t> </a:t>
            </a:r>
            <a:r>
              <a:rPr lang="ar-TN" sz="2400" dirty="0"/>
              <a:t> وربط العلاقة مع المستهلك : </a:t>
            </a:r>
            <a:r>
              <a:rPr lang="fr-FR" sz="2400" dirty="0"/>
              <a:t>LES AMAP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69" y="4599184"/>
            <a:ext cx="3658737" cy="192083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t="30647" b="32935"/>
          <a:stretch/>
        </p:blipFill>
        <p:spPr>
          <a:xfrm>
            <a:off x="4326340" y="5559602"/>
            <a:ext cx="4449738" cy="121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10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796650" y="685158"/>
            <a:ext cx="956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TN" sz="2400" dirty="0"/>
              <a:t>المؤسسات الموجودة حاليا ولكنها لا تلعب دورها في نصح وإخبار وتوجيه الفلاحين نحو ممارسات فلاحية دائمة وحل إشكالياتهم الظرفية والهيكلية</a:t>
            </a:r>
            <a:endParaRPr lang="fr-FR" sz="2400" dirty="0"/>
          </a:p>
        </p:txBody>
      </p:sp>
      <p:sp>
        <p:nvSpPr>
          <p:cNvPr id="5" name="ZoneTexte 4"/>
          <p:cNvSpPr txBox="1"/>
          <p:nvPr/>
        </p:nvSpPr>
        <p:spPr>
          <a:xfrm>
            <a:off x="1595500" y="2924944"/>
            <a:ext cx="8640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TN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اعتماد مؤسسات الاقتصاد الاجتماعي والتضامني كآلية للنهوض بالفلاحة الصغرى العائلية في إطار التوجه نحو الفلاحة الأيكولوجية</a:t>
            </a:r>
            <a:endParaRPr lang="fr-FR" sz="3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780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8363" y="1308881"/>
            <a:ext cx="11737075" cy="524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fr-FR" sz="2000" dirty="0" smtClean="0"/>
              <a:t>L’agro-écologie </a:t>
            </a:r>
            <a:r>
              <a:rPr lang="fr-FR" sz="2000" dirty="0"/>
              <a:t>est foncièrement différente de toute autre approche du développement durable</a:t>
            </a:r>
            <a:r>
              <a:rPr lang="fr-FR" sz="2000" dirty="0" smtClean="0"/>
              <a:t>.</a:t>
            </a:r>
          </a:p>
          <a:p>
            <a:pPr>
              <a:spcBef>
                <a:spcPts val="1800"/>
              </a:spcBef>
            </a:pPr>
            <a:r>
              <a:rPr lang="fr-FR" sz="2000" b="1" dirty="0" smtClean="0"/>
              <a:t>1/</a:t>
            </a:r>
            <a:r>
              <a:rPr lang="fr-FR" sz="2000" dirty="0" smtClean="0"/>
              <a:t>Basée </a:t>
            </a:r>
            <a:r>
              <a:rPr lang="fr-FR" sz="2000" dirty="0"/>
              <a:t>sur des processus ascendants et territoriaux, elle aide à résoudre les problèmes locaux grâce à des solutions adaptées au contexte. </a:t>
            </a:r>
            <a:endParaRPr lang="fr-FR" sz="2000" dirty="0" smtClean="0"/>
          </a:p>
          <a:p>
            <a:pPr>
              <a:spcBef>
                <a:spcPts val="1800"/>
              </a:spcBef>
            </a:pPr>
            <a:r>
              <a:rPr lang="fr-FR" sz="2000" b="1" dirty="0" smtClean="0"/>
              <a:t>2/</a:t>
            </a:r>
            <a:r>
              <a:rPr lang="fr-FR" sz="2000" dirty="0" smtClean="0"/>
              <a:t>Les </a:t>
            </a:r>
            <a:r>
              <a:rPr lang="fr-FR" sz="2000" dirty="0"/>
              <a:t>innovations </a:t>
            </a:r>
            <a:r>
              <a:rPr lang="fr-FR" sz="2000" dirty="0" smtClean="0"/>
              <a:t>agro-écologiques </a:t>
            </a:r>
            <a:r>
              <a:rPr lang="fr-FR" sz="2000" dirty="0"/>
              <a:t>se fondent sur la production conjointe de connaissances, en associant la science et les savoirs traditionnels, concrets et locaux des producteurs. </a:t>
            </a:r>
            <a:endParaRPr lang="fr-FR" sz="2000" dirty="0" smtClean="0"/>
          </a:p>
          <a:p>
            <a:pPr>
              <a:spcBef>
                <a:spcPts val="1800"/>
              </a:spcBef>
            </a:pPr>
            <a:r>
              <a:rPr lang="fr-FR" sz="2000" b="1" dirty="0" smtClean="0"/>
              <a:t>3/</a:t>
            </a:r>
            <a:r>
              <a:rPr lang="fr-FR" sz="2000" dirty="0" smtClean="0"/>
              <a:t>En </a:t>
            </a:r>
            <a:r>
              <a:rPr lang="fr-FR" sz="2000" dirty="0"/>
              <a:t>renforçant leur autonomie et leur capacité d’adaptation, </a:t>
            </a:r>
            <a:r>
              <a:rPr lang="fr-FR" sz="2000" dirty="0" smtClean="0"/>
              <a:t>l’agro-écologie </a:t>
            </a:r>
            <a:r>
              <a:rPr lang="fr-FR" sz="2000" dirty="0"/>
              <a:t>donne aux producteurs et aux populations les moyens d’être des acteurs clés du changement. </a:t>
            </a:r>
            <a:endParaRPr lang="fr-FR" sz="2000" dirty="0" smtClean="0"/>
          </a:p>
          <a:p>
            <a:pPr>
              <a:spcBef>
                <a:spcPts val="1800"/>
              </a:spcBef>
            </a:pPr>
            <a:r>
              <a:rPr lang="fr-FR" sz="2000" b="1" dirty="0" smtClean="0"/>
              <a:t>4/</a:t>
            </a:r>
            <a:r>
              <a:rPr lang="fr-FR" sz="2000" dirty="0" smtClean="0"/>
              <a:t>Plutôt </a:t>
            </a:r>
            <a:r>
              <a:rPr lang="fr-FR" sz="2000" dirty="0"/>
              <a:t>que d’ajuster les pratiques des systèmes agricoles non durables, </a:t>
            </a:r>
            <a:r>
              <a:rPr lang="fr-FR" sz="2000" dirty="0" smtClean="0"/>
              <a:t>l’agro-écologie </a:t>
            </a:r>
            <a:r>
              <a:rPr lang="fr-FR" sz="2000" dirty="0"/>
              <a:t>vise à </a:t>
            </a:r>
            <a:r>
              <a:rPr lang="fr-FR" sz="2000" b="1" dirty="0"/>
              <a:t>transformer les systèmes alimentaires et agricoles</a:t>
            </a:r>
            <a:r>
              <a:rPr lang="fr-FR" sz="2000" dirty="0"/>
              <a:t>, en s’attaquant de manière intégrée aux causes profondes des problèmes et en fournissant des solutions </a:t>
            </a:r>
            <a:r>
              <a:rPr lang="fr-FR" sz="2000" dirty="0" smtClean="0"/>
              <a:t>qui </a:t>
            </a:r>
            <a:r>
              <a:rPr lang="fr-FR" sz="2000" dirty="0"/>
              <a:t>s’inscrivent dans la durée. </a:t>
            </a:r>
            <a:endParaRPr lang="fr-FR" sz="2000" dirty="0" smtClean="0"/>
          </a:p>
          <a:p>
            <a:pPr>
              <a:spcBef>
                <a:spcPts val="1800"/>
              </a:spcBef>
            </a:pPr>
            <a:r>
              <a:rPr lang="fr-FR" sz="2000" b="1" dirty="0" smtClean="0"/>
              <a:t>5/</a:t>
            </a:r>
            <a:r>
              <a:rPr lang="fr-FR" sz="2000" dirty="0" smtClean="0"/>
              <a:t>Il </a:t>
            </a:r>
            <a:r>
              <a:rPr lang="fr-FR" sz="2000" dirty="0"/>
              <a:t>s’agit notamment de mettre explicitement l’accent sur les aspects sociaux et économiques des </a:t>
            </a:r>
            <a:r>
              <a:rPr lang="fr-FR" sz="2000" b="1" dirty="0"/>
              <a:t>systèmes alimentaires</a:t>
            </a:r>
            <a:r>
              <a:rPr lang="fr-FR" sz="2000" dirty="0"/>
              <a:t>. </a:t>
            </a:r>
            <a:r>
              <a:rPr lang="fr-FR" sz="2000" dirty="0" smtClean="0"/>
              <a:t>L’agro-écologie </a:t>
            </a:r>
            <a:r>
              <a:rPr lang="fr-FR" sz="2000" dirty="0"/>
              <a:t>accorde une place centrale aux droits des femmes, des jeunes et des peuples autochtones</a:t>
            </a:r>
          </a:p>
        </p:txBody>
      </p:sp>
      <p:sp>
        <p:nvSpPr>
          <p:cNvPr id="3" name="Rectangle 2"/>
          <p:cNvSpPr/>
          <p:nvPr/>
        </p:nvSpPr>
        <p:spPr>
          <a:xfrm>
            <a:off x="337567" y="296418"/>
            <a:ext cx="75425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L’AGROÉCOLOGIE A-T-ELLE DE PARTICULIER? </a:t>
            </a:r>
          </a:p>
        </p:txBody>
      </p:sp>
    </p:spTree>
    <p:extLst>
      <p:ext uri="{BB962C8B-B14F-4D97-AF65-F5344CB8AC3E}">
        <p14:creationId xmlns:p14="http://schemas.microsoft.com/office/powerpoint/2010/main" val="345209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-140" t="7970" r="140" b="46830"/>
          <a:stretch/>
        </p:blipFill>
        <p:spPr>
          <a:xfrm>
            <a:off x="1009666" y="768508"/>
            <a:ext cx="9716616" cy="5786651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68490" y="122830"/>
            <a:ext cx="11436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Principes pour guider vers la transformation de l’agriculture et des systèmes alimentaires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245583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t="54144"/>
          <a:stretch/>
        </p:blipFill>
        <p:spPr>
          <a:xfrm>
            <a:off x="395785" y="914400"/>
            <a:ext cx="10590663" cy="59436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68490" y="122830"/>
            <a:ext cx="11436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Principes pour guider vers la transformation de l’agriculture et des systèmes alimentaires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206953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2495600" y="89336"/>
            <a:ext cx="7920880" cy="6480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lvl="0" algn="ctr" rtl="1">
              <a:spcBef>
                <a:spcPct val="0"/>
              </a:spcBef>
            </a:pPr>
            <a:r>
              <a:rPr lang="ar-TN" sz="3200" b="1" dirty="0"/>
              <a:t>مجامع التنمية في الفلاحة والصيد البحري</a:t>
            </a:r>
            <a:endParaRPr lang="fr-FR" sz="3200" b="1" dirty="0">
              <a:latin typeface="+mj-lt"/>
              <a:ea typeface="+mj-ea"/>
              <a:cs typeface="+mj-cs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860321" y="980728"/>
            <a:ext cx="8568952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rtl="1">
              <a:lnSpc>
                <a:spcPct val="150000"/>
              </a:lnSpc>
              <a:buFont typeface="Wingdings" pitchFamily="2" charset="2"/>
              <a:buChar char="v"/>
            </a:pPr>
            <a:r>
              <a:rPr lang="ar-TN" sz="2400" b="1" dirty="0"/>
              <a:t>تخضع إلى أحكام القانون عدد 43 لسنة 1999 الذي نقح بالقانون عدد 24 لسنة 2004 وإلى أحكام الأمر عدد 978 لسنة </a:t>
            </a:r>
            <a:r>
              <a:rPr lang="ar-TN" sz="2400" b="1" dirty="0" smtClean="0"/>
              <a:t>2005</a:t>
            </a:r>
            <a:endParaRPr lang="ar-TN" sz="24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3722284" y="3106204"/>
            <a:ext cx="4176464" cy="95410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TN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مجامع التنمية في قطاع المياه:</a:t>
            </a:r>
          </a:p>
          <a:p>
            <a:pPr algn="ctr" rtl="1"/>
            <a:r>
              <a:rPr lang="ar-TN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2642</a:t>
            </a:r>
            <a:endParaRPr lang="fr-FR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867000" y="4614799"/>
            <a:ext cx="2448272" cy="169277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TN" sz="2400" b="1" dirty="0"/>
              <a:t>للمياه الصالحة للشرب</a:t>
            </a:r>
          </a:p>
          <a:p>
            <a:pPr algn="r" rtl="1"/>
            <a:r>
              <a:rPr lang="ar-TN" sz="2000" dirty="0"/>
              <a:t>1354 مجمعا لفائدة 263975 عائلة و2389 مؤسسة عمومية</a:t>
            </a:r>
          </a:p>
          <a:p>
            <a:pPr algn="r" rtl="1"/>
            <a:endParaRPr lang="fr-FR" sz="2000" dirty="0"/>
          </a:p>
        </p:txBody>
      </p:sp>
      <p:sp>
        <p:nvSpPr>
          <p:cNvPr id="12" name="ZoneTexte 11"/>
          <p:cNvSpPr txBox="1"/>
          <p:nvPr/>
        </p:nvSpPr>
        <p:spPr>
          <a:xfrm>
            <a:off x="4730396" y="4623793"/>
            <a:ext cx="2448272" cy="169277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TN" sz="2400" b="1" dirty="0"/>
              <a:t>لمياه الري</a:t>
            </a:r>
          </a:p>
          <a:p>
            <a:pPr algn="just" rtl="1"/>
            <a:r>
              <a:rPr lang="ar-TN" sz="2000" dirty="0"/>
              <a:t> 1155 مجمعا لفائدة 136563 فلاحا</a:t>
            </a:r>
          </a:p>
          <a:p>
            <a:pPr algn="just" rtl="1"/>
            <a:r>
              <a:rPr lang="ar-TN" sz="2000" dirty="0"/>
              <a:t>لري 224564 هك من المناطق </a:t>
            </a:r>
            <a:r>
              <a:rPr lang="ar-TN" sz="2000" dirty="0" err="1"/>
              <a:t>السقوية</a:t>
            </a:r>
            <a:r>
              <a:rPr lang="ar-TN" sz="2000" dirty="0"/>
              <a:t> العمومية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778068" y="4623794"/>
            <a:ext cx="2736304" cy="169277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TN" sz="2400" b="1" dirty="0"/>
              <a:t>المجامع المائية المختلطة</a:t>
            </a:r>
          </a:p>
          <a:p>
            <a:pPr algn="just" rtl="1"/>
            <a:r>
              <a:rPr lang="ar-TN" sz="2000" dirty="0"/>
              <a:t> 133 مجمعا لفائدة 18610 عائلة و8153 فلاحا لري 15218 هك من المناطق </a:t>
            </a:r>
            <a:r>
              <a:rPr lang="ar-TN" sz="2000" dirty="0" err="1"/>
              <a:t>السقوية</a:t>
            </a:r>
            <a:r>
              <a:rPr lang="ar-TN" sz="2000" dirty="0"/>
              <a:t> العمومية</a:t>
            </a:r>
          </a:p>
        </p:txBody>
      </p:sp>
      <p:cxnSp>
        <p:nvCxnSpPr>
          <p:cNvPr id="15" name="Connecteur droit avec flèche 14"/>
          <p:cNvCxnSpPr>
            <a:stCxn id="8" idx="2"/>
            <a:endCxn id="11" idx="0"/>
          </p:cNvCxnSpPr>
          <p:nvPr/>
        </p:nvCxnSpPr>
        <p:spPr>
          <a:xfrm>
            <a:off x="5810516" y="4060310"/>
            <a:ext cx="3280620" cy="5544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>
            <a:stCxn id="8" idx="2"/>
          </p:cNvCxnSpPr>
          <p:nvPr/>
        </p:nvCxnSpPr>
        <p:spPr>
          <a:xfrm>
            <a:off x="5810516" y="4060311"/>
            <a:ext cx="0" cy="5378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>
            <a:stCxn id="8" idx="2"/>
          </p:cNvCxnSpPr>
          <p:nvPr/>
        </p:nvCxnSpPr>
        <p:spPr>
          <a:xfrm flipH="1">
            <a:off x="3146220" y="4060311"/>
            <a:ext cx="2664296" cy="5378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263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3205" y="0"/>
            <a:ext cx="11273051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 rtl="1"/>
            <a:r>
              <a:rPr lang="ar-TN" sz="3600" b="1" dirty="0" err="1"/>
              <a:t>الإقتصاد</a:t>
            </a:r>
            <a:r>
              <a:rPr lang="ar-TN" sz="3600" b="1" dirty="0"/>
              <a:t> </a:t>
            </a:r>
            <a:r>
              <a:rPr lang="ar-TN" sz="3600" b="1" dirty="0" err="1"/>
              <a:t>الإجتماعي</a:t>
            </a:r>
            <a:r>
              <a:rPr lang="ar-TN" sz="3600" b="1" dirty="0"/>
              <a:t> و التضامني في قطاع الفلاحة</a:t>
            </a:r>
            <a:br>
              <a:rPr lang="ar-TN" sz="3600" b="1" dirty="0"/>
            </a:br>
            <a:r>
              <a:rPr lang="ar-TN" sz="3600" b="1" dirty="0"/>
              <a:t> والصيد البحري في تونس</a:t>
            </a:r>
            <a:endParaRPr lang="fr-FR" sz="36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75520" y="1190410"/>
            <a:ext cx="8435280" cy="1180727"/>
          </a:xfrm>
        </p:spPr>
        <p:txBody>
          <a:bodyPr>
            <a:normAutofit fontScale="55000" lnSpcReduction="20000"/>
          </a:bodyPr>
          <a:lstStyle/>
          <a:p>
            <a:pPr marL="0" indent="0" algn="r" rtl="1">
              <a:buNone/>
            </a:pPr>
            <a:endParaRPr lang="ar-TN" sz="4500" b="1" dirty="0">
              <a:solidFill>
                <a:srgbClr val="C00000"/>
              </a:solidFill>
            </a:endParaRPr>
          </a:p>
          <a:p>
            <a:pPr algn="r" rtl="1"/>
            <a:r>
              <a:rPr lang="ar-TN" sz="4400" dirty="0"/>
              <a:t> </a:t>
            </a:r>
            <a:r>
              <a:rPr lang="ar-TN" sz="4400" b="1" dirty="0"/>
              <a:t>أكثر القطاعات التي تتواجد فيها مؤسسات </a:t>
            </a:r>
            <a:r>
              <a:rPr lang="ar-TN" sz="4400" b="1" dirty="0" err="1"/>
              <a:t>الإقتصاد</a:t>
            </a:r>
            <a:r>
              <a:rPr lang="ar-TN" sz="4400" b="1" dirty="0"/>
              <a:t> </a:t>
            </a:r>
            <a:r>
              <a:rPr lang="ar-TN" sz="4400" b="1" dirty="0" err="1"/>
              <a:t>الإجتماعي</a:t>
            </a:r>
            <a:r>
              <a:rPr lang="ar-TN" sz="4400" b="1" dirty="0"/>
              <a:t> و التضامني</a:t>
            </a:r>
          </a:p>
          <a:p>
            <a:pPr algn="r" rtl="1">
              <a:buNone/>
            </a:pPr>
            <a:r>
              <a:rPr lang="ar-TN" sz="2400" b="1" dirty="0"/>
              <a:t> </a:t>
            </a:r>
          </a:p>
        </p:txBody>
      </p:sp>
      <p:pic>
        <p:nvPicPr>
          <p:cNvPr id="8194" name="Picture 2" descr="http://www.ccisfax.tn/OliveOil_B2Bmeeting/images/exposants/sm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5767" y="2024237"/>
            <a:ext cx="963909" cy="1152128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682892" y="2231370"/>
            <a:ext cx="6242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TN" sz="2000" b="1" dirty="0" smtClean="0"/>
              <a:t>345 </a:t>
            </a:r>
            <a:r>
              <a:rPr lang="ar-TN" sz="2000" b="1" dirty="0"/>
              <a:t>شركة تعاونية قاعدية للخدمات الفلاحية منها </a:t>
            </a:r>
            <a:r>
              <a:rPr lang="ar-TN" sz="2000" b="1" dirty="0" smtClean="0"/>
              <a:t>17 </a:t>
            </a:r>
            <a:r>
              <a:rPr lang="ar-TN" sz="2000" b="1" dirty="0"/>
              <a:t>نسوية</a:t>
            </a:r>
            <a:endParaRPr lang="fr-FR" sz="2000" b="1" dirty="0"/>
          </a:p>
        </p:txBody>
      </p:sp>
      <p:pic>
        <p:nvPicPr>
          <p:cNvPr id="8196" name="Picture 4" descr="http://mw2.google.com/mw-panoramio/photos/medium/4545854.jpg"/>
          <p:cNvPicPr>
            <a:picLocks noChangeAspect="1" noChangeArrowheads="1"/>
          </p:cNvPicPr>
          <p:nvPr/>
        </p:nvPicPr>
        <p:blipFill>
          <a:blip r:embed="rId3" cstate="print"/>
          <a:srcRect l="27216" t="9310" r="18353" b="25518"/>
          <a:stretch>
            <a:fillRect/>
          </a:stretch>
        </p:blipFill>
        <p:spPr bwMode="auto">
          <a:xfrm>
            <a:off x="6888088" y="3276485"/>
            <a:ext cx="1030743" cy="932103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1512145" y="3404247"/>
            <a:ext cx="5364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TN" sz="2000" b="1" dirty="0"/>
              <a:t>16 شركة تعاونية مركزية للخدمات </a:t>
            </a:r>
            <a:r>
              <a:rPr lang="ar-TN" sz="2000" b="1" dirty="0" err="1"/>
              <a:t>الفلاحية</a:t>
            </a:r>
            <a:endParaRPr lang="fr-FR" sz="2000" b="1" dirty="0"/>
          </a:p>
        </p:txBody>
      </p:sp>
      <p:pic>
        <p:nvPicPr>
          <p:cNvPr id="8198" name="Picture 6" descr="https://permaculturetunisie.files.wordpress.com/2015/09/10556505_349200581957731_5523377627244717034_n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106426" y="5993904"/>
            <a:ext cx="864096" cy="864096"/>
          </a:xfrm>
          <a:prstGeom prst="rect">
            <a:avLst/>
          </a:prstGeom>
          <a:noFill/>
        </p:spPr>
      </p:pic>
      <p:pic>
        <p:nvPicPr>
          <p:cNvPr id="8200" name="Picture 8" descr="https://scontent-mrs1-1.xx.fbcdn.net/v/t1.0-1/c0.0.200.200/p200x200/12122677_1507423939567939_709777327777484282_n.jpg?oh=12906769988a9b37d86938edd6e5b1ec&amp;oe=594A9C5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8305" y="5043348"/>
            <a:ext cx="864096" cy="864096"/>
          </a:xfrm>
          <a:prstGeom prst="rect">
            <a:avLst/>
          </a:prstGeom>
          <a:noFill/>
        </p:spPr>
      </p:pic>
      <p:sp>
        <p:nvSpPr>
          <p:cNvPr id="12" name="ZoneTexte 11"/>
          <p:cNvSpPr txBox="1"/>
          <p:nvPr/>
        </p:nvSpPr>
        <p:spPr>
          <a:xfrm>
            <a:off x="1582350" y="5321176"/>
            <a:ext cx="5472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TN" sz="2000" b="1" dirty="0"/>
              <a:t>أكثر من 3000 مجمع تنمية في الفلاحة والصيد البحري منها</a:t>
            </a:r>
            <a:r>
              <a:rPr lang="fr-FR" sz="2000" b="1" dirty="0"/>
              <a:t> </a:t>
            </a:r>
            <a:r>
              <a:rPr lang="ar-TN" sz="2000" b="1" dirty="0"/>
              <a:t> </a:t>
            </a:r>
            <a:r>
              <a:rPr lang="fr-FR" sz="2000" b="1" dirty="0"/>
              <a:t>80</a:t>
            </a:r>
            <a:r>
              <a:rPr lang="ar-TN" sz="2000" b="1" dirty="0"/>
              <a:t> نسوية لتثمين وتحويل المنتجات الفلاحية المحلية</a:t>
            </a:r>
            <a:endParaRPr lang="fr-FR" sz="2000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1524000" y="6165304"/>
            <a:ext cx="5472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TN" sz="2000" b="1" dirty="0"/>
              <a:t>عدد من الجمعيات الناشطة في المجال الفلاحي و التنمية الريفية</a:t>
            </a:r>
            <a:endParaRPr lang="fr-FR" sz="2000" b="1" dirty="0"/>
          </a:p>
        </p:txBody>
      </p:sp>
      <p:pic>
        <p:nvPicPr>
          <p:cNvPr id="8202" name="Picture 10" descr="https://i1.wp.com/www.anti-k.org/wp-content/uploads/2016/05/agriculture-extensive.jpg?fit=540%2C238&amp;ssl=1&amp;resize=350%2C2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6396" y="4280947"/>
            <a:ext cx="1134126" cy="648072"/>
          </a:xfrm>
          <a:prstGeom prst="rect">
            <a:avLst/>
          </a:prstGeom>
          <a:noFill/>
        </p:spPr>
      </p:pic>
      <p:sp>
        <p:nvSpPr>
          <p:cNvPr id="15" name="ZoneTexte 14"/>
          <p:cNvSpPr txBox="1"/>
          <p:nvPr/>
        </p:nvSpPr>
        <p:spPr>
          <a:xfrm>
            <a:off x="1251707" y="4324624"/>
            <a:ext cx="5472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TN" sz="2000" b="1" dirty="0"/>
              <a:t>18 وحدة </a:t>
            </a:r>
            <a:r>
              <a:rPr lang="ar-TN" sz="2000" b="1" dirty="0" err="1"/>
              <a:t>تعاضدية</a:t>
            </a:r>
            <a:r>
              <a:rPr lang="ar-TN" sz="2000" b="1" dirty="0"/>
              <a:t> للإنتاج الفلاحي</a:t>
            </a:r>
            <a:endParaRPr lang="fr-FR" sz="2000" b="1" dirty="0"/>
          </a:p>
        </p:txBody>
      </p:sp>
      <p:sp>
        <p:nvSpPr>
          <p:cNvPr id="16" name="Rectangle 15"/>
          <p:cNvSpPr/>
          <p:nvPr/>
        </p:nvSpPr>
        <p:spPr>
          <a:xfrm>
            <a:off x="8693474" y="2653522"/>
            <a:ext cx="3235175" cy="21236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 rtl="1">
              <a:buBlip>
                <a:blip r:embed="rId7"/>
              </a:buBlip>
            </a:pPr>
            <a:r>
              <a:rPr lang="ar-TN" sz="2200" b="1" dirty="0"/>
              <a:t> مؤسسات معروفة، </a:t>
            </a:r>
            <a:r>
              <a:rPr lang="ar-TN" sz="2200" b="1" dirty="0" err="1"/>
              <a:t>مؤطرة</a:t>
            </a:r>
            <a:r>
              <a:rPr lang="ar-TN" sz="2200" b="1" dirty="0"/>
              <a:t> ومدعمة من قبل الوزارة</a:t>
            </a:r>
          </a:p>
          <a:p>
            <a:pPr algn="just" rtl="1"/>
            <a:endParaRPr lang="ar-TN" sz="2200" b="1" dirty="0"/>
          </a:p>
          <a:p>
            <a:pPr algn="just" rtl="1">
              <a:buBlip>
                <a:blip r:embed="rId7"/>
              </a:buBlip>
            </a:pPr>
            <a:r>
              <a:rPr lang="ar-TN" sz="2200" b="1" dirty="0"/>
              <a:t> مؤسسات مهيكلة داخليا، لها إطار قانوني واضح و لديها جامعة نقابية </a:t>
            </a:r>
          </a:p>
        </p:txBody>
      </p:sp>
    </p:spTree>
    <p:extLst>
      <p:ext uri="{BB962C8B-B14F-4D97-AF65-F5344CB8AC3E}">
        <p14:creationId xmlns:p14="http://schemas.microsoft.com/office/powerpoint/2010/main" val="272722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35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08915D-8152-49E2-8856-C27F7502C705}" type="slidenum">
              <a:rPr lang="fr-FR"/>
              <a:pPr>
                <a:defRPr/>
              </a:pPr>
              <a:t>30</a:t>
            </a:fld>
            <a:endParaRPr lang="fr-FR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847529" y="1484785"/>
            <a:ext cx="8569325" cy="1973263"/>
          </a:xfrm>
        </p:spPr>
        <p:txBody>
          <a:bodyPr>
            <a:normAutofit fontScale="92500" lnSpcReduction="20000"/>
          </a:bodyPr>
          <a:lstStyle/>
          <a:p>
            <a:pPr algn="just" rtl="1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ar-TN" sz="2400" dirty="0"/>
              <a:t>    </a:t>
            </a:r>
            <a:r>
              <a:rPr lang="ar-TN" sz="2200" b="1" dirty="0">
                <a:latin typeface="+mj-lt"/>
                <a:ea typeface="+mj-ea"/>
              </a:rPr>
              <a:t>رغم غياب القروض الاستثمارية بفعل الإجراءات المصاحبة لبرنامج إعادة هيكلة الأراضي الدولية الفلاحية فقد تمكنت أغلب الوحدات التعاضدية بالاعتماد على مواردها الذاتية بالقيام ببعض الاستثمارات الفلاحية التي تهم خاصة الميكنة </a:t>
            </a:r>
            <a:r>
              <a:rPr lang="ar-TN" sz="2200" b="1" dirty="0" err="1">
                <a:latin typeface="+mj-lt"/>
                <a:ea typeface="+mj-ea"/>
              </a:rPr>
              <a:t>الفلاحيّة</a:t>
            </a:r>
            <a:endParaRPr lang="ar-TN" sz="2200" b="1" dirty="0">
              <a:latin typeface="+mj-lt"/>
              <a:ea typeface="+mj-ea"/>
            </a:endParaRPr>
          </a:p>
          <a:p>
            <a:pPr algn="ctr" rtl="1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ar-TN" sz="2600" b="1" dirty="0">
                <a:solidFill>
                  <a:srgbClr val="C00000"/>
                </a:solidFill>
                <a:latin typeface="+mj-lt"/>
                <a:ea typeface="+mj-ea"/>
              </a:rPr>
              <a:t>تطور الاستثمارات الفلاحية خلال العشر مواسم الماضية.</a:t>
            </a:r>
            <a:endParaRPr lang="fr-FR" sz="2600" b="1" dirty="0">
              <a:solidFill>
                <a:srgbClr val="C00000"/>
              </a:solidFill>
              <a:latin typeface="+mj-lt"/>
              <a:ea typeface="+mj-ea"/>
            </a:endParaRPr>
          </a:p>
        </p:txBody>
      </p:sp>
      <p:graphicFrame>
        <p:nvGraphicFramePr>
          <p:cNvPr id="137325" name="Group 109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1703512" y="3501009"/>
          <a:ext cx="8821770" cy="2224397"/>
        </p:xfrm>
        <a:graphic>
          <a:graphicData uri="http://schemas.openxmlformats.org/drawingml/2006/table">
            <a:tbl>
              <a:tblPr/>
              <a:tblGrid>
                <a:gridCol w="697444"/>
                <a:gridCol w="697444"/>
                <a:gridCol w="729466"/>
                <a:gridCol w="729466"/>
                <a:gridCol w="795781"/>
                <a:gridCol w="862096"/>
                <a:gridCol w="710116"/>
                <a:gridCol w="748816"/>
                <a:gridCol w="798123"/>
                <a:gridCol w="594494"/>
                <a:gridCol w="522863"/>
                <a:gridCol w="935661"/>
              </a:tblGrid>
              <a:tr h="6753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ar-TN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*20/18</a:t>
                      </a:r>
                      <a:endParaRPr kumimoji="0" lang="fr-FR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1433" marR="91433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ar-TN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17/16</a:t>
                      </a:r>
                      <a:endParaRPr kumimoji="0" lang="fr-FR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1433" marR="91433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+mj-lt"/>
                          <a:cs typeface="+mn-cs"/>
                        </a:rPr>
                        <a:t>16/15</a:t>
                      </a:r>
                      <a:endParaRPr kumimoji="0" 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+mj-lt"/>
                        <a:cs typeface="+mn-cs"/>
                      </a:endParaRPr>
                    </a:p>
                  </a:txBody>
                  <a:tcPr marL="91433" marR="91433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+mj-lt"/>
                          <a:cs typeface="+mn-cs"/>
                        </a:rPr>
                        <a:t>15/14</a:t>
                      </a:r>
                      <a:endParaRPr kumimoji="0" 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+mj-lt"/>
                        <a:cs typeface="+mn-cs"/>
                      </a:endParaRPr>
                    </a:p>
                  </a:txBody>
                  <a:tcPr marL="91433" marR="91433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+mj-lt"/>
                          <a:cs typeface="+mn-cs"/>
                        </a:rPr>
                        <a:t>14/13</a:t>
                      </a:r>
                      <a:endParaRPr kumimoji="0" 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+mj-lt"/>
                        <a:cs typeface="+mn-cs"/>
                      </a:endParaRPr>
                    </a:p>
                  </a:txBody>
                  <a:tcPr marL="91433" marR="91433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+mj-lt"/>
                          <a:cs typeface="+mn-cs"/>
                        </a:rPr>
                        <a:t>13/12</a:t>
                      </a:r>
                      <a:endParaRPr kumimoji="0" 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+mj-lt"/>
                        <a:cs typeface="+mn-cs"/>
                      </a:endParaRPr>
                    </a:p>
                  </a:txBody>
                  <a:tcPr marL="91433" marR="91433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+mj-lt"/>
                          <a:cs typeface="+mn-cs"/>
                        </a:rPr>
                        <a:t>12/11</a:t>
                      </a:r>
                      <a:endParaRPr kumimoji="0" 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+mj-lt"/>
                        <a:cs typeface="+mn-cs"/>
                      </a:endParaRPr>
                    </a:p>
                  </a:txBody>
                  <a:tcPr marL="91433" marR="91433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+mj-lt"/>
                          <a:cs typeface="+mn-cs"/>
                        </a:rPr>
                        <a:t>11/10</a:t>
                      </a:r>
                      <a:endParaRPr kumimoji="0" 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+mj-lt"/>
                        <a:cs typeface="+mn-cs"/>
                      </a:endParaRPr>
                    </a:p>
                  </a:txBody>
                  <a:tcPr marL="91433" marR="91433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cs typeface="+mn-cs"/>
                        </a:rPr>
                        <a:t>10/09</a:t>
                      </a:r>
                      <a:endParaRPr kumimoji="0" 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  <a:cs typeface="+mn-cs"/>
                      </a:endParaRPr>
                    </a:p>
                  </a:txBody>
                  <a:tcPr marL="91433" marR="91433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cs typeface="+mn-cs"/>
                        </a:rPr>
                        <a:t>09/08</a:t>
                      </a:r>
                      <a:endParaRPr kumimoji="0" 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  <a:cs typeface="+mn-cs"/>
                      </a:endParaRPr>
                    </a:p>
                  </a:txBody>
                  <a:tcPr marL="91433" marR="91433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cs typeface="+mn-cs"/>
                        </a:rPr>
                        <a:t>08/07</a:t>
                      </a:r>
                      <a:endParaRPr kumimoji="0" 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  <a:cs typeface="+mn-cs"/>
                      </a:endParaRPr>
                    </a:p>
                  </a:txBody>
                  <a:tcPr marL="91433" marR="91433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ar-T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السنة</a:t>
                      </a:r>
                      <a:endParaRPr kumimoji="0" 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91433" marR="91433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89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ar-TN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10450 000</a:t>
                      </a:r>
                      <a:endParaRPr kumimoji="0" lang="fr-FR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1433" marR="91433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1 118 966</a:t>
                      </a:r>
                    </a:p>
                  </a:txBody>
                  <a:tcPr marL="91433" marR="91433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+mj-lt"/>
                          <a:cs typeface="+mn-cs"/>
                        </a:rPr>
                        <a:t>1 185 201</a:t>
                      </a:r>
                      <a:endParaRPr kumimoji="0" lang="fr-F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+mj-lt"/>
                        <a:cs typeface="+mn-cs"/>
                      </a:endParaRPr>
                    </a:p>
                  </a:txBody>
                  <a:tcPr marL="91433" marR="91433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+mj-lt"/>
                          <a:cs typeface="+mn-cs"/>
                        </a:rPr>
                        <a:t>1 587 448</a:t>
                      </a:r>
                      <a:endParaRPr kumimoji="0" lang="fr-F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+mj-lt"/>
                        <a:cs typeface="+mn-cs"/>
                      </a:endParaRPr>
                    </a:p>
                  </a:txBody>
                  <a:tcPr marL="91433" marR="91433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ar-TN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Verdana" pitchFamily="34" charset="0"/>
                          <a:cs typeface="+mn-cs"/>
                        </a:rPr>
                        <a:t>665 451 1</a:t>
                      </a:r>
                      <a:endParaRPr kumimoji="0" lang="fr-F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Verdana" pitchFamily="34" charset="0"/>
                        <a:cs typeface="+mn-cs"/>
                      </a:endParaRPr>
                    </a:p>
                  </a:txBody>
                  <a:tcPr marL="91433" marR="91433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ar-TN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Verdana" pitchFamily="34" charset="0"/>
                          <a:cs typeface="+mn-cs"/>
                        </a:rPr>
                        <a:t>049 277 1</a:t>
                      </a:r>
                      <a:endParaRPr kumimoji="0" lang="fr-F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Verdana" pitchFamily="34" charset="0"/>
                        <a:cs typeface="+mn-cs"/>
                      </a:endParaRPr>
                    </a:p>
                  </a:txBody>
                  <a:tcPr marL="91433" marR="91433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ar-TN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Verdana" pitchFamily="34" charset="0"/>
                          <a:cs typeface="+mn-cs"/>
                        </a:rPr>
                        <a:t>193 392</a:t>
                      </a:r>
                      <a:endParaRPr kumimoji="0" lang="fr-F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Verdana" pitchFamily="34" charset="0"/>
                        <a:cs typeface="+mn-cs"/>
                      </a:endParaRPr>
                    </a:p>
                  </a:txBody>
                  <a:tcPr marL="91433" marR="91433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ar-TN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Verdana" pitchFamily="34" charset="0"/>
                          <a:cs typeface="+mn-cs"/>
                        </a:rPr>
                        <a:t>315 014 1</a:t>
                      </a:r>
                      <a:endParaRPr kumimoji="0" lang="fr-F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Verdana" pitchFamily="34" charset="0"/>
                        <a:cs typeface="+mn-cs"/>
                      </a:endParaRPr>
                    </a:p>
                  </a:txBody>
                  <a:tcPr marL="91433" marR="91433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ar-TN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+mn-cs"/>
                        </a:rPr>
                        <a:t>786 218</a:t>
                      </a:r>
                      <a:endParaRPr kumimoji="0" lang="fr-F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cs typeface="+mn-cs"/>
                      </a:endParaRPr>
                    </a:p>
                  </a:txBody>
                  <a:tcPr marL="91433" marR="91433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+mn-cs"/>
                        </a:rPr>
                        <a:t>355429</a:t>
                      </a:r>
                    </a:p>
                  </a:txBody>
                  <a:tcPr marL="91433" marR="91433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ar-TN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+mn-cs"/>
                        </a:rPr>
                        <a:t>157 311</a:t>
                      </a:r>
                      <a:endParaRPr kumimoji="0" lang="fr-F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cs typeface="+mn-cs"/>
                      </a:endParaRPr>
                    </a:p>
                  </a:txBody>
                  <a:tcPr marL="91433" marR="91433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ar-T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قيمة الاستثمارات (د.)</a:t>
                      </a:r>
                      <a:endParaRPr kumimoji="0" 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91433" marR="91433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fr-FR" sz="3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1433" marR="91433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ar-TN" sz="3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j-lt"/>
                          <a:ea typeface="+mn-ea"/>
                          <a:cs typeface="+mn-cs"/>
                        </a:rPr>
                        <a:t>+ </a:t>
                      </a:r>
                      <a:r>
                        <a:rPr kumimoji="0" lang="ar-TN" sz="3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j-lt"/>
                          <a:ea typeface="+mn-ea"/>
                          <a:cs typeface="+mn-cs"/>
                        </a:rPr>
                        <a:t>*10450000</a:t>
                      </a:r>
                      <a:r>
                        <a:rPr kumimoji="0" lang="fr-FR" sz="3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j-lt"/>
                          <a:ea typeface="+mn-ea"/>
                          <a:cs typeface="+mn-cs"/>
                        </a:rPr>
                        <a:t>8 026 836</a:t>
                      </a:r>
                    </a:p>
                  </a:txBody>
                  <a:tcPr marL="91433" marR="91433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fr-F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j-lt"/>
                        <a:cs typeface="+mn-cs"/>
                      </a:endParaRPr>
                    </a:p>
                  </a:txBody>
                  <a:tcPr marL="91433" marR="91433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fr-F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j-lt"/>
                        <a:cs typeface="+mn-cs"/>
                      </a:endParaRPr>
                    </a:p>
                  </a:txBody>
                  <a:tcPr marL="91433" marR="91433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fr-F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+mn-cs"/>
                      </a:endParaRPr>
                    </a:p>
                  </a:txBody>
                  <a:tcPr marL="91433" marR="91433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fr-F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+mn-cs"/>
                      </a:endParaRPr>
                    </a:p>
                  </a:txBody>
                  <a:tcPr marL="91433" marR="91433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fr-F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+mn-cs"/>
                      </a:endParaRPr>
                    </a:p>
                  </a:txBody>
                  <a:tcPr marL="91433" marR="91433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fr-F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+mn-cs"/>
                      </a:endParaRPr>
                    </a:p>
                  </a:txBody>
                  <a:tcPr marL="91433" marR="91433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fr-F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+mn-cs"/>
                      </a:endParaRPr>
                    </a:p>
                  </a:txBody>
                  <a:tcPr marL="91433" marR="91433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fr-F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+mn-cs"/>
                      </a:endParaRPr>
                    </a:p>
                  </a:txBody>
                  <a:tcPr marL="91433" marR="91433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fr-F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+mn-cs"/>
                      </a:endParaRPr>
                    </a:p>
                  </a:txBody>
                  <a:tcPr marL="91433" marR="91433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charset="0"/>
                      </a:endParaRPr>
                    </a:p>
                  </a:txBody>
                  <a:tcPr marL="91433" marR="91433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Titre 1"/>
          <p:cNvSpPr txBox="1">
            <a:spLocks/>
          </p:cNvSpPr>
          <p:nvPr/>
        </p:nvSpPr>
        <p:spPr>
          <a:xfrm>
            <a:off x="2351584" y="260648"/>
            <a:ext cx="8085584" cy="1143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TN" sz="3600" b="1" dirty="0">
                <a:latin typeface="+mj-lt"/>
                <a:ea typeface="+mj-ea"/>
              </a:rPr>
              <a:t>الوحدات </a:t>
            </a:r>
            <a:r>
              <a:rPr lang="ar-TN" sz="3600" b="1" dirty="0" err="1">
                <a:latin typeface="+mj-lt"/>
                <a:ea typeface="+mj-ea"/>
              </a:rPr>
              <a:t>التعاضدية</a:t>
            </a:r>
            <a:r>
              <a:rPr lang="ar-TN" sz="3600" b="1" dirty="0">
                <a:latin typeface="+mj-lt"/>
                <a:ea typeface="+mj-ea"/>
              </a:rPr>
              <a:t> للإنتاج الفلاحي: </a:t>
            </a:r>
            <a:br>
              <a:rPr lang="ar-TN" sz="3600" b="1" dirty="0">
                <a:latin typeface="+mj-lt"/>
                <a:ea typeface="+mj-ea"/>
              </a:rPr>
            </a:br>
            <a:r>
              <a:rPr lang="ar-TN" sz="3600" b="1" dirty="0">
                <a:solidFill>
                  <a:srgbClr val="00B050"/>
                </a:solidFill>
                <a:latin typeface="+mj-lt"/>
                <a:ea typeface="+mj-ea"/>
              </a:rPr>
              <a:t>تطور </a:t>
            </a:r>
            <a:r>
              <a:rPr lang="ar-TN" sz="3600" b="1" dirty="0" err="1">
                <a:solidFill>
                  <a:srgbClr val="00B050"/>
                </a:solidFill>
                <a:latin typeface="+mj-lt"/>
                <a:ea typeface="+mj-ea"/>
              </a:rPr>
              <a:t>الإستثمارات</a:t>
            </a:r>
            <a:r>
              <a:rPr lang="ar-TN" sz="3600" b="1" dirty="0">
                <a:solidFill>
                  <a:srgbClr val="00B050"/>
                </a:solidFill>
                <a:latin typeface="+mj-lt"/>
                <a:ea typeface="+mj-ea"/>
              </a:rPr>
              <a:t> </a:t>
            </a:r>
            <a:r>
              <a:rPr lang="ar-TN" sz="3600" b="1" dirty="0" err="1">
                <a:solidFill>
                  <a:srgbClr val="00B050"/>
                </a:solidFill>
                <a:latin typeface="+mj-lt"/>
                <a:ea typeface="+mj-ea"/>
              </a:rPr>
              <a:t>الفلاحية</a:t>
            </a:r>
            <a:r>
              <a:rPr lang="ar-TN" sz="3600" b="1" dirty="0">
                <a:solidFill>
                  <a:srgbClr val="00B050"/>
                </a:solidFill>
                <a:latin typeface="+mj-lt"/>
                <a:ea typeface="+mj-ea"/>
              </a:rPr>
              <a:t> خلال 10 مواسم الماضية</a:t>
            </a:r>
            <a:endParaRPr lang="fr-FR" sz="3600" dirty="0">
              <a:latin typeface="+mj-lt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85029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75520" y="161344"/>
            <a:ext cx="9018430" cy="652934"/>
          </a:xfrm>
        </p:spPr>
        <p:txBody>
          <a:bodyPr>
            <a:noAutofit/>
          </a:bodyPr>
          <a:lstStyle/>
          <a:p>
            <a:pPr algn="ctr" rtl="1"/>
            <a:r>
              <a:rPr lang="ar-TN" sz="3200" b="1" dirty="0" smtClean="0"/>
              <a:t>الوزن الاقتصادي والاجتماعي </a:t>
            </a:r>
            <a:r>
              <a:rPr lang="ar-TN" sz="3200" b="1" dirty="0" err="1" smtClean="0"/>
              <a:t>للتعاضديات</a:t>
            </a:r>
            <a:r>
              <a:rPr lang="ar-TN" sz="3200" b="1" dirty="0" smtClean="0"/>
              <a:t> </a:t>
            </a:r>
            <a:r>
              <a:rPr lang="ar-TN" sz="3200" b="1" dirty="0" err="1" smtClean="0"/>
              <a:t>الفلاحية</a:t>
            </a:r>
            <a:r>
              <a:rPr lang="ar-TN" sz="3200" b="1" dirty="0" smtClean="0"/>
              <a:t> عبر العالم</a:t>
            </a:r>
            <a:r>
              <a:rPr lang="fr-FR" sz="3200" b="1" dirty="0" smtClean="0"/>
              <a:t> </a:t>
            </a:r>
            <a:endParaRPr lang="fr-FR" sz="32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204716" y="814278"/>
            <a:ext cx="11382233" cy="864096"/>
          </a:xfrm>
        </p:spPr>
        <p:txBody>
          <a:bodyPr>
            <a:normAutofit/>
          </a:bodyPr>
          <a:lstStyle/>
          <a:p>
            <a:pPr algn="r" rtl="1"/>
            <a:r>
              <a:rPr lang="ar-TN" dirty="0" smtClean="0"/>
              <a:t>تمكن </a:t>
            </a:r>
            <a:r>
              <a:rPr lang="ar-TN" dirty="0" err="1" smtClean="0"/>
              <a:t>التعاضديات</a:t>
            </a:r>
            <a:r>
              <a:rPr lang="ar-TN" dirty="0" smtClean="0"/>
              <a:t> صغار الفلاحين والبحارة من قوة التفاوض ومن تقاسم الموارد لتحقيق الأمن الغذائي والتقليص من الفقر لملايين </a:t>
            </a:r>
            <a:r>
              <a:rPr lang="ar-TN" dirty="0" err="1" smtClean="0"/>
              <a:t>الأشخاص </a:t>
            </a:r>
            <a:r>
              <a:rPr lang="ar-TN" sz="1800" dirty="0" err="1"/>
              <a:t>(</a:t>
            </a:r>
            <a:r>
              <a:rPr lang="fr-FR" sz="1800" dirty="0"/>
              <a:t>FAO, 2012</a:t>
            </a:r>
            <a:r>
              <a:rPr lang="ar-TN" sz="1800" dirty="0" err="1"/>
              <a:t>)</a:t>
            </a:r>
            <a:endParaRPr lang="ar-TN" sz="1800" dirty="0"/>
          </a:p>
          <a:p>
            <a:pPr algn="r" rtl="1"/>
            <a:endParaRPr lang="ar-TN" dirty="0" smtClean="0"/>
          </a:p>
          <a:p>
            <a:pPr algn="r" rtl="1">
              <a:buNone/>
            </a:pPr>
            <a:endParaRPr lang="ar-TN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9653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BFEBEB0A-9E3D-4B14-9782-E2AE3DA60D96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5" name="Diagramme 4"/>
          <p:cNvGraphicFramePr/>
          <p:nvPr>
            <p:extLst/>
          </p:nvPr>
        </p:nvGraphicFramePr>
        <p:xfrm>
          <a:off x="1703512" y="1774209"/>
          <a:ext cx="8496944" cy="49987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310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2495600" y="116632"/>
            <a:ext cx="7920880" cy="6480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lvl="0" algn="ctr" rtl="1">
              <a:spcBef>
                <a:spcPct val="0"/>
              </a:spcBef>
            </a:pPr>
            <a:r>
              <a:rPr lang="ar-TN" sz="3200" b="1" dirty="0"/>
              <a:t>الشركات التعاونية للخدمات </a:t>
            </a:r>
            <a:r>
              <a:rPr lang="ar-TN" sz="3200" b="1" dirty="0" err="1"/>
              <a:t>الفلاحية</a:t>
            </a:r>
            <a:endParaRPr lang="fr-FR" sz="3200" b="1" dirty="0">
              <a:latin typeface="+mj-lt"/>
              <a:ea typeface="+mj-ea"/>
              <a:cs typeface="+mj-cs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631504" y="1052736"/>
            <a:ext cx="87849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TN" sz="2400" b="1" dirty="0">
                <a:solidFill>
                  <a:schemeClr val="accent3">
                    <a:lumMod val="75000"/>
                  </a:schemeClr>
                </a:solidFill>
              </a:rPr>
              <a:t>*الشركات التعاونية للخدمات </a:t>
            </a:r>
            <a:r>
              <a:rPr lang="ar-TN" sz="2400" b="1" dirty="0" err="1">
                <a:solidFill>
                  <a:schemeClr val="accent3">
                    <a:lumMod val="75000"/>
                  </a:schemeClr>
                </a:solidFill>
              </a:rPr>
              <a:t>الفلاحية</a:t>
            </a:r>
            <a:r>
              <a:rPr lang="ar-TN" sz="2400" b="1" dirty="0">
                <a:solidFill>
                  <a:schemeClr val="accent3">
                    <a:lumMod val="75000"/>
                  </a:schemeClr>
                </a:solidFill>
              </a:rPr>
              <a:t>: </a:t>
            </a:r>
            <a:r>
              <a:rPr lang="ar-TN" sz="2400" b="1" dirty="0"/>
              <a:t>قانون عدد 94  لسنة  2005 </a:t>
            </a:r>
          </a:p>
          <a:p>
            <a:pPr algn="r" rtl="1">
              <a:lnSpc>
                <a:spcPct val="150000"/>
              </a:lnSpc>
            </a:pPr>
            <a:r>
              <a:rPr lang="ar-TN" sz="2400" b="1" dirty="0"/>
              <a:t>	*الشركات التعاونية الأساسية للخدمات </a:t>
            </a:r>
            <a:r>
              <a:rPr lang="ar-TN" sz="2400" b="1" dirty="0" err="1"/>
              <a:t>الفلاحية</a:t>
            </a:r>
            <a:r>
              <a:rPr lang="ar-TN" sz="2400" b="1" dirty="0"/>
              <a:t>: أمر عدد 1391 لسنة 2007 </a:t>
            </a:r>
          </a:p>
          <a:p>
            <a:pPr algn="r" rtl="1">
              <a:lnSpc>
                <a:spcPct val="150000"/>
              </a:lnSpc>
            </a:pPr>
            <a:r>
              <a:rPr lang="ar-TN" sz="2400" b="1" dirty="0"/>
              <a:t>	*الشركات التعاونية المركزية للخدمات </a:t>
            </a:r>
            <a:r>
              <a:rPr lang="ar-TN" sz="2400" b="1" dirty="0" err="1"/>
              <a:t>الفلاحية</a:t>
            </a:r>
            <a:r>
              <a:rPr lang="ar-TN" sz="2400" b="1" dirty="0"/>
              <a:t>: أمر عدد 1390 لسنة 2007</a:t>
            </a:r>
            <a:r>
              <a:rPr lang="ar-TN" sz="2400" dirty="0"/>
              <a:t> </a:t>
            </a:r>
            <a:endParaRPr lang="fr-FR" sz="2400" dirty="0"/>
          </a:p>
        </p:txBody>
      </p:sp>
      <p:sp>
        <p:nvSpPr>
          <p:cNvPr id="7" name="ZoneTexte 6"/>
          <p:cNvSpPr txBox="1"/>
          <p:nvPr/>
        </p:nvSpPr>
        <p:spPr>
          <a:xfrm>
            <a:off x="244522" y="3531773"/>
            <a:ext cx="11109278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spcBef>
                <a:spcPts val="1800"/>
              </a:spcBef>
            </a:pPr>
            <a:r>
              <a:rPr lang="ar-TN" sz="2400" b="1" dirty="0" smtClean="0"/>
              <a:t>الفصل 2</a:t>
            </a:r>
            <a:r>
              <a:rPr lang="ar-TN" sz="2400" dirty="0" smtClean="0"/>
              <a:t>: </a:t>
            </a:r>
            <a:r>
              <a:rPr lang="ar-TN" sz="2400" dirty="0"/>
              <a:t>تهدف الشركات التعاونية للخدمات الفلاحية إلى تقديم خدمات لمنخرطيها بغرض تأهيل المستغلات الفلاحية وتحسين التصرف في الإنتاج. وهي تتولى خاصة : </a:t>
            </a:r>
            <a:endParaRPr lang="ar-TN" sz="2400" dirty="0" smtClean="0"/>
          </a:p>
          <a:p>
            <a:pPr algn="r" rtl="1">
              <a:spcBef>
                <a:spcPts val="1800"/>
              </a:spcBef>
            </a:pPr>
            <a:r>
              <a:rPr lang="ar-TN" sz="2400" dirty="0" smtClean="0"/>
              <a:t>1 </a:t>
            </a:r>
            <a:r>
              <a:rPr lang="ar-TN" sz="2400" dirty="0"/>
              <a:t>. توفير المستلزمات والخدمات الضرورية لتعاطي النشاط الفلاحي والصيد البحري. </a:t>
            </a:r>
            <a:endParaRPr lang="ar-TN" sz="2400" dirty="0" smtClean="0"/>
          </a:p>
          <a:p>
            <a:pPr algn="r" rtl="1">
              <a:spcBef>
                <a:spcPts val="1800"/>
              </a:spcBef>
            </a:pPr>
            <a:r>
              <a:rPr lang="ar-TN" sz="2400" dirty="0" smtClean="0"/>
              <a:t>2. </a:t>
            </a:r>
            <a:r>
              <a:rPr lang="ar-TN" sz="2400" dirty="0"/>
              <a:t>إرشاد وتأطير منخرطيها لدعم إنتاجية مستغلاتهم والرفع من مردوديتها وتحسين </a:t>
            </a:r>
            <a:r>
              <a:rPr lang="ar-TN" sz="2400" dirty="0" smtClean="0"/>
              <a:t>الجودة</a:t>
            </a:r>
          </a:p>
          <a:p>
            <a:pPr algn="r" rtl="1">
              <a:spcBef>
                <a:spcPts val="1800"/>
              </a:spcBef>
            </a:pPr>
            <a:r>
              <a:rPr lang="ar-TN" sz="2400" dirty="0" smtClean="0"/>
              <a:t>3. </a:t>
            </a:r>
            <a:r>
              <a:rPr lang="ar-TN" sz="2400" dirty="0"/>
              <a:t>ترويج المنتجات الفلاحية بما في ذلك التجميع والخزن واللف والتحويل والنقل والتصدير</a:t>
            </a:r>
            <a:r>
              <a:rPr lang="ar-TN" sz="2400" dirty="0" smtClean="0"/>
              <a:t>.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872384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822628" y="1957900"/>
            <a:ext cx="86409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ar-TN" sz="2400" dirty="0"/>
              <a:t>تعد 345 شركة، 35% منها سير عادي </a:t>
            </a:r>
            <a:r>
              <a:rPr lang="ar-TN" sz="2400" dirty="0" err="1"/>
              <a:t>و28</a:t>
            </a:r>
            <a:r>
              <a:rPr lang="ar-TN" sz="2400" dirty="0"/>
              <a:t>% منها تلاقي صعوبات أو متوقفة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ar-TN" sz="2400" dirty="0"/>
              <a:t>17 شركة نسائية أو </a:t>
            </a:r>
            <a:r>
              <a:rPr lang="ar-TN" sz="2400" dirty="0" err="1"/>
              <a:t>بها</a:t>
            </a:r>
            <a:r>
              <a:rPr lang="ar-TN" sz="2400" dirty="0"/>
              <a:t> عدد مهم من المنخرطات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ar-TN" sz="2400" b="1" dirty="0"/>
              <a:t>رأس المال </a:t>
            </a:r>
            <a:r>
              <a:rPr lang="ar-TN" sz="2400" b="1" dirty="0" err="1"/>
              <a:t>الإجتماعي</a:t>
            </a:r>
            <a:r>
              <a:rPr lang="ar-TN" sz="2400" b="1" dirty="0"/>
              <a:t> </a:t>
            </a:r>
            <a:r>
              <a:rPr lang="ar-TN" sz="2400" dirty="0"/>
              <a:t>: 20153 أد </a:t>
            </a:r>
            <a:r>
              <a:rPr lang="ar-TN" sz="2400" b="1" dirty="0"/>
              <a:t>ورقم معاملات</a:t>
            </a:r>
            <a:r>
              <a:rPr lang="ar-TN" sz="2400" dirty="0"/>
              <a:t> لسنة </a:t>
            </a:r>
            <a:r>
              <a:rPr lang="ar-TN" sz="2400" dirty="0" err="1"/>
              <a:t>2016 </a:t>
            </a:r>
            <a:r>
              <a:rPr lang="ar-TN" sz="2400" dirty="0"/>
              <a:t>: 319607 أد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ar-TN" sz="2400" dirty="0"/>
              <a:t>تحت إشراف الوالي التابعة له ترابيا</a:t>
            </a:r>
            <a:endParaRPr lang="fr-FR" sz="2400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2445689" y="401538"/>
            <a:ext cx="7920880" cy="6480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lvl="0" algn="ctr" rtl="1">
              <a:spcBef>
                <a:spcPct val="0"/>
              </a:spcBef>
            </a:pPr>
            <a:r>
              <a:rPr lang="ar-TN" sz="3200" b="1" dirty="0"/>
              <a:t>الشركات التعاونية الأساسية للخدمات </a:t>
            </a:r>
            <a:r>
              <a:rPr lang="ar-TN" sz="3200" b="1" dirty="0" err="1"/>
              <a:t>الفلاحية</a:t>
            </a:r>
            <a:endParaRPr lang="fr-FR" sz="3200" b="1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2330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3" name="Graphique 2"/>
          <p:cNvGraphicFramePr/>
          <p:nvPr>
            <p:extLst>
              <p:ext uri="{D42A27DB-BD31-4B8C-83A1-F6EECF244321}">
                <p14:modId xmlns:p14="http://schemas.microsoft.com/office/powerpoint/2010/main" val="3270879002"/>
              </p:ext>
            </p:extLst>
          </p:nvPr>
        </p:nvGraphicFramePr>
        <p:xfrm>
          <a:off x="1703513" y="1052736"/>
          <a:ext cx="7892406" cy="3955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re 1"/>
          <p:cNvSpPr txBox="1">
            <a:spLocks/>
          </p:cNvSpPr>
          <p:nvPr/>
        </p:nvSpPr>
        <p:spPr>
          <a:xfrm>
            <a:off x="2495600" y="116632"/>
            <a:ext cx="7920880" cy="6480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lvl="0" algn="ctr" rtl="1">
              <a:spcBef>
                <a:spcPct val="0"/>
              </a:spcBef>
            </a:pPr>
            <a:r>
              <a:rPr lang="ar-TN" sz="3200" b="1" dirty="0"/>
              <a:t>الشركات التعاونية الأساسية للخدمات </a:t>
            </a:r>
            <a:r>
              <a:rPr lang="ar-TN" sz="3200" b="1" dirty="0" err="1"/>
              <a:t>الفلاحية</a:t>
            </a:r>
            <a:endParaRPr lang="fr-FR" sz="3200" b="1" dirty="0">
              <a:latin typeface="+mj-lt"/>
              <a:ea typeface="+mj-ea"/>
              <a:cs typeface="+mj-cs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648921" y="4967149"/>
            <a:ext cx="86409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ar-TN" sz="2400" b="1" dirty="0"/>
              <a:t>تشغل 544 إطارا منهم 160 يشغلون خطة مدير الشركة، و1264 عاملا منهم 1056 في مواطن شغل قارة</a:t>
            </a:r>
            <a:r>
              <a:rPr lang="fr-FR" sz="2400" b="1" dirty="0"/>
              <a:t> </a:t>
            </a:r>
            <a:r>
              <a:rPr lang="ar-TN" sz="2400" b="1" dirty="0"/>
              <a:t> (84%)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ar-TN" sz="2400" b="1" dirty="0"/>
              <a:t>عدد المنخرطين 28870 فلاحا وفلاحة وتتعامل مع 37201 فلاحا وفلاحة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380954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63552" y="116632"/>
            <a:ext cx="7467600" cy="792088"/>
          </a:xfrm>
        </p:spPr>
        <p:txBody>
          <a:bodyPr>
            <a:normAutofit/>
          </a:bodyPr>
          <a:lstStyle/>
          <a:p>
            <a:pPr algn="r" rtl="1"/>
            <a:r>
              <a:rPr lang="ar-TN" sz="3600" b="1" dirty="0" smtClean="0"/>
              <a:t>الشركات التعاونية للخدمات </a:t>
            </a:r>
            <a:r>
              <a:rPr lang="ar-TN" sz="3600" b="1" dirty="0" err="1" smtClean="0"/>
              <a:t>الفلاحية</a:t>
            </a:r>
            <a:r>
              <a:rPr lang="ar-TN" sz="3600" b="1" dirty="0" smtClean="0"/>
              <a:t> في تونس </a:t>
            </a:r>
            <a:endParaRPr lang="fr-FR" sz="3600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9653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BFEBEB0A-9E3D-4B14-9782-E2AE3DA60D96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5" name="Diagramme 4"/>
          <p:cNvGraphicFramePr/>
          <p:nvPr>
            <p:extLst/>
          </p:nvPr>
        </p:nvGraphicFramePr>
        <p:xfrm>
          <a:off x="2063552" y="980728"/>
          <a:ext cx="7704856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883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2495600" y="116632"/>
            <a:ext cx="7920880" cy="6480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lvl="0" algn="ctr" rtl="1">
              <a:spcBef>
                <a:spcPct val="0"/>
              </a:spcBef>
            </a:pPr>
            <a:r>
              <a:rPr lang="ar-TN" sz="3200" b="1" dirty="0"/>
              <a:t>الشركات التعاونية المركزية للخدمات </a:t>
            </a:r>
            <a:r>
              <a:rPr lang="ar-TN" sz="3200" b="1" dirty="0" err="1"/>
              <a:t>الفلاحية</a:t>
            </a:r>
            <a:endParaRPr lang="fr-FR" sz="3200" b="1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1" name="Tableau 10"/>
          <p:cNvGraphicFramePr>
            <a:graphicFrameLocks noGrp="1"/>
          </p:cNvGraphicFramePr>
          <p:nvPr>
            <p:extLst/>
          </p:nvPr>
        </p:nvGraphicFramePr>
        <p:xfrm>
          <a:off x="1991545" y="1124744"/>
          <a:ext cx="4130137" cy="5460966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4130137"/>
              </a:tblGrid>
              <a:tr h="555972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 smtClean="0"/>
                        <a:t>CCSPS</a:t>
                      </a:r>
                      <a:endParaRPr lang="fr-FR" sz="2000" dirty="0"/>
                    </a:p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ar-TN" sz="2000" dirty="0" err="1"/>
                        <a:t>التعاضدية</a:t>
                      </a:r>
                      <a:r>
                        <a:rPr lang="ar-TN" sz="2000" dirty="0"/>
                        <a:t> المركزية للبذور والمشاتل الممتازة</a:t>
                      </a:r>
                      <a:endParaRPr lang="fr-FR" sz="2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36733" marR="36733" marT="0" marB="0" anchor="ctr"/>
                </a:tc>
              </a:tr>
              <a:tr h="555972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 smtClean="0"/>
                        <a:t>CCGC</a:t>
                      </a:r>
                      <a:endParaRPr lang="fr-FR" sz="2000" dirty="0"/>
                    </a:p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ar-TN" sz="2000" dirty="0"/>
                        <a:t>الشركة التعاونية المركزية للزراعات الكبرى</a:t>
                      </a:r>
                      <a:endParaRPr lang="fr-FR" sz="2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36733" marR="36733" marT="0" marB="0" anchor="ctr"/>
                </a:tc>
              </a:tr>
              <a:tr h="555972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 smtClean="0"/>
                        <a:t>COCEBLE</a:t>
                      </a:r>
                      <a:endParaRPr lang="fr-FR" sz="2000" dirty="0"/>
                    </a:p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ar-TN" sz="2000" dirty="0"/>
                        <a:t>الشركة التعاونية المركزية للقمح</a:t>
                      </a:r>
                      <a:endParaRPr lang="fr-FR" sz="2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36733" marR="36733" marT="0" marB="0" anchor="ctr"/>
                </a:tc>
              </a:tr>
              <a:tr h="555972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 smtClean="0"/>
                        <a:t>COSEM</a:t>
                      </a:r>
                      <a:endParaRPr lang="fr-FR" sz="2000" dirty="0"/>
                    </a:p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ar-TN" sz="2000" dirty="0" err="1"/>
                        <a:t>التعاضدية</a:t>
                      </a:r>
                      <a:r>
                        <a:rPr lang="ar-TN" sz="2000" dirty="0"/>
                        <a:t> المركزية للبذور</a:t>
                      </a:r>
                      <a:endParaRPr lang="fr-FR" sz="2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36733" marR="36733" marT="0" marB="0" anchor="ctr"/>
                </a:tc>
              </a:tr>
              <a:tr h="555972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 smtClean="0"/>
                        <a:t>UCCVT</a:t>
                      </a:r>
                      <a:endParaRPr lang="fr-FR" sz="2000" dirty="0"/>
                    </a:p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ar-TN" sz="2000" dirty="0"/>
                        <a:t>الاتحاد المركزي </a:t>
                      </a:r>
                      <a:r>
                        <a:rPr lang="ar-TN" sz="2000" dirty="0" err="1"/>
                        <a:t>لتعاضديات</a:t>
                      </a:r>
                      <a:r>
                        <a:rPr lang="ar-TN" sz="2000" dirty="0"/>
                        <a:t> الكروم</a:t>
                      </a:r>
                      <a:endParaRPr lang="fr-FR" sz="2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36733" marR="36733" marT="0" marB="0" anchor="ctr"/>
                </a:tc>
              </a:tr>
              <a:tr h="555972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 smtClean="0"/>
                        <a:t>CCVE</a:t>
                      </a:r>
                      <a:endParaRPr lang="fr-FR" sz="2000" dirty="0"/>
                    </a:p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ar-TN" sz="2000" dirty="0"/>
                        <a:t>الشركة التعاونية المركزية للحوم ومربي الماشية</a:t>
                      </a:r>
                      <a:endParaRPr lang="fr-FR" sz="2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36733" marR="36733" marT="0" marB="0" anchor="ctr"/>
                </a:tc>
              </a:tr>
              <a:tr h="555972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 smtClean="0"/>
                        <a:t>MOTOCOP</a:t>
                      </a:r>
                      <a:endParaRPr lang="fr-FR" sz="2000" dirty="0"/>
                    </a:p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ar-TN" sz="2000" dirty="0" err="1"/>
                        <a:t>التعاضدية</a:t>
                      </a:r>
                      <a:r>
                        <a:rPr lang="ar-TN" sz="2000" dirty="0"/>
                        <a:t> المركزية للمحركات</a:t>
                      </a:r>
                      <a:endParaRPr lang="fr-FR" sz="2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36733" marR="36733" marT="0" marB="0" anchor="ctr"/>
                </a:tc>
              </a:tr>
              <a:tr h="555972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 smtClean="0"/>
                        <a:t>CCO</a:t>
                      </a:r>
                      <a:endParaRPr lang="fr-FR" sz="2000" dirty="0"/>
                    </a:p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ar-TN" sz="2000" dirty="0" err="1"/>
                        <a:t>التعاضدية</a:t>
                      </a:r>
                      <a:r>
                        <a:rPr lang="ar-TN" sz="2000" dirty="0"/>
                        <a:t> المركزية الزيتية</a:t>
                      </a:r>
                      <a:endParaRPr lang="fr-FR" sz="2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36733" marR="36733" marT="0" marB="0" anchor="ctr"/>
                </a:tc>
              </a:tr>
              <a:tr h="337730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ar-TN" sz="2000" dirty="0" smtClean="0"/>
                        <a:t>الشركة</a:t>
                      </a:r>
                      <a:r>
                        <a:rPr lang="ar-TN" sz="2000" baseline="0" dirty="0" smtClean="0"/>
                        <a:t> التعاونية المركزية لمربي الحلزون</a:t>
                      </a:r>
                      <a:endParaRPr lang="fr-FR" sz="2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36733" marR="36733" marT="0" marB="0" anchor="ctr"/>
                </a:tc>
              </a:tr>
              <a:tr h="337730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ar-TN" sz="2000" dirty="0" smtClean="0"/>
                        <a:t> الشركة التعاونية المركزية للحليب بالمهدية</a:t>
                      </a:r>
                      <a:endParaRPr lang="fr-FR" sz="2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36733" marR="36733" marT="0" marB="0" anchor="ctr"/>
                </a:tc>
              </a:tr>
              <a:tr h="337730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ar-TN" sz="2000" dirty="0" smtClean="0"/>
                        <a:t> الشركة</a:t>
                      </a:r>
                      <a:r>
                        <a:rPr lang="ar-TN" sz="2000" baseline="0" dirty="0" smtClean="0"/>
                        <a:t> التعاونية المركزية للدواجن النجمة</a:t>
                      </a:r>
                      <a:endParaRPr lang="fr-FR" sz="2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36733" marR="36733" marT="0" marB="0" anchor="ctr"/>
                </a:tc>
              </a:tr>
            </a:tbl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6456040" y="2428819"/>
            <a:ext cx="48977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ar-TN" sz="2400" b="1" dirty="0"/>
              <a:t>تعد 16 شركة مركزية وتضم 3000 منخرطا </a:t>
            </a:r>
          </a:p>
          <a:p>
            <a:pPr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ar-TN" sz="2400" b="1" dirty="0"/>
              <a:t>وهي تحت الإشراف المزدوج لوزير الفلاحة ووزير المالية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195094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</TotalTime>
  <Words>1688</Words>
  <Application>Microsoft Office PowerPoint</Application>
  <PresentationFormat>Grand écran</PresentationFormat>
  <Paragraphs>256</Paragraphs>
  <Slides>30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42" baseType="lpstr">
      <vt:lpstr>宋体</vt:lpstr>
      <vt:lpstr>宋体</vt:lpstr>
      <vt:lpstr>Arial</vt:lpstr>
      <vt:lpstr>Bell MT</vt:lpstr>
      <vt:lpstr>Calibri</vt:lpstr>
      <vt:lpstr>Calibri Light</vt:lpstr>
      <vt:lpstr>Sakkal Majalla</vt:lpstr>
      <vt:lpstr>Segoe UI Historic</vt:lpstr>
      <vt:lpstr>Times New Roman</vt:lpstr>
      <vt:lpstr>Verdana</vt:lpstr>
      <vt:lpstr>Wingdings</vt:lpstr>
      <vt:lpstr>Thème Office</vt:lpstr>
      <vt:lpstr>Rôles des EESS agricoles dans la transition agro-écologique</vt:lpstr>
      <vt:lpstr>Présentation PowerPoint</vt:lpstr>
      <vt:lpstr>الإقتصاد الإجتماعي و التضامني في قطاع الفلاحة  والصيد البحري في تونس</vt:lpstr>
      <vt:lpstr>الوزن الاقتصادي والاجتماعي للتعاضديات الفلاحية عبر العالم </vt:lpstr>
      <vt:lpstr>Présentation PowerPoint</vt:lpstr>
      <vt:lpstr>Présentation PowerPoint</vt:lpstr>
      <vt:lpstr>Présentation PowerPoint</vt:lpstr>
      <vt:lpstr>الشركات التعاونية للخدمات الفلاحية في تونس </vt:lpstr>
      <vt:lpstr>Présentation PowerPoint</vt:lpstr>
      <vt:lpstr>الشركات التعاونية المركزية للخدمات الفلاحية في قطاع الحبوب والبذور</vt:lpstr>
      <vt:lpstr>Présentation PowerPoint</vt:lpstr>
      <vt:lpstr>الوحدات التعاضدية للإنتاج الفلاحي:  المعطيات الاجتماعية – التشغيل </vt:lpstr>
      <vt:lpstr>الوحدات التعاضدية للإنتاج الفلاحي:  المعطيات الاقتصادية و النتائج المالية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دور مؤسسات الاقتصاد الاجتماعي والتضامني الناشطة في القطاع الفلاحي في الفلاحة الايكولوجية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Rôles des EESS agricoles dans la transition agro-écologique</dc:title>
  <dc:creator>HP</dc:creator>
  <cp:lastModifiedBy>HP</cp:lastModifiedBy>
  <cp:revision>39</cp:revision>
  <cp:lastPrinted>2023-10-22T19:08:13Z</cp:lastPrinted>
  <dcterms:created xsi:type="dcterms:W3CDTF">2023-10-17T16:52:08Z</dcterms:created>
  <dcterms:modified xsi:type="dcterms:W3CDTF">2023-10-23T06:55:44Z</dcterms:modified>
</cp:coreProperties>
</file>