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81"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151" autoAdjust="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4683B-3F81-4EC5-B89C-D03EEDF4E63C}" type="datetimeFigureOut">
              <a:rPr lang="fr-FR" smtClean="0"/>
              <a:t>23/10/2023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83528-29CB-4631-90A5-7481E1806CE9}" type="slidenum">
              <a:rPr lang="fr-FR" smtClean="0"/>
              <a:t>‹N°›</a:t>
            </a:fld>
            <a:endParaRPr lang="fr-FR"/>
          </a:p>
        </p:txBody>
      </p:sp>
    </p:spTree>
    <p:extLst>
      <p:ext uri="{BB962C8B-B14F-4D97-AF65-F5344CB8AC3E}">
        <p14:creationId xmlns:p14="http://schemas.microsoft.com/office/powerpoint/2010/main" val="72132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OPA</a:t>
            </a:r>
            <a:r>
              <a:rPr lang="fr-FR" baseline="0" dirty="0" smtClean="0"/>
              <a:t> et associations</a:t>
            </a:r>
            <a:endParaRPr lang="fr-FR" dirty="0"/>
          </a:p>
        </p:txBody>
      </p:sp>
      <p:sp>
        <p:nvSpPr>
          <p:cNvPr id="4" name="Espace réservé du numéro de diapositive 3"/>
          <p:cNvSpPr>
            <a:spLocks noGrp="1"/>
          </p:cNvSpPr>
          <p:nvPr>
            <p:ph type="sldNum" sz="quarter" idx="10"/>
          </p:nvPr>
        </p:nvSpPr>
        <p:spPr/>
        <p:txBody>
          <a:bodyPr/>
          <a:lstStyle/>
          <a:p>
            <a:fld id="{46474891-3E05-4DA8-9778-AA7664AF9530}" type="slidenum">
              <a:rPr lang="fr-FR" smtClean="0"/>
              <a:t>1</a:t>
            </a:fld>
            <a:endParaRPr lang="fr-FR"/>
          </a:p>
        </p:txBody>
      </p:sp>
    </p:spTree>
    <p:extLst>
      <p:ext uri="{BB962C8B-B14F-4D97-AF65-F5344CB8AC3E}">
        <p14:creationId xmlns:p14="http://schemas.microsoft.com/office/powerpoint/2010/main" val="159680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Rappel des niveaux et principes</a:t>
            </a:r>
            <a:r>
              <a:rPr lang="fr-FR" baseline="0" dirty="0" smtClean="0"/>
              <a:t> du système alimentaire agro-écologique. </a:t>
            </a:r>
            <a:endParaRPr lang="fr-FR" dirty="0"/>
          </a:p>
        </p:txBody>
      </p:sp>
      <p:sp>
        <p:nvSpPr>
          <p:cNvPr id="4" name="Espace réservé du numéro de diapositive 3"/>
          <p:cNvSpPr>
            <a:spLocks noGrp="1"/>
          </p:cNvSpPr>
          <p:nvPr>
            <p:ph type="sldNum" sz="quarter" idx="10"/>
          </p:nvPr>
        </p:nvSpPr>
        <p:spPr/>
        <p:txBody>
          <a:bodyPr/>
          <a:lstStyle/>
          <a:p>
            <a:fld id="{46474891-3E05-4DA8-9778-AA7664AF9530}" type="slidenum">
              <a:rPr lang="fr-FR" smtClean="0"/>
              <a:t>2</a:t>
            </a:fld>
            <a:endParaRPr lang="fr-FR"/>
          </a:p>
        </p:txBody>
      </p:sp>
    </p:spTree>
    <p:extLst>
      <p:ext uri="{BB962C8B-B14F-4D97-AF65-F5344CB8AC3E}">
        <p14:creationId xmlns:p14="http://schemas.microsoft.com/office/powerpoint/2010/main" val="58563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Systèmes</a:t>
            </a:r>
            <a:r>
              <a:rPr lang="fr-FR" baseline="0" dirty="0" smtClean="0"/>
              <a:t> agro-forestiers: diversité verticale, diversité spatiale par l’association de cultures, diversité temporelle par la rotation des cultures dont les légumineuses</a:t>
            </a:r>
          </a:p>
          <a:p>
            <a:r>
              <a:rPr lang="fr-FR" baseline="0" dirty="0" smtClean="0"/>
              <a:t>Exercice: par groupe: travailler sur ces impacts pour forger les argumentaires et convaincre les agriculteurs</a:t>
            </a:r>
            <a:endParaRPr lang="fr-FR" dirty="0"/>
          </a:p>
        </p:txBody>
      </p:sp>
      <p:sp>
        <p:nvSpPr>
          <p:cNvPr id="4" name="Espace réservé du numéro de diapositive 3"/>
          <p:cNvSpPr>
            <a:spLocks noGrp="1"/>
          </p:cNvSpPr>
          <p:nvPr>
            <p:ph type="sldNum" sz="quarter" idx="10"/>
          </p:nvPr>
        </p:nvSpPr>
        <p:spPr/>
        <p:txBody>
          <a:bodyPr/>
          <a:lstStyle/>
          <a:p>
            <a:fld id="{46474891-3E05-4DA8-9778-AA7664AF9530}" type="slidenum">
              <a:rPr lang="fr-FR" smtClean="0"/>
              <a:t>3</a:t>
            </a:fld>
            <a:endParaRPr lang="fr-FR"/>
          </a:p>
        </p:txBody>
      </p:sp>
    </p:spTree>
    <p:extLst>
      <p:ext uri="{BB962C8B-B14F-4D97-AF65-F5344CB8AC3E}">
        <p14:creationId xmlns:p14="http://schemas.microsoft.com/office/powerpoint/2010/main" val="45639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nutrition et l’alimentation</a:t>
            </a:r>
            <a:r>
              <a:rPr lang="fr-FR" baseline="0" dirty="0" smtClean="0"/>
              <a:t> des humains sont les effets directs des niveau 4 et 5 et des 3 principes. </a:t>
            </a:r>
            <a:endParaRPr lang="fr-FR" dirty="0"/>
          </a:p>
        </p:txBody>
      </p:sp>
      <p:sp>
        <p:nvSpPr>
          <p:cNvPr id="4" name="Espace réservé du numéro de diapositive 3"/>
          <p:cNvSpPr>
            <a:spLocks noGrp="1"/>
          </p:cNvSpPr>
          <p:nvPr>
            <p:ph type="sldNum" sz="quarter" idx="10"/>
          </p:nvPr>
        </p:nvSpPr>
        <p:spPr/>
        <p:txBody>
          <a:bodyPr/>
          <a:lstStyle/>
          <a:p>
            <a:fld id="{FF783528-29CB-4631-90A5-7481E1806CE9}" type="slidenum">
              <a:rPr lang="fr-FR" smtClean="0"/>
              <a:t>10</a:t>
            </a:fld>
            <a:endParaRPr lang="fr-FR"/>
          </a:p>
        </p:txBody>
      </p:sp>
    </p:spTree>
    <p:extLst>
      <p:ext uri="{BB962C8B-B14F-4D97-AF65-F5344CB8AC3E}">
        <p14:creationId xmlns:p14="http://schemas.microsoft.com/office/powerpoint/2010/main" val="324020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Pourquoi il</a:t>
            </a:r>
            <a:r>
              <a:rPr lang="fr-FR" baseline="0" dirty="0" smtClean="0"/>
              <a:t> y a agriculture? Pourquoi on produit des produits agricoles? Pour la consommation, l’alimentation humaine</a:t>
            </a:r>
            <a:endParaRPr lang="fr-FR" dirty="0"/>
          </a:p>
        </p:txBody>
      </p:sp>
      <p:sp>
        <p:nvSpPr>
          <p:cNvPr id="4" name="Espace réservé du numéro de diapositive 3"/>
          <p:cNvSpPr>
            <a:spLocks noGrp="1"/>
          </p:cNvSpPr>
          <p:nvPr>
            <p:ph type="sldNum" sz="quarter" idx="10"/>
          </p:nvPr>
        </p:nvSpPr>
        <p:spPr/>
        <p:txBody>
          <a:bodyPr/>
          <a:lstStyle/>
          <a:p>
            <a:fld id="{46474891-3E05-4DA8-9778-AA7664AF9530}" type="slidenum">
              <a:rPr lang="fr-FR" smtClean="0"/>
              <a:t>11</a:t>
            </a:fld>
            <a:endParaRPr lang="fr-FR"/>
          </a:p>
        </p:txBody>
      </p:sp>
    </p:spTree>
    <p:extLst>
      <p:ext uri="{BB962C8B-B14F-4D97-AF65-F5344CB8AC3E}">
        <p14:creationId xmlns:p14="http://schemas.microsoft.com/office/powerpoint/2010/main" val="4251308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L’organisation de l’approvisionnement</a:t>
            </a:r>
            <a:r>
              <a:rPr lang="fr-FR" baseline="0" dirty="0" smtClean="0"/>
              <a:t> en produits alimentaires: les circuits de distribution des aliments </a:t>
            </a:r>
            <a:endParaRPr lang="fr-FR" dirty="0"/>
          </a:p>
        </p:txBody>
      </p:sp>
      <p:sp>
        <p:nvSpPr>
          <p:cNvPr id="4" name="Espace réservé du numéro de diapositive 3"/>
          <p:cNvSpPr>
            <a:spLocks noGrp="1"/>
          </p:cNvSpPr>
          <p:nvPr>
            <p:ph type="sldNum" sz="quarter" idx="10"/>
          </p:nvPr>
        </p:nvSpPr>
        <p:spPr/>
        <p:txBody>
          <a:bodyPr/>
          <a:lstStyle/>
          <a:p>
            <a:fld id="{46474891-3E05-4DA8-9778-AA7664AF9530}" type="slidenum">
              <a:rPr lang="fr-FR" smtClean="0"/>
              <a:t>13</a:t>
            </a:fld>
            <a:endParaRPr lang="fr-FR"/>
          </a:p>
        </p:txBody>
      </p:sp>
    </p:spTree>
    <p:extLst>
      <p:ext uri="{BB962C8B-B14F-4D97-AF65-F5344CB8AC3E}">
        <p14:creationId xmlns:p14="http://schemas.microsoft.com/office/powerpoint/2010/main" val="184330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Il s’agit de donner des réponses sur </a:t>
            </a:r>
            <a:r>
              <a:rPr lang="fr-FR" dirty="0" smtClean="0"/>
              <a:t>Quoi consommer? Comment consommer dans</a:t>
            </a:r>
            <a:r>
              <a:rPr lang="fr-FR" baseline="0" dirty="0" smtClean="0"/>
              <a:t> le système alimentaire agro-écologique, quels sont les circuits et </a:t>
            </a:r>
            <a:r>
              <a:rPr lang="fr-FR" baseline="0" smtClean="0"/>
              <a:t>les structures </a:t>
            </a:r>
            <a:r>
              <a:rPr lang="fr-FR" baseline="0" dirty="0" smtClean="0"/>
              <a:t>de distribution adaptées et adoptées en agro-écologie? Travail de </a:t>
            </a:r>
            <a:r>
              <a:rPr lang="fr-FR" baseline="0" dirty="0" err="1" smtClean="0"/>
              <a:t>brain</a:t>
            </a:r>
            <a:r>
              <a:rPr lang="fr-FR" baseline="0" dirty="0" smtClean="0"/>
              <a:t> </a:t>
            </a:r>
            <a:r>
              <a:rPr lang="fr-FR" baseline="0" dirty="0" err="1" smtClean="0"/>
              <a:t>storming</a:t>
            </a:r>
            <a:r>
              <a:rPr lang="fr-FR" baseline="0" dirty="0" smtClean="0"/>
              <a:t> ou de groupe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F783528-29CB-4631-90A5-7481E1806CE9}" type="slidenum">
              <a:rPr lang="fr-FR" smtClean="0"/>
              <a:t>15</a:t>
            </a:fld>
            <a:endParaRPr lang="fr-FR"/>
          </a:p>
        </p:txBody>
      </p:sp>
    </p:spTree>
    <p:extLst>
      <p:ext uri="{BB962C8B-B14F-4D97-AF65-F5344CB8AC3E}">
        <p14:creationId xmlns:p14="http://schemas.microsoft.com/office/powerpoint/2010/main" val="27494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TN" dirty="0" smtClean="0"/>
              <a:t>تاريخ </a:t>
            </a:r>
            <a:r>
              <a:rPr lang="fr-FR" dirty="0" smtClean="0"/>
              <a:t>Dans les années soixante, au Japon, des mères de familles s'inquiétèrent des conséquences de l'intensification de l'agriculture, et eurent le sentiment d'empoisonner leurs enfants en les nourrissant. Elles décidèrent alors de se regrouper et de passer un contrat avec un agriculteur : en échange de la garantie d'achat de toute sa production à l'avance, l'agriculteur s'engagea à cultiver sans produits chimiques. Ainsi naquirent les premiers "</a:t>
            </a:r>
            <a:r>
              <a:rPr lang="fr-FR" dirty="0" err="1" smtClean="0"/>
              <a:t>Teikei</a:t>
            </a:r>
            <a:r>
              <a:rPr lang="fr-FR" dirty="0" smtClean="0"/>
              <a:t>", que l'on peut traduire par </a:t>
            </a:r>
            <a:r>
              <a:rPr lang="fr-FR" sz="1200" b="0" i="0" kern="1200" dirty="0" smtClean="0">
                <a:solidFill>
                  <a:schemeClr val="tx1"/>
                </a:solidFill>
                <a:effectLst/>
                <a:latin typeface="+mn-lt"/>
                <a:ea typeface="+mn-ea"/>
                <a:cs typeface="+mn-cs"/>
              </a:rPr>
              <a:t>« coopération », « collaboration » ou « partenariat »</a:t>
            </a:r>
            <a:r>
              <a:rPr lang="fr-FR" dirty="0" smtClean="0"/>
              <a:t/>
            </a:r>
            <a:br>
              <a:rPr lang="fr-FR" dirty="0" smtClean="0"/>
            </a:br>
            <a:r>
              <a:rPr lang="fr-FR" dirty="0" smtClean="0"/>
              <a:t>Les premiers efforts des </a:t>
            </a:r>
            <a:r>
              <a:rPr lang="fr-FR" dirty="0" err="1" smtClean="0"/>
              <a:t>Teikei</a:t>
            </a:r>
            <a:r>
              <a:rPr lang="fr-FR" dirty="0" smtClean="0"/>
              <a:t> furent coordonnés par l'Association Japonaise de l’Agriculture biologique.</a:t>
            </a:r>
          </a:p>
          <a:p>
            <a:r>
              <a:rPr lang="fr-FR" dirty="0" smtClean="0"/>
              <a:t>En France cette forme des structures de vente on commencé début les années 2000</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557EF9B-C0C1-442C-A35D-0BF3960FE3AA}" type="slidenum">
              <a:rPr lang="fr-FR" smtClean="0"/>
              <a:pPr/>
              <a:t>25</a:t>
            </a:fld>
            <a:endParaRPr lang="fr-FR"/>
          </a:p>
        </p:txBody>
      </p:sp>
    </p:spTree>
    <p:extLst>
      <p:ext uri="{BB962C8B-B14F-4D97-AF65-F5344CB8AC3E}">
        <p14:creationId xmlns:p14="http://schemas.microsoft.com/office/powerpoint/2010/main" val="205033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CE8BC9A-D489-4AC9-AC0A-F86852115038}" type="datetimeFigureOut">
              <a:rPr lang="fr-FR" smtClean="0"/>
              <a:t>23/10/2023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4A7535-3B0D-4562-AEC2-D4FBC3E8173A}" type="slidenum">
              <a:rPr lang="fr-FR" smtClean="0"/>
              <a:t>‹N°›</a:t>
            </a:fld>
            <a:endParaRPr lang="fr-FR"/>
          </a:p>
        </p:txBody>
      </p:sp>
    </p:spTree>
    <p:extLst>
      <p:ext uri="{BB962C8B-B14F-4D97-AF65-F5344CB8AC3E}">
        <p14:creationId xmlns:p14="http://schemas.microsoft.com/office/powerpoint/2010/main" val="80195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E8BC9A-D489-4AC9-AC0A-F86852115038}" type="datetimeFigureOut">
              <a:rPr lang="fr-FR" smtClean="0"/>
              <a:t>23/10/2023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4A7535-3B0D-4562-AEC2-D4FBC3E8173A}" type="slidenum">
              <a:rPr lang="fr-FR" smtClean="0"/>
              <a:t>‹N°›</a:t>
            </a:fld>
            <a:endParaRPr lang="fr-FR"/>
          </a:p>
        </p:txBody>
      </p:sp>
    </p:spTree>
    <p:extLst>
      <p:ext uri="{BB962C8B-B14F-4D97-AF65-F5344CB8AC3E}">
        <p14:creationId xmlns:p14="http://schemas.microsoft.com/office/powerpoint/2010/main" val="332670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E8BC9A-D489-4AC9-AC0A-F86852115038}" type="datetimeFigureOut">
              <a:rPr lang="fr-FR" smtClean="0"/>
              <a:t>23/10/2023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4A7535-3B0D-4562-AEC2-D4FBC3E8173A}" type="slidenum">
              <a:rPr lang="fr-FR" smtClean="0"/>
              <a:t>‹N°›</a:t>
            </a:fld>
            <a:endParaRPr lang="fr-FR"/>
          </a:p>
        </p:txBody>
      </p:sp>
    </p:spTree>
    <p:extLst>
      <p:ext uri="{BB962C8B-B14F-4D97-AF65-F5344CB8AC3E}">
        <p14:creationId xmlns:p14="http://schemas.microsoft.com/office/powerpoint/2010/main" val="291180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E8BC9A-D489-4AC9-AC0A-F86852115038}" type="datetimeFigureOut">
              <a:rPr lang="fr-FR" smtClean="0"/>
              <a:t>23/10/2023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4A7535-3B0D-4562-AEC2-D4FBC3E8173A}" type="slidenum">
              <a:rPr lang="fr-FR" smtClean="0"/>
              <a:t>‹N°›</a:t>
            </a:fld>
            <a:endParaRPr lang="fr-FR"/>
          </a:p>
        </p:txBody>
      </p:sp>
    </p:spTree>
    <p:extLst>
      <p:ext uri="{BB962C8B-B14F-4D97-AF65-F5344CB8AC3E}">
        <p14:creationId xmlns:p14="http://schemas.microsoft.com/office/powerpoint/2010/main" val="163958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CE8BC9A-D489-4AC9-AC0A-F86852115038}" type="datetimeFigureOut">
              <a:rPr lang="fr-FR" smtClean="0"/>
              <a:t>23/10/2023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D4A7535-3B0D-4562-AEC2-D4FBC3E8173A}" type="slidenum">
              <a:rPr lang="fr-FR" smtClean="0"/>
              <a:t>‹N°›</a:t>
            </a:fld>
            <a:endParaRPr lang="fr-FR"/>
          </a:p>
        </p:txBody>
      </p:sp>
    </p:spTree>
    <p:extLst>
      <p:ext uri="{BB962C8B-B14F-4D97-AF65-F5344CB8AC3E}">
        <p14:creationId xmlns:p14="http://schemas.microsoft.com/office/powerpoint/2010/main" val="137672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CE8BC9A-D489-4AC9-AC0A-F86852115038}" type="datetimeFigureOut">
              <a:rPr lang="fr-FR" smtClean="0"/>
              <a:t>23/10/2023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4A7535-3B0D-4562-AEC2-D4FBC3E8173A}" type="slidenum">
              <a:rPr lang="fr-FR" smtClean="0"/>
              <a:t>‹N°›</a:t>
            </a:fld>
            <a:endParaRPr lang="fr-FR"/>
          </a:p>
        </p:txBody>
      </p:sp>
    </p:spTree>
    <p:extLst>
      <p:ext uri="{BB962C8B-B14F-4D97-AF65-F5344CB8AC3E}">
        <p14:creationId xmlns:p14="http://schemas.microsoft.com/office/powerpoint/2010/main" val="92640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CE8BC9A-D489-4AC9-AC0A-F86852115038}" type="datetimeFigureOut">
              <a:rPr lang="fr-FR" smtClean="0"/>
              <a:t>23/10/2023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D4A7535-3B0D-4562-AEC2-D4FBC3E8173A}" type="slidenum">
              <a:rPr lang="fr-FR" smtClean="0"/>
              <a:t>‹N°›</a:t>
            </a:fld>
            <a:endParaRPr lang="fr-FR"/>
          </a:p>
        </p:txBody>
      </p:sp>
    </p:spTree>
    <p:extLst>
      <p:ext uri="{BB962C8B-B14F-4D97-AF65-F5344CB8AC3E}">
        <p14:creationId xmlns:p14="http://schemas.microsoft.com/office/powerpoint/2010/main" val="215354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CE8BC9A-D489-4AC9-AC0A-F86852115038}" type="datetimeFigureOut">
              <a:rPr lang="fr-FR" smtClean="0"/>
              <a:t>23/10/2023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D4A7535-3B0D-4562-AEC2-D4FBC3E8173A}" type="slidenum">
              <a:rPr lang="fr-FR" smtClean="0"/>
              <a:t>‹N°›</a:t>
            </a:fld>
            <a:endParaRPr lang="fr-FR"/>
          </a:p>
        </p:txBody>
      </p:sp>
    </p:spTree>
    <p:extLst>
      <p:ext uri="{BB962C8B-B14F-4D97-AF65-F5344CB8AC3E}">
        <p14:creationId xmlns:p14="http://schemas.microsoft.com/office/powerpoint/2010/main" val="132409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E8BC9A-D489-4AC9-AC0A-F86852115038}" type="datetimeFigureOut">
              <a:rPr lang="fr-FR" smtClean="0"/>
              <a:t>23/10/2023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D4A7535-3B0D-4562-AEC2-D4FBC3E8173A}" type="slidenum">
              <a:rPr lang="fr-FR" smtClean="0"/>
              <a:t>‹N°›</a:t>
            </a:fld>
            <a:endParaRPr lang="fr-FR"/>
          </a:p>
        </p:txBody>
      </p:sp>
    </p:spTree>
    <p:extLst>
      <p:ext uri="{BB962C8B-B14F-4D97-AF65-F5344CB8AC3E}">
        <p14:creationId xmlns:p14="http://schemas.microsoft.com/office/powerpoint/2010/main" val="17923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CE8BC9A-D489-4AC9-AC0A-F86852115038}" type="datetimeFigureOut">
              <a:rPr lang="fr-FR" smtClean="0"/>
              <a:t>23/10/2023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4A7535-3B0D-4562-AEC2-D4FBC3E8173A}" type="slidenum">
              <a:rPr lang="fr-FR" smtClean="0"/>
              <a:t>‹N°›</a:t>
            </a:fld>
            <a:endParaRPr lang="fr-FR"/>
          </a:p>
        </p:txBody>
      </p:sp>
    </p:spTree>
    <p:extLst>
      <p:ext uri="{BB962C8B-B14F-4D97-AF65-F5344CB8AC3E}">
        <p14:creationId xmlns:p14="http://schemas.microsoft.com/office/powerpoint/2010/main" val="88882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CE8BC9A-D489-4AC9-AC0A-F86852115038}" type="datetimeFigureOut">
              <a:rPr lang="fr-FR" smtClean="0"/>
              <a:t>23/10/2023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D4A7535-3B0D-4562-AEC2-D4FBC3E8173A}" type="slidenum">
              <a:rPr lang="fr-FR" smtClean="0"/>
              <a:t>‹N°›</a:t>
            </a:fld>
            <a:endParaRPr lang="fr-FR"/>
          </a:p>
        </p:txBody>
      </p:sp>
    </p:spTree>
    <p:extLst>
      <p:ext uri="{BB962C8B-B14F-4D97-AF65-F5344CB8AC3E}">
        <p14:creationId xmlns:p14="http://schemas.microsoft.com/office/powerpoint/2010/main" val="210055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8BC9A-D489-4AC9-AC0A-F86852115038}" type="datetimeFigureOut">
              <a:rPr lang="fr-FR" smtClean="0"/>
              <a:t>23/10/2023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A7535-3B0D-4562-AEC2-D4FBC3E8173A}" type="slidenum">
              <a:rPr lang="fr-FR" smtClean="0"/>
              <a:t>‹N°›</a:t>
            </a:fld>
            <a:endParaRPr lang="fr-FR"/>
          </a:p>
        </p:txBody>
      </p:sp>
    </p:spTree>
    <p:extLst>
      <p:ext uri="{BB962C8B-B14F-4D97-AF65-F5344CB8AC3E}">
        <p14:creationId xmlns:p14="http://schemas.microsoft.com/office/powerpoint/2010/main" val="373255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ccueil-paysan.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0010" y="2271745"/>
            <a:ext cx="11245755" cy="1757664"/>
          </a:xfrm>
        </p:spPr>
        <p:txBody>
          <a:bodyPr/>
          <a:lstStyle/>
          <a:p>
            <a:r>
              <a:rPr lang="fr-FR" b="1" dirty="0" smtClean="0">
                <a:effectLst>
                  <a:outerShdw blurRad="38100" dist="38100" dir="2700000" algn="tl">
                    <a:srgbClr val="000000">
                      <a:alpha val="43137"/>
                    </a:srgbClr>
                  </a:outerShdw>
                </a:effectLst>
              </a:rPr>
              <a:t>Les effets et impacts de l’agro-écologie</a:t>
            </a:r>
            <a:endParaRPr lang="fr-FR" b="1" dirty="0">
              <a:effectLst>
                <a:outerShdw blurRad="38100" dist="38100" dir="2700000" algn="tl">
                  <a:srgbClr val="000000">
                    <a:alpha val="43137"/>
                  </a:srgbClr>
                </a:outerShdw>
              </a:effectLst>
            </a:endParaRPr>
          </a:p>
        </p:txBody>
      </p:sp>
      <p:pic>
        <p:nvPicPr>
          <p:cNvPr id="4" name="Imag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275" y="371476"/>
            <a:ext cx="876728" cy="133665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2" descr="Enfant éducation Et Vecteur De Conception De Logo De Logo De L &amp; # 39 ;  Enseignement De Clip Art Libres De Droits , Svg , Vecteurs Et Illustration.  Image 96278771."/>
          <p:cNvPicPr>
            <a:picLocks noChangeAspect="1" noChangeArrowheads="1"/>
          </p:cNvPicPr>
          <p:nvPr/>
        </p:nvPicPr>
        <p:blipFill>
          <a:blip r:embed="rId4">
            <a:extLst>
              <a:ext uri="{28A0092B-C50C-407E-A947-70E740481C1C}">
                <a14:useLocalDpi xmlns:a14="http://schemas.microsoft.com/office/drawing/2010/main" val="0"/>
              </a:ext>
            </a:extLst>
          </a:blip>
          <a:srcRect l="25558" t="17360" r="25558" b="30051"/>
          <a:stretch>
            <a:fillRect/>
          </a:stretch>
        </p:blipFill>
        <p:spPr bwMode="auto">
          <a:xfrm>
            <a:off x="4899330" y="500062"/>
            <a:ext cx="1263558" cy="116996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0096" y="296707"/>
            <a:ext cx="978854" cy="137331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3068" y="5597204"/>
            <a:ext cx="2241364" cy="4382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7"/>
          <p:cNvSpPr>
            <a:spLocks noChangeArrowheads="1"/>
          </p:cNvSpPr>
          <p:nvPr/>
        </p:nvSpPr>
        <p:spPr bwMode="auto">
          <a:xfrm>
            <a:off x="2333767" y="6035419"/>
            <a:ext cx="77706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1400" b="1"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Arial" panose="020B0604020202020204" pitchFamily="34" charset="0"/>
              </a:rPr>
              <a:t>Projet  </a:t>
            </a:r>
            <a:r>
              <a:rPr kumimoji="0" lang="fr-FR" altLang="zh-CN" sz="1400" b="1" i="1" u="none" strike="noStrike" cap="none" normalizeH="0" baseline="0" dirty="0" err="1" smtClean="0">
                <a:ln>
                  <a:noFill/>
                </a:ln>
                <a:solidFill>
                  <a:schemeClr val="tx1"/>
                </a:solidFill>
                <a:effectLst/>
                <a:latin typeface="Calibri" panose="020F0502020204030204" pitchFamily="34" charset="0"/>
                <a:ea typeface="SimSun" panose="02010600030101010101" pitchFamily="2" charset="-122"/>
                <a:cs typeface="Arial" panose="020B0604020202020204" pitchFamily="34" charset="0"/>
              </a:rPr>
              <a:t>co-financé</a:t>
            </a:r>
            <a:r>
              <a:rPr kumimoji="0" lang="fr-FR" altLang="zh-CN" sz="1400" b="1"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Arial" panose="020B0604020202020204" pitchFamily="34" charset="0"/>
              </a:rPr>
              <a:t> par </a:t>
            </a:r>
            <a:r>
              <a:rPr kumimoji="0" lang="fr-FR" altLang="zh-CN" sz="1400" b="1" i="1" u="none" strike="noStrike" cap="none" normalizeH="0" baseline="0" dirty="0" err="1" smtClean="0">
                <a:ln>
                  <a:noFill/>
                </a:ln>
                <a:solidFill>
                  <a:schemeClr val="tx1"/>
                </a:solidFill>
                <a:effectLst/>
                <a:latin typeface="Calibri" panose="020F0502020204030204" pitchFamily="34" charset="0"/>
                <a:ea typeface="SimSun" panose="02010600030101010101" pitchFamily="2" charset="-122"/>
                <a:cs typeface="Arial" panose="020B0604020202020204" pitchFamily="34" charset="0"/>
              </a:rPr>
              <a:t>Regione</a:t>
            </a:r>
            <a:r>
              <a:rPr kumimoji="0" lang="fr-FR" altLang="zh-CN" sz="1400" b="1"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Arial" panose="020B0604020202020204" pitchFamily="34" charset="0"/>
              </a:rPr>
              <a:t> Emilia </a:t>
            </a:r>
            <a:r>
              <a:rPr kumimoji="0" lang="fr-FR" altLang="zh-CN" sz="1400" b="1" i="1" u="none" strike="noStrike" cap="none" normalizeH="0" baseline="0" dirty="0" err="1" smtClean="0">
                <a:ln>
                  <a:noFill/>
                </a:ln>
                <a:solidFill>
                  <a:schemeClr val="tx1"/>
                </a:solidFill>
                <a:effectLst/>
                <a:latin typeface="Calibri" panose="020F0502020204030204" pitchFamily="34" charset="0"/>
                <a:ea typeface="SimSun" panose="02010600030101010101" pitchFamily="2" charset="-122"/>
                <a:cs typeface="Arial" panose="020B0604020202020204" pitchFamily="34" charset="0"/>
              </a:rPr>
              <a:t>Romagna</a:t>
            </a:r>
            <a:r>
              <a:rPr kumimoji="0" lang="fr-FR" altLang="zh-CN" sz="1400" b="1"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1400" b="1"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Arial" panose="020B0604020202020204" pitchFamily="34" charset="0"/>
              </a:rPr>
              <a:t>délibération </a:t>
            </a:r>
            <a:r>
              <a:rPr kumimoji="0" lang="fr-FR" altLang="zh-CN" sz="1400" b="1" i="1"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rPr>
              <a:t>n. 214126 du 07/11/2022 - CUP n. E51G22000190009</a:t>
            </a:r>
            <a:endParaRPr kumimoji="0" lang="fr-FR" altLang="zh-CN" sz="1400" b="0" i="0" u="none" strike="noStrike" cap="none" normalizeH="0" baseline="0" dirty="0" smtClean="0">
              <a:ln>
                <a:noFill/>
              </a:ln>
              <a:solidFill>
                <a:schemeClr val="tx1"/>
              </a:solidFill>
              <a:effectLst/>
              <a:latin typeface="Arial" panose="020B0604020202020204" pitchFamily="34" charset="0"/>
            </a:endParaRPr>
          </a:p>
        </p:txBody>
      </p:sp>
      <p:sp>
        <p:nvSpPr>
          <p:cNvPr id="3" name="ZoneTexte 2"/>
          <p:cNvSpPr txBox="1"/>
          <p:nvPr/>
        </p:nvSpPr>
        <p:spPr>
          <a:xfrm>
            <a:off x="910578" y="4398119"/>
            <a:ext cx="10073148" cy="461665"/>
          </a:xfrm>
          <a:prstGeom prst="rect">
            <a:avLst/>
          </a:prstGeom>
          <a:noFill/>
        </p:spPr>
        <p:txBody>
          <a:bodyPr wrap="square" rtlCol="0">
            <a:spAutoFit/>
          </a:bodyPr>
          <a:lstStyle/>
          <a:p>
            <a:pPr algn="ctr"/>
            <a:r>
              <a:rPr lang="fr-FR" sz="2400" b="1" dirty="0" smtClean="0"/>
              <a:t>Focus sur le principe: valeurs sociales et types d’alimentation </a:t>
            </a:r>
            <a:endParaRPr lang="fr-FR" sz="2400" b="1" dirty="0"/>
          </a:p>
        </p:txBody>
      </p:sp>
    </p:spTree>
    <p:extLst>
      <p:ext uri="{BB962C8B-B14F-4D97-AF65-F5344CB8AC3E}">
        <p14:creationId xmlns:p14="http://schemas.microsoft.com/office/powerpoint/2010/main" val="116888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855586" y="184662"/>
            <a:ext cx="2957337" cy="212065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Nutrition-alimentation</a:t>
            </a:r>
            <a:endParaRPr lang="fr-FR" sz="2400" b="1" dirty="0">
              <a:solidFill>
                <a:schemeClr val="tx1"/>
              </a:solidFill>
            </a:endParaRPr>
          </a:p>
        </p:txBody>
      </p:sp>
      <p:sp>
        <p:nvSpPr>
          <p:cNvPr id="3" name="ZoneTexte 2"/>
          <p:cNvSpPr txBox="1"/>
          <p:nvPr/>
        </p:nvSpPr>
        <p:spPr>
          <a:xfrm>
            <a:off x="605305" y="2731604"/>
            <a:ext cx="10869769" cy="2308324"/>
          </a:xfrm>
          <a:prstGeom prst="rect">
            <a:avLst/>
          </a:prstGeom>
          <a:noFill/>
        </p:spPr>
        <p:txBody>
          <a:bodyPr wrap="square" rtlCol="0">
            <a:spAutoFit/>
          </a:bodyPr>
          <a:lstStyle/>
          <a:p>
            <a:r>
              <a:rPr lang="fr-FR" sz="2400" dirty="0" smtClean="0"/>
              <a:t>Les niveaux 4 et 5 de la transition vers des systèmes alimentaires agro-écologiques durables: </a:t>
            </a:r>
          </a:p>
          <a:p>
            <a:pPr marL="285750" indent="-285750">
              <a:buFontTx/>
              <a:buChar char="-"/>
            </a:pPr>
            <a:r>
              <a:rPr lang="fr-FR" sz="2400" b="1" dirty="0" smtClean="0">
                <a:solidFill>
                  <a:schemeClr val="accent2">
                    <a:lumMod val="75000"/>
                  </a:schemeClr>
                </a:solidFill>
              </a:rPr>
              <a:t>Niveau 4: </a:t>
            </a:r>
            <a:r>
              <a:rPr lang="fr-FR" sz="2400" dirty="0" smtClean="0"/>
              <a:t>Reconnecter les consommateurs et les producteurs par le développement de réseaux alimentaires alternatifs</a:t>
            </a:r>
          </a:p>
          <a:p>
            <a:pPr marL="285750" indent="-285750">
              <a:buFontTx/>
              <a:buChar char="-"/>
            </a:pPr>
            <a:r>
              <a:rPr lang="fr-FR" sz="2400" b="1" dirty="0" smtClean="0">
                <a:solidFill>
                  <a:schemeClr val="accent6">
                    <a:lumMod val="75000"/>
                  </a:schemeClr>
                </a:solidFill>
              </a:rPr>
              <a:t>Niveau 5:</a:t>
            </a:r>
            <a:r>
              <a:rPr lang="fr-FR" sz="2400" dirty="0" smtClean="0"/>
              <a:t> Construire un nouveau système alimentaire fondé sur la participation, le caractère local et la justice</a:t>
            </a:r>
            <a:endParaRPr lang="fr-FR" sz="2400" dirty="0"/>
          </a:p>
        </p:txBody>
      </p:sp>
      <p:sp>
        <p:nvSpPr>
          <p:cNvPr id="4" name="ZoneTexte 3"/>
          <p:cNvSpPr txBox="1"/>
          <p:nvPr/>
        </p:nvSpPr>
        <p:spPr>
          <a:xfrm>
            <a:off x="605305" y="5466214"/>
            <a:ext cx="11586695" cy="830997"/>
          </a:xfrm>
          <a:prstGeom prst="rect">
            <a:avLst/>
          </a:prstGeom>
          <a:noFill/>
        </p:spPr>
        <p:txBody>
          <a:bodyPr wrap="square" rtlCol="0">
            <a:spAutoFit/>
          </a:bodyPr>
          <a:lstStyle/>
          <a:p>
            <a:r>
              <a:rPr lang="fr-FR" sz="2400" dirty="0" smtClean="0"/>
              <a:t>Les 3 principes : Les valeurs sociales et les types d’alimentation, l’équité et la participation. </a:t>
            </a:r>
          </a:p>
          <a:p>
            <a:r>
              <a:rPr lang="fr-FR" sz="2400" dirty="0" smtClean="0"/>
              <a:t>Comment implémenter ces principes?</a:t>
            </a:r>
            <a:endParaRPr lang="fr-FR" sz="2400" dirty="0"/>
          </a:p>
        </p:txBody>
      </p:sp>
    </p:spTree>
    <p:extLst>
      <p:ext uri="{BB962C8B-B14F-4D97-AF65-F5344CB8AC3E}">
        <p14:creationId xmlns:p14="http://schemas.microsoft.com/office/powerpoint/2010/main" val="2021939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488" y="967938"/>
            <a:ext cx="11559655" cy="1200329"/>
          </a:xfrm>
          <a:prstGeom prst="rect">
            <a:avLst/>
          </a:prstGeom>
        </p:spPr>
        <p:txBody>
          <a:bodyPr wrap="square">
            <a:spAutoFit/>
          </a:bodyPr>
          <a:lstStyle/>
          <a:p>
            <a:r>
              <a:rPr lang="fr-FR" sz="2400" dirty="0"/>
              <a:t>En favorisant des régimes alimentaires sains, diversifiés et adaptés au plan culturel, </a:t>
            </a:r>
            <a:r>
              <a:rPr lang="fr-FR" sz="2400" dirty="0" smtClean="0"/>
              <a:t>l’agro-écologie </a:t>
            </a:r>
            <a:r>
              <a:rPr lang="fr-FR" sz="2400" dirty="0"/>
              <a:t>contribue à la sécurité alimentaire et à la nutrition, tout en préservant la santé des </a:t>
            </a:r>
            <a:r>
              <a:rPr lang="fr-FR" sz="2400" dirty="0" smtClean="0"/>
              <a:t>écosystèmes.</a:t>
            </a:r>
            <a:endParaRPr lang="fr-FR" sz="2400" dirty="0"/>
          </a:p>
        </p:txBody>
      </p:sp>
      <p:sp>
        <p:nvSpPr>
          <p:cNvPr id="4" name="Rectangle 3"/>
          <p:cNvSpPr/>
          <p:nvPr/>
        </p:nvSpPr>
        <p:spPr>
          <a:xfrm>
            <a:off x="2653554" y="171005"/>
            <a:ext cx="6165149" cy="523220"/>
          </a:xfrm>
          <a:prstGeom prst="rect">
            <a:avLst/>
          </a:prstGeom>
        </p:spPr>
        <p:txBody>
          <a:bodyPr wrap="none">
            <a:spAutoFit/>
          </a:bodyPr>
          <a:lstStyle/>
          <a:p>
            <a:r>
              <a:rPr lang="fr-FR" sz="2800" b="1" dirty="0">
                <a:effectLst>
                  <a:outerShdw blurRad="38100" dist="38100" dir="2700000" algn="tl">
                    <a:srgbClr val="000000">
                      <a:alpha val="43137"/>
                    </a:srgbClr>
                  </a:outerShdw>
                </a:effectLst>
              </a:rPr>
              <a:t>CULTURE ET TRADITIONS ALIMENTAIRES</a:t>
            </a:r>
          </a:p>
        </p:txBody>
      </p:sp>
      <p:sp>
        <p:nvSpPr>
          <p:cNvPr id="5" name="Rectangle 4"/>
          <p:cNvSpPr/>
          <p:nvPr/>
        </p:nvSpPr>
        <p:spPr>
          <a:xfrm>
            <a:off x="368488" y="2455629"/>
            <a:ext cx="11464121" cy="2308324"/>
          </a:xfrm>
          <a:prstGeom prst="rect">
            <a:avLst/>
          </a:prstGeom>
        </p:spPr>
        <p:txBody>
          <a:bodyPr wrap="square">
            <a:spAutoFit/>
          </a:bodyPr>
          <a:lstStyle/>
          <a:p>
            <a:pPr algn="just"/>
            <a:r>
              <a:rPr lang="fr-FR" sz="2400" dirty="0"/>
              <a:t>L’agriculture et l’alimentation sont des piliers du patrimoine humain. Par conséquent, les traditions culturelles et alimentaires jouent un rôle central dans la société et dans le comportement humain. Cependant, dans bien des cas, nos systèmes alimentaires actuels ont rompu le lien entre les habitudes alimentaires et la culture. Cette déconnexion a contribué à créer une situation où faim et obésité coexistent dans un monde qui produit assez de nourriture pour l’ensemble de sa population.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099" y="4517408"/>
            <a:ext cx="4299044" cy="234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68488" y="5026146"/>
            <a:ext cx="6400802" cy="1569660"/>
          </a:xfrm>
          <a:prstGeom prst="rect">
            <a:avLst/>
          </a:prstGeom>
          <a:solidFill>
            <a:schemeClr val="accent2">
              <a:lumMod val="60000"/>
              <a:lumOff val="40000"/>
            </a:schemeClr>
          </a:solidFill>
        </p:spPr>
        <p:txBody>
          <a:bodyPr wrap="square">
            <a:spAutoFit/>
          </a:bodyPr>
          <a:lstStyle/>
          <a:p>
            <a:pPr algn="just"/>
            <a:r>
              <a:rPr lang="fr-FR" sz="2400" dirty="0" smtClean="0"/>
              <a:t>Les systèmes alimentaires ancestraux sont un </a:t>
            </a:r>
            <a:r>
              <a:rPr lang="fr-FR" sz="2400" dirty="0"/>
              <a:t>patrimoine culturel </a:t>
            </a:r>
            <a:r>
              <a:rPr lang="fr-FR" sz="2400" dirty="0" smtClean="0"/>
              <a:t>immatériel. C’est </a:t>
            </a:r>
            <a:r>
              <a:rPr lang="fr-FR" sz="2400" dirty="0"/>
              <a:t>un facteur important du maintien de la diversité culturelle face à la mondialisation croissante (UNESCO).</a:t>
            </a:r>
          </a:p>
        </p:txBody>
      </p:sp>
    </p:spTree>
    <p:extLst>
      <p:ext uri="{BB962C8B-B14F-4D97-AF65-F5344CB8AC3E}">
        <p14:creationId xmlns:p14="http://schemas.microsoft.com/office/powerpoint/2010/main" val="72896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660" y="220148"/>
            <a:ext cx="11600596" cy="1938992"/>
          </a:xfrm>
          <a:prstGeom prst="rect">
            <a:avLst/>
          </a:prstGeom>
        </p:spPr>
        <p:txBody>
          <a:bodyPr wrap="square">
            <a:spAutoFit/>
          </a:bodyPr>
          <a:lstStyle/>
          <a:p>
            <a:pPr algn="just"/>
            <a:r>
              <a:rPr lang="fr-FR" sz="2400" dirty="0"/>
              <a:t>Près de </a:t>
            </a:r>
            <a:r>
              <a:rPr lang="fr-FR" sz="2400" b="1" dirty="0">
                <a:solidFill>
                  <a:srgbClr val="FF0000"/>
                </a:solidFill>
                <a:effectLst>
                  <a:outerShdw blurRad="38100" dist="38100" dir="2700000" algn="tl">
                    <a:srgbClr val="000000">
                      <a:alpha val="43137"/>
                    </a:srgbClr>
                  </a:outerShdw>
                </a:effectLst>
              </a:rPr>
              <a:t>800 millions </a:t>
            </a:r>
            <a:r>
              <a:rPr lang="fr-FR" sz="2400" dirty="0"/>
              <a:t>de personnes dans le monde souffrent de la faim chronique et </a:t>
            </a:r>
            <a:r>
              <a:rPr lang="fr-FR" sz="2400" b="1" dirty="0" smtClean="0">
                <a:solidFill>
                  <a:srgbClr val="FF0000"/>
                </a:solidFill>
                <a:effectLst>
                  <a:outerShdw blurRad="38100" dist="38100" dir="2700000" algn="tl">
                    <a:srgbClr val="000000">
                      <a:alpha val="43137"/>
                    </a:srgbClr>
                  </a:outerShdw>
                </a:effectLst>
              </a:rPr>
              <a:t>2 </a:t>
            </a:r>
            <a:r>
              <a:rPr lang="fr-FR" sz="2400" b="1" dirty="0">
                <a:solidFill>
                  <a:srgbClr val="FF0000"/>
                </a:solidFill>
                <a:effectLst>
                  <a:outerShdw blurRad="38100" dist="38100" dir="2700000" algn="tl">
                    <a:srgbClr val="000000">
                      <a:alpha val="43137"/>
                    </a:srgbClr>
                  </a:outerShdw>
                </a:effectLst>
              </a:rPr>
              <a:t>milliards, </a:t>
            </a:r>
            <a:r>
              <a:rPr lang="fr-FR" sz="2400" dirty="0"/>
              <a:t>de carences en micronutriments</a:t>
            </a:r>
            <a:r>
              <a:rPr lang="fr-FR" sz="2400" dirty="0" smtClean="0"/>
              <a:t>. </a:t>
            </a:r>
            <a:r>
              <a:rPr lang="fr-FR" sz="2400" dirty="0"/>
              <a:t>En outre, l’obésité et les maladies liées au régime alimentaire se propagent à un rythme effréné: </a:t>
            </a:r>
            <a:r>
              <a:rPr lang="fr-FR" sz="2400" b="1" dirty="0">
                <a:solidFill>
                  <a:srgbClr val="FF0000"/>
                </a:solidFill>
                <a:effectLst>
                  <a:outerShdw blurRad="38100" dist="38100" dir="2700000" algn="tl">
                    <a:srgbClr val="000000">
                      <a:alpha val="43137"/>
                    </a:srgbClr>
                  </a:outerShdw>
                </a:effectLst>
              </a:rPr>
              <a:t>1,9 milliard</a:t>
            </a:r>
            <a:r>
              <a:rPr lang="fr-FR" sz="2400" dirty="0"/>
              <a:t> de personnes souffrent d’un excès pondéral ou de l’obésité, et les maladies non transmissibles (cancers, pathologies cardiovasculaires, diabète) sont </a:t>
            </a:r>
            <a:r>
              <a:rPr lang="fr-FR" sz="2400" b="1" dirty="0">
                <a:solidFill>
                  <a:srgbClr val="FF0000"/>
                </a:solidFill>
                <a:effectLst>
                  <a:outerShdw blurRad="38100" dist="38100" dir="2700000" algn="tl">
                    <a:srgbClr val="000000">
                      <a:alpha val="43137"/>
                    </a:srgbClr>
                  </a:outerShdw>
                </a:effectLst>
              </a:rPr>
              <a:t>la première cause de mortalité </a:t>
            </a:r>
            <a:r>
              <a:rPr lang="fr-FR" sz="2400" dirty="0"/>
              <a:t>à </a:t>
            </a:r>
            <a:r>
              <a:rPr lang="fr-FR" sz="2400" dirty="0" smtClean="0"/>
              <a:t>l’échelle mondiale.</a:t>
            </a:r>
            <a:endParaRPr lang="fr-FR" sz="2400" dirty="0"/>
          </a:p>
        </p:txBody>
      </p:sp>
      <p:sp>
        <p:nvSpPr>
          <p:cNvPr id="4" name="Rectangle 3"/>
          <p:cNvSpPr/>
          <p:nvPr/>
        </p:nvSpPr>
        <p:spPr>
          <a:xfrm>
            <a:off x="95533" y="3723523"/>
            <a:ext cx="5800299" cy="2246769"/>
          </a:xfrm>
          <a:prstGeom prst="rect">
            <a:avLst/>
          </a:prstGeom>
          <a:solidFill>
            <a:schemeClr val="accent2">
              <a:lumMod val="60000"/>
              <a:lumOff val="40000"/>
            </a:schemeClr>
          </a:solidFill>
        </p:spPr>
        <p:txBody>
          <a:bodyPr wrap="square">
            <a:spAutoFit/>
          </a:bodyPr>
          <a:lstStyle/>
          <a:p>
            <a:r>
              <a:rPr lang="fr-FR" sz="2000" b="1" dirty="0" smtClean="0">
                <a:effectLst>
                  <a:outerShdw blurRad="38100" dist="38100" dir="2700000" algn="tl">
                    <a:srgbClr val="000000">
                      <a:alpha val="43137"/>
                    </a:srgbClr>
                  </a:outerShdw>
                </a:effectLst>
              </a:rPr>
              <a:t>L’agro-écologie: </a:t>
            </a:r>
            <a:r>
              <a:rPr lang="fr-FR" sz="2000" dirty="0" smtClean="0"/>
              <a:t>rétablie </a:t>
            </a:r>
            <a:r>
              <a:rPr lang="fr-FR" sz="2000" dirty="0"/>
              <a:t>l’équilibre entre les traditions et les habitudes alimentaires modernes, en les associant de manière harmonieuse pour encourager une production et une consommation alimentaires saines et en défendant le droit à une alimentation adéquate. Ainsi, elle vise à entretenir une relation saine entre les humains et l’alimentation.</a:t>
            </a:r>
          </a:p>
        </p:txBody>
      </p:sp>
      <p:sp>
        <p:nvSpPr>
          <p:cNvPr id="5" name="Rectangle 4"/>
          <p:cNvSpPr/>
          <p:nvPr/>
        </p:nvSpPr>
        <p:spPr>
          <a:xfrm>
            <a:off x="6045958" y="3723523"/>
            <a:ext cx="5977720" cy="2246769"/>
          </a:xfrm>
          <a:prstGeom prst="rect">
            <a:avLst/>
          </a:prstGeom>
          <a:solidFill>
            <a:schemeClr val="accent2">
              <a:lumMod val="60000"/>
              <a:lumOff val="40000"/>
            </a:schemeClr>
          </a:solidFill>
        </p:spPr>
        <p:txBody>
          <a:bodyPr wrap="square">
            <a:spAutoFit/>
          </a:bodyPr>
          <a:lstStyle/>
          <a:p>
            <a:r>
              <a:rPr lang="fr-FR" sz="2000" b="1" dirty="0" smtClean="0">
                <a:effectLst>
                  <a:outerShdw blurRad="38100" dist="38100" dir="2700000" algn="tl">
                    <a:srgbClr val="000000">
                      <a:alpha val="43137"/>
                    </a:srgbClr>
                  </a:outerShdw>
                </a:effectLst>
              </a:rPr>
              <a:t>L’identité </a:t>
            </a:r>
            <a:r>
              <a:rPr lang="fr-FR" sz="2000" b="1" dirty="0">
                <a:effectLst>
                  <a:outerShdw blurRad="38100" dist="38100" dir="2700000" algn="tl">
                    <a:srgbClr val="000000">
                      <a:alpha val="43137"/>
                    </a:srgbClr>
                  </a:outerShdw>
                </a:effectLst>
              </a:rPr>
              <a:t>culturelle et </a:t>
            </a:r>
            <a:r>
              <a:rPr lang="fr-FR" sz="2000" b="1" dirty="0" smtClean="0">
                <a:effectLst>
                  <a:outerShdw blurRad="38100" dist="38100" dir="2700000" algn="tl">
                    <a:srgbClr val="000000">
                      <a:alpha val="43137"/>
                    </a:srgbClr>
                  </a:outerShdw>
                </a:effectLst>
              </a:rPr>
              <a:t>l’ancrage </a:t>
            </a:r>
            <a:r>
              <a:rPr lang="fr-FR" sz="2000" b="1" dirty="0" err="1" smtClean="0">
                <a:effectLst>
                  <a:outerShdw blurRad="38100" dist="38100" dir="2700000" algn="tl">
                    <a:srgbClr val="000000">
                      <a:alpha val="43137"/>
                    </a:srgbClr>
                  </a:outerShdw>
                </a:effectLst>
              </a:rPr>
              <a:t>térritoral</a:t>
            </a:r>
            <a:r>
              <a:rPr lang="fr-FR" sz="2000" dirty="0" smtClean="0"/>
              <a:t>:  </a:t>
            </a:r>
            <a:r>
              <a:rPr lang="fr-FR" sz="2000" dirty="0"/>
              <a:t>sont souvent étroitement liés </a:t>
            </a:r>
            <a:r>
              <a:rPr lang="fr-FR" sz="2000" dirty="0" smtClean="0"/>
              <a:t>aux </a:t>
            </a:r>
            <a:r>
              <a:rPr lang="fr-FR" sz="2000" dirty="0"/>
              <a:t>systèmes alimentaires. Dans la mesure où les populations et les écosystèmes ont évolué ensemble, les pratiques culturelles et autochtones et les savoirs traditionnels sont une mine d’expérience dans laquelle il est possible de puiser pour trouver des solutions </a:t>
            </a:r>
            <a:r>
              <a:rPr lang="fr-FR" sz="2000" dirty="0" smtClean="0"/>
              <a:t>agro-écologiques</a:t>
            </a:r>
            <a:r>
              <a:rPr lang="fr-FR" sz="2000" dirty="0"/>
              <a:t>. </a:t>
            </a:r>
          </a:p>
        </p:txBody>
      </p:sp>
      <p:sp>
        <p:nvSpPr>
          <p:cNvPr id="6" name="Flèche courbée vers le bas 5"/>
          <p:cNvSpPr/>
          <p:nvPr/>
        </p:nvSpPr>
        <p:spPr>
          <a:xfrm>
            <a:off x="2961564" y="2466917"/>
            <a:ext cx="6209732" cy="12566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Flèche courbée vers le bas 7"/>
          <p:cNvSpPr/>
          <p:nvPr/>
        </p:nvSpPr>
        <p:spPr>
          <a:xfrm rot="10800000">
            <a:off x="2995682" y="5968170"/>
            <a:ext cx="6209732" cy="8898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907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courbée vers le bas 10"/>
          <p:cNvSpPr/>
          <p:nvPr/>
        </p:nvSpPr>
        <p:spPr>
          <a:xfrm rot="10352570">
            <a:off x="3645622" y="3620156"/>
            <a:ext cx="3028802" cy="127459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Ellipse 1"/>
          <p:cNvSpPr/>
          <p:nvPr/>
        </p:nvSpPr>
        <p:spPr>
          <a:xfrm>
            <a:off x="8112224" y="548680"/>
            <a:ext cx="2304256"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2000" b="1" dirty="0">
                <a:effectLst>
                  <a:outerShdw blurRad="38100" dist="38100" dir="2700000" algn="tl">
                    <a:srgbClr val="000000">
                      <a:alpha val="43137"/>
                    </a:srgbClr>
                  </a:outerShdw>
                </a:effectLst>
              </a:rPr>
              <a:t>Producteurs</a:t>
            </a:r>
            <a:endParaRPr lang="ar-TN" sz="2000" b="1" dirty="0">
              <a:effectLst>
                <a:outerShdw blurRad="38100" dist="38100" dir="2700000" algn="tl">
                  <a:srgbClr val="000000">
                    <a:alpha val="43137"/>
                  </a:srgbClr>
                </a:outerShdw>
              </a:effectLst>
            </a:endParaRPr>
          </a:p>
        </p:txBody>
      </p:sp>
      <p:sp>
        <p:nvSpPr>
          <p:cNvPr id="3" name="Ellipse 2"/>
          <p:cNvSpPr/>
          <p:nvPr/>
        </p:nvSpPr>
        <p:spPr>
          <a:xfrm>
            <a:off x="1351128" y="1340768"/>
            <a:ext cx="3232704"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effectLst>
                  <a:outerShdw blurRad="38100" dist="38100" dir="2700000" algn="tl">
                    <a:srgbClr val="000000">
                      <a:alpha val="43137"/>
                    </a:srgbClr>
                  </a:outerShdw>
                </a:effectLst>
              </a:rPr>
              <a:t>Consommateurs</a:t>
            </a:r>
            <a:endParaRPr lang="fr-FR" sz="2400" b="1" dirty="0">
              <a:effectLst>
                <a:outerShdw blurRad="38100" dist="38100" dir="2700000" algn="tl">
                  <a:srgbClr val="000000">
                    <a:alpha val="43137"/>
                  </a:srgbClr>
                </a:outerShdw>
              </a:effectLst>
            </a:endParaRPr>
          </a:p>
        </p:txBody>
      </p:sp>
      <p:sp>
        <p:nvSpPr>
          <p:cNvPr id="6" name="ZoneTexte 5"/>
          <p:cNvSpPr txBox="1"/>
          <p:nvPr/>
        </p:nvSpPr>
        <p:spPr>
          <a:xfrm>
            <a:off x="8616280" y="2558334"/>
            <a:ext cx="1584176" cy="461665"/>
          </a:xfrm>
          <a:prstGeom prst="rect">
            <a:avLst/>
          </a:prstGeom>
          <a:noFill/>
        </p:spPr>
        <p:txBody>
          <a:bodyPr wrap="square" rtlCol="0">
            <a:spAutoFit/>
          </a:bodyPr>
          <a:lstStyle/>
          <a:p>
            <a:pPr algn="ctr" rtl="1"/>
            <a:r>
              <a:rPr lang="fr-FR" sz="2400" b="1" dirty="0"/>
              <a:t>Produits</a:t>
            </a:r>
          </a:p>
        </p:txBody>
      </p:sp>
      <p:sp>
        <p:nvSpPr>
          <p:cNvPr id="7" name="ZoneTexte 6"/>
          <p:cNvSpPr txBox="1"/>
          <p:nvPr/>
        </p:nvSpPr>
        <p:spPr>
          <a:xfrm>
            <a:off x="1631504" y="3933057"/>
            <a:ext cx="2520280" cy="830997"/>
          </a:xfrm>
          <a:prstGeom prst="rect">
            <a:avLst/>
          </a:prstGeom>
          <a:noFill/>
        </p:spPr>
        <p:txBody>
          <a:bodyPr wrap="square" rtlCol="0">
            <a:spAutoFit/>
          </a:bodyPr>
          <a:lstStyle/>
          <a:p>
            <a:pPr algn="ctr"/>
            <a:r>
              <a:rPr lang="fr-FR" sz="2400" b="1" dirty="0"/>
              <a:t>Produits de consommation</a:t>
            </a:r>
          </a:p>
        </p:txBody>
      </p:sp>
      <p:sp>
        <p:nvSpPr>
          <p:cNvPr id="9" name="Flèche courbée vers la droite 8"/>
          <p:cNvSpPr/>
          <p:nvPr/>
        </p:nvSpPr>
        <p:spPr>
          <a:xfrm rot="3621248">
            <a:off x="7191291" y="-470170"/>
            <a:ext cx="948389" cy="2243448"/>
          </a:xfrm>
          <a:prstGeom prst="curvedRightArrow">
            <a:avLst>
              <a:gd name="adj1" fmla="val 50000"/>
              <a:gd name="adj2" fmla="val 6378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Ellipse 9"/>
          <p:cNvSpPr/>
          <p:nvPr/>
        </p:nvSpPr>
        <p:spPr>
          <a:xfrm>
            <a:off x="4799856" y="1340768"/>
            <a:ext cx="3672408" cy="266429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effectLst>
                  <a:outerShdw blurRad="38100" dist="38100" dir="2700000" algn="tl">
                    <a:srgbClr val="000000">
                      <a:alpha val="43137"/>
                    </a:srgbClr>
                  </a:outerShdw>
                </a:effectLst>
              </a:rPr>
              <a:t>Intermédiaires/ transformateurs/ </a:t>
            </a:r>
            <a:r>
              <a:rPr lang="fr-FR" sz="2400" b="1" dirty="0">
                <a:effectLst>
                  <a:outerShdw blurRad="38100" dist="38100" dir="2700000" algn="tl">
                    <a:srgbClr val="000000">
                      <a:alpha val="43137"/>
                    </a:srgbClr>
                  </a:outerShdw>
                </a:effectLst>
              </a:rPr>
              <a:t>distributeurs</a:t>
            </a:r>
          </a:p>
        </p:txBody>
      </p:sp>
      <p:pic>
        <p:nvPicPr>
          <p:cNvPr id="10242" name="Picture 2" descr="Résultat de recherche d'images pour &quot;image marché de gros tunisien&quot;"/>
          <p:cNvPicPr>
            <a:picLocks noChangeAspect="1" noChangeArrowheads="1"/>
          </p:cNvPicPr>
          <p:nvPr/>
        </p:nvPicPr>
        <p:blipFill>
          <a:blip r:embed="rId3" cstate="print"/>
          <a:srcRect/>
          <a:stretch>
            <a:fillRect/>
          </a:stretch>
        </p:blipFill>
        <p:spPr bwMode="auto">
          <a:xfrm>
            <a:off x="6995592" y="5021796"/>
            <a:ext cx="3672408" cy="1836205"/>
          </a:xfrm>
          <a:prstGeom prst="rect">
            <a:avLst/>
          </a:prstGeom>
          <a:noFill/>
        </p:spPr>
      </p:pic>
      <p:pic>
        <p:nvPicPr>
          <p:cNvPr id="10244" name="Picture 4" descr="Résultat de recherche d'images pour &quot;supermarché&quot;"/>
          <p:cNvPicPr>
            <a:picLocks noChangeAspect="1" noChangeArrowheads="1"/>
          </p:cNvPicPr>
          <p:nvPr/>
        </p:nvPicPr>
        <p:blipFill>
          <a:blip r:embed="rId4" cstate="print"/>
          <a:srcRect/>
          <a:stretch>
            <a:fillRect/>
          </a:stretch>
        </p:blipFill>
        <p:spPr bwMode="auto">
          <a:xfrm>
            <a:off x="1524000" y="5040052"/>
            <a:ext cx="3635896" cy="1817948"/>
          </a:xfrm>
          <a:prstGeom prst="rect">
            <a:avLst/>
          </a:prstGeom>
          <a:noFill/>
        </p:spPr>
      </p:pic>
      <p:sp>
        <p:nvSpPr>
          <p:cNvPr id="5" name="ZoneTexte 4"/>
          <p:cNvSpPr txBox="1"/>
          <p:nvPr/>
        </p:nvSpPr>
        <p:spPr>
          <a:xfrm>
            <a:off x="114899" y="143722"/>
            <a:ext cx="6629427" cy="1569660"/>
          </a:xfrm>
          <a:prstGeom prst="rect">
            <a:avLst/>
          </a:prstGeom>
          <a:noFill/>
        </p:spPr>
        <p:txBody>
          <a:bodyPr wrap="square" rtlCol="0">
            <a:spAutoFit/>
          </a:bodyPr>
          <a:lstStyle/>
          <a:p>
            <a:r>
              <a:rPr lang="fr-FR" sz="2400" dirty="0" smtClean="0"/>
              <a:t>Les chaines de valeurs des produits alimentaires contiennent des maillons de la distribution et bien sur de la consommation, qui sont aussi importants que la production</a:t>
            </a:r>
            <a:endParaRPr lang="fr-FR" sz="2400" dirty="0"/>
          </a:p>
        </p:txBody>
      </p:sp>
    </p:spTree>
    <p:extLst>
      <p:ext uri="{BB962C8B-B14F-4D97-AF65-F5344CB8AC3E}">
        <p14:creationId xmlns:p14="http://schemas.microsoft.com/office/powerpoint/2010/main" val="170283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5640" y="716504"/>
            <a:ext cx="6408712" cy="1200329"/>
          </a:xfrm>
          <a:prstGeom prst="rect">
            <a:avLst/>
          </a:prstGeom>
          <a:solidFill>
            <a:schemeClr val="accent6">
              <a:lumMod val="20000"/>
              <a:lumOff val="80000"/>
            </a:schemeClr>
          </a:solidFill>
        </p:spPr>
        <p:txBody>
          <a:bodyPr wrap="square" rtlCol="0">
            <a:spAutoFit/>
          </a:bodyPr>
          <a:lstStyle/>
          <a:p>
            <a:pPr algn="ctr" rtl="1"/>
            <a:r>
              <a:rPr lang="fr-FR" sz="3600" b="1" dirty="0">
                <a:effectLst>
                  <a:outerShdw blurRad="38100" dist="38100" dir="2700000" algn="tl">
                    <a:srgbClr val="000000">
                      <a:alpha val="43137"/>
                    </a:srgbClr>
                  </a:outerShdw>
                </a:effectLst>
              </a:rPr>
              <a:t>En Tunisie, l’avis du consommateur</a:t>
            </a:r>
          </a:p>
        </p:txBody>
      </p:sp>
      <p:pic>
        <p:nvPicPr>
          <p:cNvPr id="3" name="Picture 2" descr="Résultat de recherche d'images pour &quot;image marché tunisien&quot;"/>
          <p:cNvPicPr>
            <a:picLocks noChangeAspect="1" noChangeArrowheads="1"/>
          </p:cNvPicPr>
          <p:nvPr/>
        </p:nvPicPr>
        <p:blipFill>
          <a:blip r:embed="rId2" cstate="print"/>
          <a:srcRect/>
          <a:stretch>
            <a:fillRect/>
          </a:stretch>
        </p:blipFill>
        <p:spPr bwMode="auto">
          <a:xfrm>
            <a:off x="1229031" y="2453016"/>
            <a:ext cx="3824358" cy="2708921"/>
          </a:xfrm>
          <a:prstGeom prst="rect">
            <a:avLst/>
          </a:prstGeom>
          <a:noFill/>
        </p:spPr>
      </p:pic>
      <p:pic>
        <p:nvPicPr>
          <p:cNvPr id="5" name="Picture 8" descr="Résultat de recherche d'images pour &quot;image marché informel des légumes Tunisie&quot;"/>
          <p:cNvPicPr>
            <a:picLocks noChangeAspect="1" noChangeArrowheads="1"/>
          </p:cNvPicPr>
          <p:nvPr/>
        </p:nvPicPr>
        <p:blipFill>
          <a:blip r:embed="rId3" cstate="print"/>
          <a:srcRect/>
          <a:stretch>
            <a:fillRect/>
          </a:stretch>
        </p:blipFill>
        <p:spPr bwMode="auto">
          <a:xfrm>
            <a:off x="7053788" y="2453016"/>
            <a:ext cx="3771528" cy="2811638"/>
          </a:xfrm>
          <a:prstGeom prst="rect">
            <a:avLst/>
          </a:prstGeom>
          <a:noFill/>
        </p:spPr>
      </p:pic>
    </p:spTree>
    <p:extLst>
      <p:ext uri="{BB962C8B-B14F-4D97-AF65-F5344CB8AC3E}">
        <p14:creationId xmlns:p14="http://schemas.microsoft.com/office/powerpoint/2010/main" val="1925669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198876"/>
            <a:ext cx="8229600" cy="1143000"/>
          </a:xfrm>
        </p:spPr>
        <p:txBody>
          <a:bodyPr/>
          <a:lstStyle/>
          <a:p>
            <a:r>
              <a:rPr lang="fr-FR" b="1" dirty="0" smtClean="0">
                <a:effectLst>
                  <a:outerShdw blurRad="38100" dist="38100" dir="2700000" algn="tl">
                    <a:srgbClr val="000000">
                      <a:alpha val="43137"/>
                    </a:srgbClr>
                  </a:outerShdw>
                </a:effectLst>
              </a:rPr>
              <a:t>Dans l’ESS et l’agro-écologie</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622306" y="5515725"/>
            <a:ext cx="9651242" cy="936104"/>
          </a:xfrm>
          <a:solidFill>
            <a:schemeClr val="accent6">
              <a:lumMod val="20000"/>
              <a:lumOff val="80000"/>
            </a:schemeClr>
          </a:solidFill>
        </p:spPr>
        <p:txBody>
          <a:bodyPr>
            <a:normAutofit/>
          </a:bodyPr>
          <a:lstStyle/>
          <a:p>
            <a:pPr algn="ctr" rtl="1">
              <a:buNone/>
            </a:pPr>
            <a:r>
              <a:rPr lang="fr-FR" b="1" dirty="0"/>
              <a:t>De la satisfaction des besoins individuels des consommateurs à l’implication citoyenne aux côtés du producteur</a:t>
            </a:r>
          </a:p>
        </p:txBody>
      </p:sp>
      <p:sp>
        <p:nvSpPr>
          <p:cNvPr id="5" name="Ellipse 4"/>
          <p:cNvSpPr/>
          <p:nvPr/>
        </p:nvSpPr>
        <p:spPr>
          <a:xfrm>
            <a:off x="6240016" y="1988840"/>
            <a:ext cx="3600400" cy="2664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r-FR" sz="2400" dirty="0">
                <a:effectLst>
                  <a:outerShdw blurRad="38100" dist="38100" dir="2700000" algn="tl">
                    <a:srgbClr val="000000">
                      <a:alpha val="43137"/>
                    </a:srgbClr>
                  </a:outerShdw>
                </a:effectLst>
              </a:rPr>
              <a:t>producteur</a:t>
            </a:r>
            <a:endParaRPr lang="ar-TN" sz="2400" dirty="0">
              <a:effectLst>
                <a:outerShdw blurRad="38100" dist="38100" dir="2700000" algn="tl">
                  <a:srgbClr val="000000">
                    <a:alpha val="43137"/>
                  </a:srgbClr>
                </a:outerShdw>
              </a:effectLst>
            </a:endParaRPr>
          </a:p>
        </p:txBody>
      </p:sp>
      <p:sp>
        <p:nvSpPr>
          <p:cNvPr id="6" name="Ellipse 5"/>
          <p:cNvSpPr/>
          <p:nvPr/>
        </p:nvSpPr>
        <p:spPr>
          <a:xfrm>
            <a:off x="3215680" y="2204864"/>
            <a:ext cx="3240360" cy="2448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TN" sz="2400" dirty="0">
                <a:effectLst>
                  <a:outerShdw blurRad="38100" dist="38100" dir="2700000" algn="tl">
                    <a:srgbClr val="000000">
                      <a:alpha val="43137"/>
                    </a:srgbClr>
                  </a:outerShdw>
                </a:effectLst>
              </a:rPr>
              <a:t>  </a:t>
            </a:r>
            <a:r>
              <a:rPr lang="fr-FR" sz="2400" dirty="0">
                <a:effectLst>
                  <a:outerShdw blurRad="38100" dist="38100" dir="2700000" algn="tl">
                    <a:srgbClr val="000000">
                      <a:alpha val="43137"/>
                    </a:srgbClr>
                  </a:outerShdw>
                </a:effectLst>
              </a:rPr>
              <a:t>consommateur</a:t>
            </a:r>
            <a:endParaRPr lang="ar-TN" sz="2400" dirty="0">
              <a:effectLst>
                <a:outerShdw blurRad="38100" dist="38100" dir="2700000" algn="tl">
                  <a:srgbClr val="000000">
                    <a:alpha val="43137"/>
                  </a:srgbClr>
                </a:outerShdw>
              </a:effectLst>
            </a:endParaRPr>
          </a:p>
        </p:txBody>
      </p:sp>
      <p:sp>
        <p:nvSpPr>
          <p:cNvPr id="7" name="Flèche courbée vers le bas 6"/>
          <p:cNvSpPr/>
          <p:nvPr/>
        </p:nvSpPr>
        <p:spPr>
          <a:xfrm rot="11064268">
            <a:off x="5478706" y="4282899"/>
            <a:ext cx="1944216" cy="876320"/>
          </a:xfrm>
          <a:prstGeom prst="curved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559558" y="4869160"/>
            <a:ext cx="4751892" cy="461665"/>
          </a:xfrm>
          <a:prstGeom prst="rect">
            <a:avLst/>
          </a:prstGeom>
          <a:noFill/>
        </p:spPr>
        <p:txBody>
          <a:bodyPr wrap="square" rtlCol="0">
            <a:spAutoFit/>
          </a:bodyPr>
          <a:lstStyle/>
          <a:p>
            <a:pPr algn="ctr" rtl="1"/>
            <a:r>
              <a:rPr lang="fr-FR" sz="2400" b="1" dirty="0">
                <a:solidFill>
                  <a:schemeClr val="accent3">
                    <a:lumMod val="50000"/>
                  </a:schemeClr>
                </a:solidFill>
                <a:effectLst>
                  <a:outerShdw blurRad="38100" dist="38100" dir="2700000" algn="tl">
                    <a:srgbClr val="000000">
                      <a:alpha val="43137"/>
                    </a:srgbClr>
                  </a:outerShdw>
                </a:effectLst>
              </a:rPr>
              <a:t>Partenariat à plusieurs facettes</a:t>
            </a:r>
          </a:p>
        </p:txBody>
      </p:sp>
      <p:sp>
        <p:nvSpPr>
          <p:cNvPr id="10" name="Ellipse 9"/>
          <p:cNvSpPr/>
          <p:nvPr/>
        </p:nvSpPr>
        <p:spPr>
          <a:xfrm>
            <a:off x="5802742" y="2636912"/>
            <a:ext cx="1296144" cy="165618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distributeur</a:t>
            </a:r>
          </a:p>
        </p:txBody>
      </p:sp>
    </p:spTree>
    <p:extLst>
      <p:ext uri="{BB962C8B-B14F-4D97-AF65-F5344CB8AC3E}">
        <p14:creationId xmlns:p14="http://schemas.microsoft.com/office/powerpoint/2010/main" val="3027761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ésultat de recherche d'images pour &quot;images point de vente directe du producteur au consommateur&quot;"/>
          <p:cNvPicPr>
            <a:picLocks noChangeAspect="1" noChangeArrowheads="1"/>
          </p:cNvPicPr>
          <p:nvPr/>
        </p:nvPicPr>
        <p:blipFill>
          <a:blip r:embed="rId2" cstate="print"/>
          <a:srcRect/>
          <a:stretch>
            <a:fillRect/>
          </a:stretch>
        </p:blipFill>
        <p:spPr bwMode="auto">
          <a:xfrm>
            <a:off x="1919536" y="476672"/>
            <a:ext cx="7860796" cy="2150264"/>
          </a:xfrm>
          <a:prstGeom prst="rect">
            <a:avLst/>
          </a:prstGeom>
          <a:noFill/>
        </p:spPr>
      </p:pic>
      <p:pic>
        <p:nvPicPr>
          <p:cNvPr id="3" name="Image 2"/>
          <p:cNvPicPr>
            <a:picLocks noChangeAspect="1"/>
          </p:cNvPicPr>
          <p:nvPr/>
        </p:nvPicPr>
        <p:blipFill>
          <a:blip r:embed="rId3"/>
          <a:stretch>
            <a:fillRect/>
          </a:stretch>
        </p:blipFill>
        <p:spPr>
          <a:xfrm>
            <a:off x="1919536" y="3439653"/>
            <a:ext cx="8248603" cy="2981202"/>
          </a:xfrm>
          <a:prstGeom prst="rect">
            <a:avLst/>
          </a:prstGeom>
        </p:spPr>
      </p:pic>
    </p:spTree>
    <p:extLst>
      <p:ext uri="{BB962C8B-B14F-4D97-AF65-F5344CB8AC3E}">
        <p14:creationId xmlns:p14="http://schemas.microsoft.com/office/powerpoint/2010/main" val="2354705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associée"/>
          <p:cNvPicPr>
            <a:picLocks noChangeAspect="1" noChangeArrowheads="1"/>
          </p:cNvPicPr>
          <p:nvPr/>
        </p:nvPicPr>
        <p:blipFill>
          <a:blip r:embed="rId2" cstate="print"/>
          <a:srcRect t="5423" b="5231"/>
          <a:stretch>
            <a:fillRect/>
          </a:stretch>
        </p:blipFill>
        <p:spPr bwMode="auto">
          <a:xfrm>
            <a:off x="1524001" y="1"/>
            <a:ext cx="9144000" cy="6858000"/>
          </a:xfrm>
          <a:prstGeom prst="rect">
            <a:avLst/>
          </a:prstGeom>
          <a:noFill/>
        </p:spPr>
      </p:pic>
    </p:spTree>
    <p:extLst>
      <p:ext uri="{BB962C8B-B14F-4D97-AF65-F5344CB8AC3E}">
        <p14:creationId xmlns:p14="http://schemas.microsoft.com/office/powerpoint/2010/main" val="2009804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4498" y="332657"/>
            <a:ext cx="11256578" cy="3877985"/>
          </a:xfrm>
          <a:prstGeom prst="rect">
            <a:avLst/>
          </a:prstGeom>
          <a:noFill/>
        </p:spPr>
        <p:txBody>
          <a:bodyPr wrap="square" rtlCol="0">
            <a:spAutoFit/>
          </a:bodyPr>
          <a:lstStyle/>
          <a:p>
            <a:pPr marL="285750" indent="-285750">
              <a:spcBef>
                <a:spcPts val="1200"/>
              </a:spcBef>
              <a:buFont typeface="Courier New" pitchFamily="49" charset="0"/>
              <a:buChar char="o"/>
            </a:pPr>
            <a:r>
              <a:rPr lang="fr-FR" sz="2400" b="1" dirty="0"/>
              <a:t>Les producteurs s’organisent pour mieux maitriser la distribution et la commercialisation et pour mieux se positionner dans les chaines de valeurs des filières: agricoles, touristiques, tissage</a:t>
            </a:r>
          </a:p>
          <a:p>
            <a:pPr marL="285750" indent="-285750">
              <a:spcBef>
                <a:spcPts val="1200"/>
              </a:spcBef>
              <a:buFont typeface="Courier New" pitchFamily="49" charset="0"/>
              <a:buChar char="o"/>
            </a:pPr>
            <a:r>
              <a:rPr lang="fr-FR" sz="2400" b="1" dirty="0"/>
              <a:t>Les consommateurs s’organisent pour s’approvisionner directement de chez le producteur</a:t>
            </a:r>
          </a:p>
          <a:p>
            <a:pPr marL="285750" indent="-285750">
              <a:spcBef>
                <a:spcPts val="1200"/>
              </a:spcBef>
              <a:buFont typeface="Courier New" pitchFamily="49" charset="0"/>
              <a:buChar char="o"/>
            </a:pPr>
            <a:r>
              <a:rPr lang="fr-FR" sz="2400" b="1" dirty="0"/>
              <a:t>Les producteurs et les consommateurs s’organisent pour coopérer et sont solidaires depuis la production jusqu’à la distribution</a:t>
            </a:r>
          </a:p>
          <a:p>
            <a:pPr marL="285750" indent="-285750">
              <a:spcBef>
                <a:spcPts val="1200"/>
              </a:spcBef>
              <a:buFont typeface="Courier New" pitchFamily="49" charset="0"/>
              <a:buChar char="o"/>
            </a:pPr>
            <a:r>
              <a:rPr lang="fr-FR" sz="2400" b="1" dirty="0"/>
              <a:t>Les distributeurs/les commerçants individuels créent des réseaux de commerce coopératifs et associatifs</a:t>
            </a:r>
          </a:p>
        </p:txBody>
      </p:sp>
      <p:pic>
        <p:nvPicPr>
          <p:cNvPr id="3" name="Image 2"/>
          <p:cNvPicPr>
            <a:picLocks noChangeAspect="1"/>
          </p:cNvPicPr>
          <p:nvPr/>
        </p:nvPicPr>
        <p:blipFill>
          <a:blip r:embed="rId2"/>
          <a:stretch>
            <a:fillRect/>
          </a:stretch>
        </p:blipFill>
        <p:spPr>
          <a:xfrm>
            <a:off x="846608" y="4356022"/>
            <a:ext cx="3935104" cy="2501978"/>
          </a:xfrm>
          <a:prstGeom prst="rect">
            <a:avLst/>
          </a:prstGeom>
        </p:spPr>
      </p:pic>
      <p:pic>
        <p:nvPicPr>
          <p:cNvPr id="4" name="Image 3"/>
          <p:cNvPicPr>
            <a:picLocks noChangeAspect="1"/>
          </p:cNvPicPr>
          <p:nvPr/>
        </p:nvPicPr>
        <p:blipFill>
          <a:blip r:embed="rId3"/>
          <a:stretch>
            <a:fillRect/>
          </a:stretch>
        </p:blipFill>
        <p:spPr>
          <a:xfrm>
            <a:off x="8079475" y="3794079"/>
            <a:ext cx="4012443" cy="3063922"/>
          </a:xfrm>
          <a:prstGeom prst="rect">
            <a:avLst/>
          </a:prstGeom>
        </p:spPr>
      </p:pic>
    </p:spTree>
    <p:extLst>
      <p:ext uri="{BB962C8B-B14F-4D97-AF65-F5344CB8AC3E}">
        <p14:creationId xmlns:p14="http://schemas.microsoft.com/office/powerpoint/2010/main" val="427497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associée"/>
          <p:cNvPicPr>
            <a:picLocks noChangeAspect="1" noChangeArrowheads="1"/>
          </p:cNvPicPr>
          <p:nvPr/>
        </p:nvPicPr>
        <p:blipFill>
          <a:blip r:embed="rId2" cstate="print"/>
          <a:srcRect/>
          <a:stretch>
            <a:fillRect/>
          </a:stretch>
        </p:blipFill>
        <p:spPr bwMode="auto">
          <a:xfrm>
            <a:off x="1524000" y="1"/>
            <a:ext cx="3491880" cy="2509135"/>
          </a:xfrm>
          <a:prstGeom prst="rect">
            <a:avLst/>
          </a:prstGeom>
          <a:noFill/>
        </p:spPr>
      </p:pic>
      <p:pic>
        <p:nvPicPr>
          <p:cNvPr id="29700" name="Picture 4" descr="Image associée"/>
          <p:cNvPicPr>
            <a:picLocks noChangeAspect="1" noChangeArrowheads="1"/>
          </p:cNvPicPr>
          <p:nvPr/>
        </p:nvPicPr>
        <p:blipFill>
          <a:blip r:embed="rId3" cstate="print"/>
          <a:srcRect/>
          <a:stretch>
            <a:fillRect/>
          </a:stretch>
        </p:blipFill>
        <p:spPr bwMode="auto">
          <a:xfrm>
            <a:off x="7056107" y="4149080"/>
            <a:ext cx="3611893" cy="2708920"/>
          </a:xfrm>
          <a:prstGeom prst="rect">
            <a:avLst/>
          </a:prstGeom>
          <a:noFill/>
        </p:spPr>
      </p:pic>
      <p:pic>
        <p:nvPicPr>
          <p:cNvPr id="29702" name="Picture 6" descr="Image associée"/>
          <p:cNvPicPr>
            <a:picLocks noChangeAspect="1" noChangeArrowheads="1"/>
          </p:cNvPicPr>
          <p:nvPr/>
        </p:nvPicPr>
        <p:blipFill>
          <a:blip r:embed="rId4" cstate="print"/>
          <a:srcRect/>
          <a:stretch>
            <a:fillRect/>
          </a:stretch>
        </p:blipFill>
        <p:spPr bwMode="auto">
          <a:xfrm>
            <a:off x="3431704" y="2492896"/>
            <a:ext cx="4440730" cy="1988840"/>
          </a:xfrm>
          <a:prstGeom prst="rect">
            <a:avLst/>
          </a:prstGeom>
          <a:noFill/>
        </p:spPr>
      </p:pic>
      <p:sp>
        <p:nvSpPr>
          <p:cNvPr id="5" name="Titre 1"/>
          <p:cNvSpPr txBox="1">
            <a:spLocks/>
          </p:cNvSpPr>
          <p:nvPr/>
        </p:nvSpPr>
        <p:spPr>
          <a:xfrm>
            <a:off x="5015880" y="188640"/>
            <a:ext cx="5652120" cy="1143000"/>
          </a:xfrm>
          <a:prstGeom prst="rect">
            <a:avLst/>
          </a:prstGeom>
        </p:spPr>
        <p:txBody>
          <a:bodyPr>
            <a:normAutofit fontScale="82500" lnSpcReduction="10000"/>
          </a:bodyPr>
          <a:lstStyle/>
          <a:p>
            <a:pPr algn="ctr" rtl="1">
              <a:spcBef>
                <a:spcPct val="0"/>
              </a:spcBef>
              <a:defRPr/>
            </a:pPr>
            <a:r>
              <a:rPr lang="fr-FR" sz="4400" b="1" dirty="0">
                <a:latin typeface="+mj-lt"/>
                <a:ea typeface="+mj-ea"/>
                <a:cs typeface="+mj-cs"/>
              </a:rPr>
              <a:t/>
            </a:r>
            <a:br>
              <a:rPr lang="fr-FR" sz="4400" b="1" dirty="0">
                <a:latin typeface="+mj-lt"/>
                <a:ea typeface="+mj-ea"/>
                <a:cs typeface="+mj-cs"/>
              </a:rPr>
            </a:br>
            <a:r>
              <a:rPr lang="fr-FR" sz="4400" b="1" dirty="0">
                <a:latin typeface="+mj-lt"/>
                <a:ea typeface="+mj-ea"/>
                <a:cs typeface="+mj-cs"/>
              </a:rPr>
              <a:t>Organisation des producteurs</a:t>
            </a:r>
            <a:endParaRPr lang="fr-FR" sz="4400" dirty="0">
              <a:latin typeface="+mj-lt"/>
              <a:ea typeface="+mj-ea"/>
              <a:cs typeface="+mj-cs"/>
            </a:endParaRPr>
          </a:p>
        </p:txBody>
      </p:sp>
      <p:sp>
        <p:nvSpPr>
          <p:cNvPr id="6" name="Ellipse 5"/>
          <p:cNvSpPr/>
          <p:nvPr/>
        </p:nvSpPr>
        <p:spPr>
          <a:xfrm>
            <a:off x="8374299" y="1331640"/>
            <a:ext cx="3312368"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SMSA Coopératives de producteurs</a:t>
            </a:r>
          </a:p>
        </p:txBody>
      </p:sp>
      <p:pic>
        <p:nvPicPr>
          <p:cNvPr id="10242" name="Picture 2" descr="https://scontent.ftun3-1.fna.fbcdn.net/v/t1.0-1/c0.0.200.200/p200x200/12122677_1507423939567939_709777327777484282_n.jpg?oh=b6276aa9a25e3a13edc315e8d45eb45f&amp;oe=5A105D5A"/>
          <p:cNvPicPr>
            <a:picLocks noChangeAspect="1" noChangeArrowheads="1"/>
          </p:cNvPicPr>
          <p:nvPr/>
        </p:nvPicPr>
        <p:blipFill>
          <a:blip r:embed="rId5" cstate="print"/>
          <a:srcRect/>
          <a:stretch>
            <a:fillRect/>
          </a:stretch>
        </p:blipFill>
        <p:spPr bwMode="auto">
          <a:xfrm>
            <a:off x="1524000" y="4509120"/>
            <a:ext cx="2121024" cy="2121024"/>
          </a:xfrm>
          <a:prstGeom prst="rect">
            <a:avLst/>
          </a:prstGeom>
          <a:noFill/>
        </p:spPr>
      </p:pic>
    </p:spTree>
    <p:extLst>
      <p:ext uri="{BB962C8B-B14F-4D97-AF65-F5344CB8AC3E}">
        <p14:creationId xmlns:p14="http://schemas.microsoft.com/office/powerpoint/2010/main" val="59006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t="2407"/>
          <a:stretch/>
        </p:blipFill>
        <p:spPr>
          <a:xfrm>
            <a:off x="0" y="0"/>
            <a:ext cx="12192000" cy="6858000"/>
          </a:xfrm>
          <a:prstGeom prst="rect">
            <a:avLst/>
          </a:prstGeom>
        </p:spPr>
      </p:pic>
    </p:spTree>
    <p:extLst>
      <p:ext uri="{BB962C8B-B14F-4D97-AF65-F5344CB8AC3E}">
        <p14:creationId xmlns:p14="http://schemas.microsoft.com/office/powerpoint/2010/main" val="1382909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0"/>
            <a:ext cx="8229600" cy="1143000"/>
          </a:xfrm>
        </p:spPr>
        <p:txBody>
          <a:bodyPr>
            <a:normAutofit fontScale="90000"/>
          </a:bodyPr>
          <a:lstStyle/>
          <a:p>
            <a:pPr rtl="1"/>
            <a:r>
              <a:rPr lang="fr-FR" b="1" dirty="0" smtClean="0"/>
              <a:t/>
            </a:r>
            <a:br>
              <a:rPr lang="fr-FR" b="1" dirty="0" smtClean="0"/>
            </a:br>
            <a:r>
              <a:rPr lang="fr-FR" b="1" dirty="0" smtClean="0"/>
              <a:t>Organisation des consommateurs </a:t>
            </a:r>
            <a:endParaRPr lang="fr-FR" dirty="0"/>
          </a:p>
        </p:txBody>
      </p:sp>
      <p:pic>
        <p:nvPicPr>
          <p:cNvPr id="4098" name="Picture 2" descr="Résultat de recherche d'images pour &quot;images tunisie coopérative&quot;"/>
          <p:cNvPicPr>
            <a:picLocks noChangeAspect="1" noChangeArrowheads="1"/>
          </p:cNvPicPr>
          <p:nvPr/>
        </p:nvPicPr>
        <p:blipFill>
          <a:blip r:embed="rId2" cstate="print"/>
          <a:srcRect/>
          <a:stretch>
            <a:fillRect/>
          </a:stretch>
        </p:blipFill>
        <p:spPr bwMode="auto">
          <a:xfrm>
            <a:off x="7824191" y="2060847"/>
            <a:ext cx="2942131" cy="4196989"/>
          </a:xfrm>
          <a:prstGeom prst="rect">
            <a:avLst/>
          </a:prstGeom>
          <a:noFill/>
        </p:spPr>
      </p:pic>
      <p:pic>
        <p:nvPicPr>
          <p:cNvPr id="4100" name="Picture 4" descr="Résultat de recherche d'images pour &quot;images souk el kahina&quot;"/>
          <p:cNvPicPr>
            <a:picLocks noChangeAspect="1" noChangeArrowheads="1"/>
          </p:cNvPicPr>
          <p:nvPr/>
        </p:nvPicPr>
        <p:blipFill>
          <a:blip r:embed="rId3" cstate="print"/>
          <a:srcRect/>
          <a:stretch>
            <a:fillRect/>
          </a:stretch>
        </p:blipFill>
        <p:spPr bwMode="auto">
          <a:xfrm>
            <a:off x="1041707" y="2348881"/>
            <a:ext cx="5702365" cy="3314500"/>
          </a:xfrm>
          <a:prstGeom prst="rect">
            <a:avLst/>
          </a:prstGeom>
          <a:noFill/>
        </p:spPr>
      </p:pic>
      <p:sp>
        <p:nvSpPr>
          <p:cNvPr id="6" name="ZoneTexte 5"/>
          <p:cNvSpPr txBox="1"/>
          <p:nvPr/>
        </p:nvSpPr>
        <p:spPr>
          <a:xfrm>
            <a:off x="2063552" y="1170330"/>
            <a:ext cx="7920880" cy="523220"/>
          </a:xfrm>
          <a:prstGeom prst="rect">
            <a:avLst/>
          </a:prstGeom>
          <a:noFill/>
        </p:spPr>
        <p:txBody>
          <a:bodyPr wrap="square" rtlCol="0">
            <a:spAutoFit/>
          </a:bodyPr>
          <a:lstStyle/>
          <a:p>
            <a:pPr algn="ctr" rtl="1"/>
            <a:r>
              <a:rPr lang="fr-FR" sz="2800" b="1" dirty="0"/>
              <a:t>Coopératives de consommateurs</a:t>
            </a:r>
          </a:p>
        </p:txBody>
      </p:sp>
    </p:spTree>
    <p:extLst>
      <p:ext uri="{BB962C8B-B14F-4D97-AF65-F5344CB8AC3E}">
        <p14:creationId xmlns:p14="http://schemas.microsoft.com/office/powerpoint/2010/main" val="3792972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L’image contient peut-être : 19 personnes, personnes debout"/>
          <p:cNvPicPr>
            <a:picLocks noChangeAspect="1" noChangeArrowheads="1"/>
          </p:cNvPicPr>
          <p:nvPr/>
        </p:nvPicPr>
        <p:blipFill>
          <a:blip r:embed="rId2" cstate="print"/>
          <a:srcRect/>
          <a:stretch>
            <a:fillRect/>
          </a:stretch>
        </p:blipFill>
        <p:spPr bwMode="auto">
          <a:xfrm>
            <a:off x="6672065" y="1628801"/>
            <a:ext cx="3671393" cy="2753545"/>
          </a:xfrm>
          <a:prstGeom prst="rect">
            <a:avLst/>
          </a:prstGeom>
          <a:noFill/>
        </p:spPr>
      </p:pic>
      <p:sp>
        <p:nvSpPr>
          <p:cNvPr id="7" name="Rectangle 6"/>
          <p:cNvSpPr/>
          <p:nvPr/>
        </p:nvSpPr>
        <p:spPr>
          <a:xfrm>
            <a:off x="1775520" y="4653136"/>
            <a:ext cx="8568952" cy="1569660"/>
          </a:xfrm>
          <a:prstGeom prst="rect">
            <a:avLst/>
          </a:prstGeom>
        </p:spPr>
        <p:txBody>
          <a:bodyPr wrap="square">
            <a:spAutoFit/>
          </a:bodyPr>
          <a:lstStyle/>
          <a:p>
            <a:pPr algn="just"/>
            <a:r>
              <a:rPr lang="fr-FR" sz="2400" dirty="0"/>
              <a:t>L'autogestion, l'achat direct à but non lucratif, auprès des </a:t>
            </a:r>
            <a:r>
              <a:rPr lang="fr-FR" sz="2400" dirty="0" smtClean="0"/>
              <a:t>producteurs. </a:t>
            </a:r>
            <a:r>
              <a:rPr lang="fr-FR" sz="2400" b="1" dirty="0">
                <a:solidFill>
                  <a:srgbClr val="FF0000"/>
                </a:solidFill>
              </a:rPr>
              <a:t>L'association champ libre Bologne</a:t>
            </a:r>
            <a:r>
              <a:rPr lang="fr-FR" sz="2400" dirty="0"/>
              <a:t>, réunissant les agriculteurs qui cultivent le biologique et les citoyens, Cette association a muté en coopérative « Camilla ».</a:t>
            </a:r>
          </a:p>
        </p:txBody>
      </p:sp>
      <p:pic>
        <p:nvPicPr>
          <p:cNvPr id="31748" name="Picture 4" descr="Résultat de recherche d'images"/>
          <p:cNvPicPr>
            <a:picLocks noChangeAspect="1" noChangeArrowheads="1"/>
          </p:cNvPicPr>
          <p:nvPr/>
        </p:nvPicPr>
        <p:blipFill>
          <a:blip r:embed="rId3" cstate="print"/>
          <a:srcRect/>
          <a:stretch>
            <a:fillRect/>
          </a:stretch>
        </p:blipFill>
        <p:spPr bwMode="auto">
          <a:xfrm>
            <a:off x="1775520" y="1628801"/>
            <a:ext cx="4032448" cy="2803639"/>
          </a:xfrm>
          <a:prstGeom prst="rect">
            <a:avLst/>
          </a:prstGeom>
          <a:noFill/>
        </p:spPr>
      </p:pic>
      <p:sp>
        <p:nvSpPr>
          <p:cNvPr id="9" name="ZoneTexte 8"/>
          <p:cNvSpPr txBox="1"/>
          <p:nvPr/>
        </p:nvSpPr>
        <p:spPr>
          <a:xfrm>
            <a:off x="2927648" y="836713"/>
            <a:ext cx="5760640" cy="584775"/>
          </a:xfrm>
          <a:prstGeom prst="rect">
            <a:avLst/>
          </a:prstGeom>
          <a:noFill/>
        </p:spPr>
        <p:txBody>
          <a:bodyPr wrap="square" rtlCol="0">
            <a:spAutoFit/>
          </a:bodyPr>
          <a:lstStyle/>
          <a:p>
            <a:pPr algn="ctr"/>
            <a:r>
              <a:rPr lang="fr-FR" sz="3200" b="1" dirty="0"/>
              <a:t>Les associations</a:t>
            </a:r>
          </a:p>
        </p:txBody>
      </p:sp>
      <p:sp>
        <p:nvSpPr>
          <p:cNvPr id="8" name="Titre 1"/>
          <p:cNvSpPr>
            <a:spLocks noGrp="1"/>
          </p:cNvSpPr>
          <p:nvPr>
            <p:ph type="title"/>
          </p:nvPr>
        </p:nvSpPr>
        <p:spPr>
          <a:xfrm>
            <a:off x="1945196" y="173266"/>
            <a:ext cx="8229600" cy="666328"/>
          </a:xfrm>
        </p:spPr>
        <p:txBody>
          <a:bodyPr>
            <a:normAutofit fontScale="90000"/>
          </a:bodyPr>
          <a:lstStyle/>
          <a:p>
            <a:pPr rtl="1"/>
            <a:r>
              <a:rPr lang="fr-FR" b="1" dirty="0" smtClean="0"/>
              <a:t>Organisation des consommateurs </a:t>
            </a:r>
            <a:endParaRPr lang="fr-FR" dirty="0"/>
          </a:p>
        </p:txBody>
      </p:sp>
    </p:spTree>
    <p:extLst>
      <p:ext uri="{BB962C8B-B14F-4D97-AF65-F5344CB8AC3E}">
        <p14:creationId xmlns:p14="http://schemas.microsoft.com/office/powerpoint/2010/main" val="1445219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G_0743.JPG"/>
          <p:cNvPicPr>
            <a:picLocks noChangeAspect="1"/>
          </p:cNvPicPr>
          <p:nvPr/>
        </p:nvPicPr>
        <p:blipFill>
          <a:blip r:embed="rId2" cstate="print"/>
          <a:stretch>
            <a:fillRect/>
          </a:stretch>
        </p:blipFill>
        <p:spPr>
          <a:xfrm>
            <a:off x="1524000" y="2276872"/>
            <a:ext cx="4788024" cy="2016224"/>
          </a:xfrm>
          <a:prstGeom prst="rect">
            <a:avLst/>
          </a:prstGeom>
        </p:spPr>
      </p:pic>
      <p:pic>
        <p:nvPicPr>
          <p:cNvPr id="6" name="Image 5" descr="IMG_0657.JPG"/>
          <p:cNvPicPr>
            <a:picLocks noChangeAspect="1"/>
          </p:cNvPicPr>
          <p:nvPr/>
        </p:nvPicPr>
        <p:blipFill>
          <a:blip r:embed="rId3" cstate="print"/>
          <a:stretch>
            <a:fillRect/>
          </a:stretch>
        </p:blipFill>
        <p:spPr>
          <a:xfrm>
            <a:off x="6384032" y="1916832"/>
            <a:ext cx="3707904" cy="2780928"/>
          </a:xfrm>
          <a:prstGeom prst="rect">
            <a:avLst/>
          </a:prstGeom>
        </p:spPr>
      </p:pic>
      <p:sp>
        <p:nvSpPr>
          <p:cNvPr id="7" name="Rectangle 6"/>
          <p:cNvSpPr/>
          <p:nvPr/>
        </p:nvSpPr>
        <p:spPr>
          <a:xfrm>
            <a:off x="3647728" y="1052736"/>
            <a:ext cx="4572000" cy="1077218"/>
          </a:xfrm>
          <a:prstGeom prst="rect">
            <a:avLst/>
          </a:prstGeom>
        </p:spPr>
        <p:txBody>
          <a:bodyPr>
            <a:spAutoFit/>
          </a:bodyPr>
          <a:lstStyle/>
          <a:p>
            <a:pPr algn="ctr">
              <a:defRPr/>
            </a:pPr>
            <a:r>
              <a:rPr lang="ar-SA" sz="3200" b="1" dirty="0">
                <a:solidFill>
                  <a:srgbClr val="486DA2"/>
                </a:solidFill>
                <a:latin typeface="Verdana" pitchFamily="34" charset="0"/>
              </a:rPr>
              <a:t>جمعية </a:t>
            </a:r>
            <a:r>
              <a:rPr lang="ar-SA" sz="3200" b="1" dirty="0" err="1">
                <a:solidFill>
                  <a:srgbClr val="486DA2"/>
                </a:solidFill>
                <a:latin typeface="Verdana" pitchFamily="34" charset="0"/>
              </a:rPr>
              <a:t>متساكني</a:t>
            </a:r>
            <a:r>
              <a:rPr lang="ar-SA" sz="3200" b="1" dirty="0">
                <a:solidFill>
                  <a:srgbClr val="486DA2"/>
                </a:solidFill>
                <a:latin typeface="Verdana" pitchFamily="34" charset="0"/>
              </a:rPr>
              <a:t> </a:t>
            </a:r>
            <a:r>
              <a:rPr lang="ar-SA" sz="3200" b="1" dirty="0" err="1">
                <a:solidFill>
                  <a:srgbClr val="486DA2"/>
                </a:solidFill>
                <a:latin typeface="Verdana" pitchFamily="34" charset="0"/>
              </a:rPr>
              <a:t>المروج2</a:t>
            </a:r>
            <a:r>
              <a:rPr lang="ar-SA" sz="3200" b="1" dirty="0">
                <a:solidFill>
                  <a:srgbClr val="486DA2"/>
                </a:solidFill>
                <a:latin typeface="Verdana" pitchFamily="34" charset="0"/>
              </a:rPr>
              <a:t> </a:t>
            </a:r>
          </a:p>
          <a:p>
            <a:pPr algn="ctr">
              <a:defRPr/>
            </a:pPr>
            <a:r>
              <a:rPr lang="ar-SA" sz="3200" b="1" dirty="0">
                <a:solidFill>
                  <a:srgbClr val="486DA2"/>
                </a:solidFill>
                <a:latin typeface="Verdana" pitchFamily="34" charset="0"/>
              </a:rPr>
              <a:t>تونس</a:t>
            </a:r>
            <a:endParaRPr lang="fr-FR" sz="3200" dirty="0"/>
          </a:p>
        </p:txBody>
      </p:sp>
      <p:sp>
        <p:nvSpPr>
          <p:cNvPr id="10" name="Titre 1"/>
          <p:cNvSpPr>
            <a:spLocks noGrp="1"/>
          </p:cNvSpPr>
          <p:nvPr>
            <p:ph type="title"/>
          </p:nvPr>
        </p:nvSpPr>
        <p:spPr>
          <a:xfrm>
            <a:off x="1945196" y="173266"/>
            <a:ext cx="8229600" cy="666328"/>
          </a:xfrm>
        </p:spPr>
        <p:txBody>
          <a:bodyPr>
            <a:normAutofit fontScale="90000"/>
          </a:bodyPr>
          <a:lstStyle/>
          <a:p>
            <a:pPr rtl="1"/>
            <a:r>
              <a:rPr lang="fr-FR" b="1" dirty="0" smtClean="0"/>
              <a:t>Organisation des consommateurs </a:t>
            </a:r>
            <a:endParaRPr lang="fr-FR" dirty="0"/>
          </a:p>
        </p:txBody>
      </p:sp>
    </p:spTree>
    <p:extLst>
      <p:ext uri="{BB962C8B-B14F-4D97-AF65-F5344CB8AC3E}">
        <p14:creationId xmlns:p14="http://schemas.microsoft.com/office/powerpoint/2010/main" val="3794623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751" y="1091527"/>
            <a:ext cx="9833156" cy="2308324"/>
          </a:xfrm>
          <a:prstGeom prst="rect">
            <a:avLst/>
          </a:prstGeom>
        </p:spPr>
        <p:txBody>
          <a:bodyPr wrap="square">
            <a:spAutoFit/>
          </a:bodyPr>
          <a:lstStyle/>
          <a:p>
            <a:pPr algn="just">
              <a:lnSpc>
                <a:spcPct val="150000"/>
              </a:lnSpc>
            </a:pPr>
            <a:r>
              <a:rPr lang="fr-FR" sz="2400" b="1" dirty="0"/>
              <a:t>Le soutien peut se faire simplement en choisissant de s’alimenter directement auprès de producteurs (vente à la ferme, Agriculteurs en Vente Collectives Directe, marché de plein vent…), de choisir préférentiellement leurs services pour les loisirs (</a:t>
            </a:r>
            <a:r>
              <a:rPr lang="fr-FR" sz="2400" b="1" dirty="0">
                <a:hlinkClick r:id="rId2"/>
              </a:rPr>
              <a:t>gîtes</a:t>
            </a:r>
            <a:r>
              <a:rPr lang="fr-FR" sz="2400" b="1" dirty="0"/>
              <a:t>, </a:t>
            </a:r>
            <a:r>
              <a:rPr lang="fr-FR" sz="2400" b="1" dirty="0" smtClean="0"/>
              <a:t>tables d’hôtes…).</a:t>
            </a:r>
            <a:endParaRPr lang="fr-FR" sz="2400" b="1" dirty="0"/>
          </a:p>
        </p:txBody>
      </p:sp>
      <p:sp>
        <p:nvSpPr>
          <p:cNvPr id="3" name="Rectangle 2"/>
          <p:cNvSpPr/>
          <p:nvPr/>
        </p:nvSpPr>
        <p:spPr>
          <a:xfrm>
            <a:off x="693683" y="4221088"/>
            <a:ext cx="9615293" cy="1200329"/>
          </a:xfrm>
          <a:prstGeom prst="rect">
            <a:avLst/>
          </a:prstGeom>
        </p:spPr>
        <p:txBody>
          <a:bodyPr wrap="square">
            <a:spAutoFit/>
          </a:bodyPr>
          <a:lstStyle/>
          <a:p>
            <a:pPr algn="just">
              <a:lnSpc>
                <a:spcPct val="150000"/>
              </a:lnSpc>
            </a:pPr>
            <a:r>
              <a:rPr lang="fr-FR" sz="2400" b="1" dirty="0"/>
              <a:t>Ou bien ce soutien peut se faire d’une manière plus impliquée de la part du consommateur et prendre la dimension d’un véritable partenariat :</a:t>
            </a:r>
          </a:p>
        </p:txBody>
      </p:sp>
    </p:spTree>
    <p:extLst>
      <p:ext uri="{BB962C8B-B14F-4D97-AF65-F5344CB8AC3E}">
        <p14:creationId xmlns:p14="http://schemas.microsoft.com/office/powerpoint/2010/main" val="3076085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214" y="1528268"/>
            <a:ext cx="10689021" cy="2677656"/>
          </a:xfrm>
          <a:prstGeom prst="rect">
            <a:avLst/>
          </a:prstGeom>
        </p:spPr>
        <p:txBody>
          <a:bodyPr wrap="square">
            <a:spAutoFit/>
          </a:bodyPr>
          <a:lstStyle/>
          <a:p>
            <a:pPr marL="342900" indent="-342900" algn="just">
              <a:buFont typeface="Arial" pitchFamily="34" charset="0"/>
              <a:buChar char="•"/>
            </a:pPr>
            <a:r>
              <a:rPr lang="fr-FR" sz="2400" b="1" dirty="0"/>
              <a:t>en </a:t>
            </a:r>
            <a:r>
              <a:rPr lang="fr-FR" sz="2400" b="1" dirty="0">
                <a:solidFill>
                  <a:srgbClr val="FF0000"/>
                </a:solidFill>
              </a:rPr>
              <a:t>souscrivant des parts sociales à des coopératives mixtes</a:t>
            </a:r>
            <a:r>
              <a:rPr lang="fr-FR" sz="2400" b="1" dirty="0"/>
              <a:t>, le citoyen peut prendre en charge le financement de ces facteurs de production ;</a:t>
            </a:r>
          </a:p>
          <a:p>
            <a:pPr marL="342900" indent="-342900" algn="just">
              <a:buFont typeface="Arial" pitchFamily="34" charset="0"/>
              <a:buChar char="•"/>
            </a:pPr>
            <a:endParaRPr lang="fr-FR" sz="2400" b="1" dirty="0"/>
          </a:p>
          <a:p>
            <a:pPr algn="just"/>
            <a:endParaRPr lang="fr-FR" sz="2400" b="1" dirty="0"/>
          </a:p>
          <a:p>
            <a:pPr marL="342900" indent="-342900" algn="just">
              <a:buFont typeface="Arial" pitchFamily="34" charset="0"/>
              <a:buChar char="•"/>
            </a:pPr>
            <a:r>
              <a:rPr lang="fr-FR" sz="2400" b="1" dirty="0">
                <a:solidFill>
                  <a:srgbClr val="FF0000"/>
                </a:solidFill>
              </a:rPr>
              <a:t>en prenant en charge la commercialisation des produits </a:t>
            </a:r>
            <a:r>
              <a:rPr lang="fr-FR" sz="2400" b="1" dirty="0"/>
              <a:t>et en assurant au producteur un revenu </a:t>
            </a:r>
            <a:r>
              <a:rPr lang="fr-FR" sz="2400" b="1" dirty="0">
                <a:solidFill>
                  <a:srgbClr val="0070C0"/>
                </a:solidFill>
                <a:effectLst>
                  <a:outerShdw blurRad="38100" dist="38100" dir="2700000" algn="tl">
                    <a:srgbClr val="000000">
                      <a:alpha val="43137"/>
                    </a:srgbClr>
                  </a:outerShdw>
                </a:effectLst>
              </a:rPr>
              <a:t>(AMAP), </a:t>
            </a:r>
            <a:r>
              <a:rPr lang="fr-FR" sz="2400" b="1" dirty="0"/>
              <a:t>le consommateur permet à ce dernier de se concentrer sur la qualité de ses produits plutôt que la recherche de débouchés</a:t>
            </a:r>
          </a:p>
        </p:txBody>
      </p:sp>
    </p:spTree>
    <p:extLst>
      <p:ext uri="{BB962C8B-B14F-4D97-AF65-F5344CB8AC3E}">
        <p14:creationId xmlns:p14="http://schemas.microsoft.com/office/powerpoint/2010/main" val="4123503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associée"/>
          <p:cNvPicPr>
            <a:picLocks noChangeAspect="1" noChangeArrowheads="1"/>
          </p:cNvPicPr>
          <p:nvPr/>
        </p:nvPicPr>
        <p:blipFill>
          <a:blip r:embed="rId3" cstate="print"/>
          <a:srcRect/>
          <a:stretch>
            <a:fillRect/>
          </a:stretch>
        </p:blipFill>
        <p:spPr bwMode="auto">
          <a:xfrm>
            <a:off x="1524001" y="188640"/>
            <a:ext cx="4409753" cy="3083743"/>
          </a:xfrm>
          <a:prstGeom prst="rect">
            <a:avLst/>
          </a:prstGeom>
          <a:noFill/>
        </p:spPr>
      </p:pic>
      <p:sp>
        <p:nvSpPr>
          <p:cNvPr id="3" name="Rectangle 2"/>
          <p:cNvSpPr/>
          <p:nvPr/>
        </p:nvSpPr>
        <p:spPr>
          <a:xfrm>
            <a:off x="5804586" y="476673"/>
            <a:ext cx="4863414" cy="954107"/>
          </a:xfrm>
          <a:prstGeom prst="rect">
            <a:avLst/>
          </a:prstGeom>
        </p:spPr>
        <p:txBody>
          <a:bodyPr wrap="square">
            <a:spAutoFit/>
          </a:bodyPr>
          <a:lstStyle/>
          <a:p>
            <a:pPr algn="ctr"/>
            <a:r>
              <a:rPr lang="fr-FR" sz="2800" dirty="0"/>
              <a:t>"</a:t>
            </a:r>
            <a:r>
              <a:rPr lang="fr-FR" sz="2800" b="1" dirty="0"/>
              <a:t>mettre le visage du paysan sur les aliments</a:t>
            </a:r>
            <a:r>
              <a:rPr lang="fr-FR" sz="2800" dirty="0"/>
              <a:t>". </a:t>
            </a:r>
          </a:p>
        </p:txBody>
      </p:sp>
      <p:sp>
        <p:nvSpPr>
          <p:cNvPr id="4" name="Rectangle 1"/>
          <p:cNvSpPr>
            <a:spLocks noChangeArrowheads="1"/>
          </p:cNvSpPr>
          <p:nvPr/>
        </p:nvSpPr>
        <p:spPr bwMode="auto">
          <a:xfrm>
            <a:off x="1524000" y="3861049"/>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z="2400" b="1" dirty="0">
                <a:solidFill>
                  <a:srgbClr val="000000"/>
                </a:solidFill>
                <a:latin typeface="Arial" pitchFamily="34" charset="0"/>
                <a:ea typeface="Times New Roman" pitchFamily="18" charset="0"/>
                <a:cs typeface="Arial" pitchFamily="34" charset="0"/>
              </a:rPr>
              <a:t>Les avantages des AMAP peuvent se regrouper selon les 3 axes : écologiquement sain, socialement équitable, et économiquement viable.</a:t>
            </a:r>
            <a:endParaRPr lang="fr-FR" sz="2400" dirty="0">
              <a:latin typeface="Arial" pitchFamily="34" charset="0"/>
              <a:cs typeface="Arial" pitchFamily="34" charset="0"/>
            </a:endParaRPr>
          </a:p>
        </p:txBody>
      </p:sp>
    </p:spTree>
    <p:extLst>
      <p:ext uri="{BB962C8B-B14F-4D97-AF65-F5344CB8AC3E}">
        <p14:creationId xmlns:p14="http://schemas.microsoft.com/office/powerpoint/2010/main" val="3257143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6728" y="218365"/>
            <a:ext cx="11232108" cy="584775"/>
          </a:xfrm>
          <a:prstGeom prst="rect">
            <a:avLst/>
          </a:prstGeom>
          <a:noFill/>
        </p:spPr>
        <p:txBody>
          <a:bodyPr wrap="square" rtlCol="0">
            <a:spAutoFit/>
          </a:bodyPr>
          <a:lstStyle/>
          <a:p>
            <a:pPr algn="ctr"/>
            <a:r>
              <a:rPr lang="fr-FR" sz="3200" b="1" dirty="0" smtClean="0">
                <a:solidFill>
                  <a:srgbClr val="FF0000"/>
                </a:solidFill>
                <a:effectLst>
                  <a:outerShdw blurRad="38100" dist="38100" dir="2700000" algn="tl">
                    <a:srgbClr val="000000">
                      <a:alpha val="43137"/>
                    </a:srgbClr>
                  </a:outerShdw>
                </a:effectLst>
              </a:rPr>
              <a:t>Les impacts de l’agro-écologie</a:t>
            </a:r>
            <a:endParaRPr lang="fr-FR" sz="3200" b="1" dirty="0">
              <a:solidFill>
                <a:srgbClr val="FF0000"/>
              </a:solidFill>
              <a:effectLst>
                <a:outerShdw blurRad="38100" dist="38100" dir="2700000" algn="tl">
                  <a:srgbClr val="000000">
                    <a:alpha val="43137"/>
                  </a:srgbClr>
                </a:outerShdw>
              </a:effectLst>
            </a:endParaRPr>
          </a:p>
        </p:txBody>
      </p:sp>
      <p:sp>
        <p:nvSpPr>
          <p:cNvPr id="3" name="ZoneTexte 2"/>
          <p:cNvSpPr txBox="1"/>
          <p:nvPr/>
        </p:nvSpPr>
        <p:spPr>
          <a:xfrm>
            <a:off x="2610133" y="1080929"/>
            <a:ext cx="2511188" cy="461665"/>
          </a:xfrm>
          <a:prstGeom prst="rect">
            <a:avLst/>
          </a:prstGeom>
          <a:solidFill>
            <a:schemeClr val="accent4">
              <a:lumMod val="60000"/>
              <a:lumOff val="40000"/>
            </a:schemeClr>
          </a:solidFill>
        </p:spPr>
        <p:txBody>
          <a:bodyPr wrap="square" rtlCol="0">
            <a:spAutoFit/>
          </a:bodyPr>
          <a:lstStyle/>
          <a:p>
            <a:pPr algn="ctr"/>
            <a:r>
              <a:rPr lang="fr-FR" sz="2400" dirty="0" smtClean="0"/>
              <a:t>Diversité</a:t>
            </a:r>
            <a:endParaRPr lang="fr-FR" sz="2400" dirty="0"/>
          </a:p>
        </p:txBody>
      </p:sp>
      <p:sp>
        <p:nvSpPr>
          <p:cNvPr id="4" name="ZoneTexte 3"/>
          <p:cNvSpPr txBox="1"/>
          <p:nvPr/>
        </p:nvSpPr>
        <p:spPr>
          <a:xfrm>
            <a:off x="5813948" y="1088488"/>
            <a:ext cx="1842448" cy="461665"/>
          </a:xfrm>
          <a:prstGeom prst="rect">
            <a:avLst/>
          </a:prstGeom>
          <a:solidFill>
            <a:schemeClr val="accent5">
              <a:lumMod val="60000"/>
              <a:lumOff val="40000"/>
            </a:schemeClr>
          </a:solidFill>
        </p:spPr>
        <p:txBody>
          <a:bodyPr wrap="square" rtlCol="0">
            <a:spAutoFit/>
          </a:bodyPr>
          <a:lstStyle/>
          <a:p>
            <a:pPr algn="ctr"/>
            <a:r>
              <a:rPr lang="fr-FR" sz="2400" dirty="0" smtClean="0"/>
              <a:t>Synergie</a:t>
            </a:r>
            <a:endParaRPr lang="fr-FR" sz="2400" dirty="0"/>
          </a:p>
        </p:txBody>
      </p:sp>
      <p:sp>
        <p:nvSpPr>
          <p:cNvPr id="6" name="ZoneTexte 5"/>
          <p:cNvSpPr txBox="1"/>
          <p:nvPr/>
        </p:nvSpPr>
        <p:spPr>
          <a:xfrm>
            <a:off x="8488907" y="1064523"/>
            <a:ext cx="2197288" cy="461665"/>
          </a:xfrm>
          <a:prstGeom prst="rect">
            <a:avLst/>
          </a:prstGeom>
          <a:solidFill>
            <a:schemeClr val="accent6">
              <a:lumMod val="60000"/>
              <a:lumOff val="40000"/>
            </a:schemeClr>
          </a:solidFill>
        </p:spPr>
        <p:txBody>
          <a:bodyPr wrap="square" rtlCol="0">
            <a:spAutoFit/>
          </a:bodyPr>
          <a:lstStyle/>
          <a:p>
            <a:pPr algn="ctr"/>
            <a:r>
              <a:rPr lang="fr-FR" sz="2400" dirty="0" smtClean="0"/>
              <a:t>Recyclage</a:t>
            </a:r>
            <a:endParaRPr lang="fr-FR" sz="2400" dirty="0"/>
          </a:p>
        </p:txBody>
      </p:sp>
      <p:sp>
        <p:nvSpPr>
          <p:cNvPr id="8" name="Ellipse 7"/>
          <p:cNvSpPr/>
          <p:nvPr/>
        </p:nvSpPr>
        <p:spPr>
          <a:xfrm>
            <a:off x="798286" y="2293934"/>
            <a:ext cx="2056263" cy="17742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Productions</a:t>
            </a:r>
            <a:endParaRPr lang="fr-FR" sz="2000" b="1" dirty="0">
              <a:solidFill>
                <a:schemeClr val="tx1"/>
              </a:solidFill>
            </a:endParaRPr>
          </a:p>
        </p:txBody>
      </p:sp>
      <p:sp>
        <p:nvSpPr>
          <p:cNvPr id="9" name="Ellipse 8"/>
          <p:cNvSpPr/>
          <p:nvPr/>
        </p:nvSpPr>
        <p:spPr>
          <a:xfrm>
            <a:off x="3261815" y="2323790"/>
            <a:ext cx="2265528" cy="17742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Socio-économiques</a:t>
            </a:r>
            <a:endParaRPr lang="fr-FR" sz="2000" b="1" dirty="0">
              <a:solidFill>
                <a:schemeClr val="tx1"/>
              </a:solidFill>
            </a:endParaRPr>
          </a:p>
        </p:txBody>
      </p:sp>
      <p:sp>
        <p:nvSpPr>
          <p:cNvPr id="10" name="Ellipse 9"/>
          <p:cNvSpPr/>
          <p:nvPr/>
        </p:nvSpPr>
        <p:spPr>
          <a:xfrm>
            <a:off x="5813948" y="2323790"/>
            <a:ext cx="2674959" cy="17742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Environnement</a:t>
            </a:r>
            <a:endParaRPr lang="fr-FR" sz="2000" b="1" dirty="0">
              <a:solidFill>
                <a:schemeClr val="tx1"/>
              </a:solidFill>
            </a:endParaRPr>
          </a:p>
        </p:txBody>
      </p:sp>
      <p:sp>
        <p:nvSpPr>
          <p:cNvPr id="11" name="Ellipse 10"/>
          <p:cNvSpPr/>
          <p:nvPr/>
        </p:nvSpPr>
        <p:spPr>
          <a:xfrm>
            <a:off x="8993874" y="2266924"/>
            <a:ext cx="1965277" cy="17742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Nutrition</a:t>
            </a:r>
            <a:endParaRPr lang="fr-FR" sz="2000" b="1" dirty="0">
              <a:solidFill>
                <a:schemeClr val="tx1"/>
              </a:solidFill>
            </a:endParaRPr>
          </a:p>
        </p:txBody>
      </p:sp>
      <p:sp>
        <p:nvSpPr>
          <p:cNvPr id="5" name="ZoneTexte 4"/>
          <p:cNvSpPr txBox="1"/>
          <p:nvPr/>
        </p:nvSpPr>
        <p:spPr>
          <a:xfrm>
            <a:off x="798286" y="974247"/>
            <a:ext cx="1657351" cy="461665"/>
          </a:xfrm>
          <a:prstGeom prst="rect">
            <a:avLst/>
          </a:prstGeom>
          <a:noFill/>
        </p:spPr>
        <p:txBody>
          <a:bodyPr wrap="square" rtlCol="0">
            <a:spAutoFit/>
          </a:bodyPr>
          <a:lstStyle/>
          <a:p>
            <a:r>
              <a:rPr lang="fr-FR" sz="2400" b="1" dirty="0" smtClean="0">
                <a:effectLst>
                  <a:outerShdw blurRad="38100" dist="38100" dir="2700000" algn="tl">
                    <a:srgbClr val="000000">
                      <a:alpha val="43137"/>
                    </a:srgbClr>
                  </a:outerShdw>
                </a:effectLst>
              </a:rPr>
              <a:t>Principes:  </a:t>
            </a:r>
            <a:endParaRPr lang="fr-FR" sz="2400" b="1" dirty="0">
              <a:effectLst>
                <a:outerShdw blurRad="38100" dist="38100" dir="2700000" algn="tl">
                  <a:srgbClr val="000000">
                    <a:alpha val="43137"/>
                  </a:srgbClr>
                </a:outerShdw>
              </a:effectLst>
            </a:endParaRPr>
          </a:p>
        </p:txBody>
      </p:sp>
      <p:sp>
        <p:nvSpPr>
          <p:cNvPr id="7" name="ZoneTexte 6"/>
          <p:cNvSpPr txBox="1"/>
          <p:nvPr/>
        </p:nvSpPr>
        <p:spPr>
          <a:xfrm>
            <a:off x="1" y="5156984"/>
            <a:ext cx="11975690" cy="830997"/>
          </a:xfrm>
          <a:prstGeom prst="rect">
            <a:avLst/>
          </a:prstGeom>
          <a:noFill/>
        </p:spPr>
        <p:txBody>
          <a:bodyPr wrap="square" rtlCol="0">
            <a:spAutoFit/>
          </a:bodyPr>
          <a:lstStyle/>
          <a:p>
            <a:r>
              <a:rPr lang="fr-FR" sz="2400" b="1" dirty="0" smtClean="0"/>
              <a:t>Les effets et impacts de l’agro-écologie sur ces dimensions sont inter dépendants et entrelacés</a:t>
            </a:r>
            <a:endParaRPr lang="fr-FR" sz="2400" b="1" dirty="0"/>
          </a:p>
        </p:txBody>
      </p:sp>
    </p:spTree>
    <p:extLst>
      <p:ext uri="{BB962C8B-B14F-4D97-AF65-F5344CB8AC3E}">
        <p14:creationId xmlns:p14="http://schemas.microsoft.com/office/powerpoint/2010/main" val="2303152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4121624" y="310382"/>
            <a:ext cx="2593075" cy="20097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Productions</a:t>
            </a:r>
            <a:endParaRPr lang="fr-FR" sz="2400" b="1" dirty="0"/>
          </a:p>
        </p:txBody>
      </p:sp>
      <p:sp>
        <p:nvSpPr>
          <p:cNvPr id="3" name="Rectangle 2"/>
          <p:cNvSpPr/>
          <p:nvPr/>
        </p:nvSpPr>
        <p:spPr>
          <a:xfrm>
            <a:off x="233148" y="4169182"/>
            <a:ext cx="11725701" cy="400110"/>
          </a:xfrm>
          <a:prstGeom prst="rect">
            <a:avLst/>
          </a:prstGeom>
          <a:solidFill>
            <a:schemeClr val="accent4">
              <a:lumMod val="40000"/>
              <a:lumOff val="60000"/>
            </a:schemeClr>
          </a:solidFill>
        </p:spPr>
        <p:txBody>
          <a:bodyPr wrap="square">
            <a:spAutoFit/>
          </a:bodyPr>
          <a:lstStyle/>
          <a:p>
            <a:r>
              <a:rPr lang="fr-FR" sz="2000" dirty="0"/>
              <a:t>En maximisant les synergies, les systèmes </a:t>
            </a:r>
            <a:r>
              <a:rPr lang="fr-FR" sz="2000" dirty="0" smtClean="0"/>
              <a:t>oléicoles </a:t>
            </a:r>
            <a:r>
              <a:rPr lang="fr-FR" sz="2000" dirty="0"/>
              <a:t>intégrés améliorent considérablement les </a:t>
            </a:r>
            <a:r>
              <a:rPr lang="fr-FR" sz="2000" dirty="0" smtClean="0"/>
              <a:t>rendements.</a:t>
            </a:r>
            <a:endParaRPr lang="fr-FR" sz="2000" dirty="0"/>
          </a:p>
        </p:txBody>
      </p:sp>
      <p:sp>
        <p:nvSpPr>
          <p:cNvPr id="5" name="Rectangle 4"/>
          <p:cNvSpPr/>
          <p:nvPr/>
        </p:nvSpPr>
        <p:spPr>
          <a:xfrm>
            <a:off x="233148" y="5073550"/>
            <a:ext cx="11609695" cy="1323439"/>
          </a:xfrm>
          <a:prstGeom prst="rect">
            <a:avLst/>
          </a:prstGeom>
          <a:solidFill>
            <a:schemeClr val="accent4">
              <a:lumMod val="40000"/>
              <a:lumOff val="60000"/>
            </a:schemeClr>
          </a:solidFill>
        </p:spPr>
        <p:txBody>
          <a:bodyPr wrap="square">
            <a:spAutoFit/>
          </a:bodyPr>
          <a:lstStyle/>
          <a:p>
            <a:r>
              <a:rPr lang="fr-FR" sz="2000" dirty="0"/>
              <a:t>L’une des mesures de l’efficacité des systèmes intégrés est l’équivalent de surface cultivée. Elle consiste à comparer les rendements des associations de plusieurs éléments (cultures, arbres, animaux, par exemple) à ceux des monocultures. Les systèmes </a:t>
            </a:r>
            <a:r>
              <a:rPr lang="fr-FR" sz="2000" dirty="0" smtClean="0"/>
              <a:t>agro-écologiques </a:t>
            </a:r>
            <a:r>
              <a:rPr lang="fr-FR" sz="2000" dirty="0"/>
              <a:t>intégrés correspondent souvent à des équivalents de surface cultivée supérieurs. </a:t>
            </a:r>
          </a:p>
        </p:txBody>
      </p:sp>
      <p:sp>
        <p:nvSpPr>
          <p:cNvPr id="6" name="Rectangle 5"/>
          <p:cNvSpPr/>
          <p:nvPr/>
        </p:nvSpPr>
        <p:spPr>
          <a:xfrm>
            <a:off x="233148" y="2492462"/>
            <a:ext cx="11682484" cy="1323439"/>
          </a:xfrm>
          <a:prstGeom prst="rect">
            <a:avLst/>
          </a:prstGeom>
          <a:solidFill>
            <a:schemeClr val="accent4">
              <a:lumMod val="40000"/>
              <a:lumOff val="60000"/>
            </a:schemeClr>
          </a:solidFill>
        </p:spPr>
        <p:txBody>
          <a:bodyPr wrap="square">
            <a:spAutoFit/>
          </a:bodyPr>
          <a:lstStyle/>
          <a:p>
            <a:r>
              <a:rPr lang="fr-FR" sz="2000" dirty="0"/>
              <a:t>En planifiant et en gérant la biodiversité, les approches </a:t>
            </a:r>
            <a:r>
              <a:rPr lang="fr-FR" sz="2000" dirty="0" smtClean="0"/>
              <a:t>agro-écologiques </a:t>
            </a:r>
            <a:r>
              <a:rPr lang="fr-FR" sz="2000" dirty="0"/>
              <a:t>améliorent la fourniture de services </a:t>
            </a:r>
            <a:r>
              <a:rPr lang="fr-FR" sz="2000" dirty="0" smtClean="0"/>
              <a:t>éco-systémiques</a:t>
            </a:r>
            <a:r>
              <a:rPr lang="fr-FR" sz="2000" dirty="0"/>
              <a:t>, y compris la pollinisation et la santé des sols, dont la production agricole est tributaire. La diversification peut augmenter la productivité et l’efficience d’utilisation des ressources en optimisant la biomasse et la récupération de l’eau. </a:t>
            </a:r>
          </a:p>
        </p:txBody>
      </p:sp>
    </p:spTree>
    <p:extLst>
      <p:ext uri="{BB962C8B-B14F-4D97-AF65-F5344CB8AC3E}">
        <p14:creationId xmlns:p14="http://schemas.microsoft.com/office/powerpoint/2010/main" val="250459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4285397" y="95249"/>
            <a:ext cx="2265528" cy="177420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Socio-économiques</a:t>
            </a:r>
            <a:endParaRPr lang="fr-FR" sz="2000" b="1" dirty="0">
              <a:solidFill>
                <a:schemeClr val="tx1"/>
              </a:solidFill>
            </a:endParaRPr>
          </a:p>
        </p:txBody>
      </p:sp>
      <p:sp>
        <p:nvSpPr>
          <p:cNvPr id="3" name="Rectangle 2"/>
          <p:cNvSpPr/>
          <p:nvPr/>
        </p:nvSpPr>
        <p:spPr>
          <a:xfrm>
            <a:off x="250208" y="2078209"/>
            <a:ext cx="11759821" cy="707886"/>
          </a:xfrm>
          <a:prstGeom prst="rect">
            <a:avLst/>
          </a:prstGeom>
          <a:solidFill>
            <a:schemeClr val="accent1">
              <a:lumMod val="40000"/>
              <a:lumOff val="60000"/>
            </a:schemeClr>
          </a:solidFill>
        </p:spPr>
        <p:txBody>
          <a:bodyPr wrap="square">
            <a:spAutoFit/>
          </a:bodyPr>
          <a:lstStyle/>
          <a:p>
            <a:r>
              <a:rPr lang="fr-FR" sz="2000" dirty="0" smtClean="0"/>
              <a:t>La </a:t>
            </a:r>
            <a:r>
              <a:rPr lang="fr-FR" sz="2000" dirty="0"/>
              <a:t>variété des sources de revenu issues de marchés différenciés et nouveaux (produits divers, transformation alimentaire locale et agrotourisme, par exemple) contribue à stabiliser les revenus des ménages</a:t>
            </a:r>
          </a:p>
        </p:txBody>
      </p:sp>
      <p:sp>
        <p:nvSpPr>
          <p:cNvPr id="5" name="Rectangle 4"/>
          <p:cNvSpPr/>
          <p:nvPr/>
        </p:nvSpPr>
        <p:spPr>
          <a:xfrm>
            <a:off x="250208" y="3133005"/>
            <a:ext cx="11759820" cy="1015663"/>
          </a:xfrm>
          <a:prstGeom prst="rect">
            <a:avLst/>
          </a:prstGeom>
          <a:solidFill>
            <a:schemeClr val="accent1">
              <a:lumMod val="40000"/>
              <a:lumOff val="60000"/>
            </a:schemeClr>
          </a:solidFill>
        </p:spPr>
        <p:txBody>
          <a:bodyPr wrap="square">
            <a:spAutoFit/>
          </a:bodyPr>
          <a:lstStyle/>
          <a:p>
            <a:r>
              <a:rPr lang="fr-FR" sz="2000" dirty="0"/>
              <a:t>En maximisant les synergies, les systèmes </a:t>
            </a:r>
            <a:r>
              <a:rPr lang="fr-FR" sz="2000" dirty="0" smtClean="0"/>
              <a:t>rizicoles/</a:t>
            </a:r>
            <a:r>
              <a:rPr lang="fr-FR" sz="2000" dirty="0" err="1" smtClean="0"/>
              <a:t>oleicoles</a:t>
            </a:r>
            <a:r>
              <a:rPr lang="fr-FR" sz="2000" dirty="0" smtClean="0"/>
              <a:t> </a:t>
            </a:r>
            <a:r>
              <a:rPr lang="fr-FR" sz="2000" dirty="0"/>
              <a:t>intégrés améliorent considérablement les rendements, la diversité alimentaire, le lutte contre les plantes adventices, la structure et la fertilité des sols, tout en fournissant des habitats pour la biodiversité et en participant à la lutte contre les organismes nuisibles</a:t>
            </a:r>
            <a:r>
              <a:rPr lang="fr-FR" sz="2000" dirty="0" smtClean="0"/>
              <a:t>.</a:t>
            </a:r>
            <a:endParaRPr lang="fr-FR" sz="2000" dirty="0"/>
          </a:p>
        </p:txBody>
      </p:sp>
      <p:sp>
        <p:nvSpPr>
          <p:cNvPr id="6" name="Rectangle 5"/>
          <p:cNvSpPr/>
          <p:nvPr/>
        </p:nvSpPr>
        <p:spPr>
          <a:xfrm>
            <a:off x="250207" y="4585248"/>
            <a:ext cx="11759821" cy="707886"/>
          </a:xfrm>
          <a:prstGeom prst="rect">
            <a:avLst/>
          </a:prstGeom>
          <a:solidFill>
            <a:schemeClr val="accent1">
              <a:lumMod val="40000"/>
              <a:lumOff val="60000"/>
            </a:schemeClr>
          </a:solidFill>
        </p:spPr>
        <p:txBody>
          <a:bodyPr wrap="square">
            <a:spAutoFit/>
          </a:bodyPr>
          <a:lstStyle/>
          <a:p>
            <a:r>
              <a:rPr lang="fr-FR" sz="2000" dirty="0"/>
              <a:t>En renforçant les processus biologiques et en recyclant la biomasse, les nutriments et l’eau, les producteurs peuvent utiliser moins de ressources externes, ce qui réduit les coûts et les effets négatifs sur l’environnement. </a:t>
            </a:r>
          </a:p>
        </p:txBody>
      </p:sp>
      <p:sp>
        <p:nvSpPr>
          <p:cNvPr id="7" name="Rectangle 6"/>
          <p:cNvSpPr/>
          <p:nvPr/>
        </p:nvSpPr>
        <p:spPr>
          <a:xfrm>
            <a:off x="250207" y="5729714"/>
            <a:ext cx="11650641" cy="707886"/>
          </a:xfrm>
          <a:prstGeom prst="rect">
            <a:avLst/>
          </a:prstGeom>
          <a:solidFill>
            <a:schemeClr val="accent1">
              <a:lumMod val="40000"/>
              <a:lumOff val="60000"/>
            </a:schemeClr>
          </a:solidFill>
        </p:spPr>
        <p:txBody>
          <a:bodyPr wrap="square">
            <a:spAutoFit/>
          </a:bodyPr>
          <a:lstStyle/>
          <a:p>
            <a:r>
              <a:rPr lang="fr-FR" sz="2000" dirty="0"/>
              <a:t>Enfin, une moindre dépendance à l’égard de ressources externes donne des moyens supplémentaires aux producteurs en augmentant leur autonomie et leur résilience face aux chocs naturels ou économiques.</a:t>
            </a:r>
          </a:p>
        </p:txBody>
      </p:sp>
    </p:spTree>
    <p:extLst>
      <p:ext uri="{BB962C8B-B14F-4D97-AF65-F5344CB8AC3E}">
        <p14:creationId xmlns:p14="http://schemas.microsoft.com/office/powerpoint/2010/main" val="197223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224" y="3940089"/>
            <a:ext cx="11609695" cy="1015663"/>
          </a:xfrm>
          <a:prstGeom prst="rect">
            <a:avLst/>
          </a:prstGeom>
          <a:solidFill>
            <a:schemeClr val="accent1">
              <a:lumMod val="40000"/>
              <a:lumOff val="60000"/>
            </a:schemeClr>
          </a:solidFill>
        </p:spPr>
        <p:txBody>
          <a:bodyPr wrap="square">
            <a:spAutoFit/>
          </a:bodyPr>
          <a:lstStyle/>
          <a:p>
            <a:r>
              <a:rPr lang="fr-FR" sz="2000" dirty="0"/>
              <a:t>Les systèmes cultures-élevage favorisent le recyclage de la matière organique par l’utilisation du fumier pour le compost ou directement en tant qu’engrais, et des résidus de cultures et des sous-produits agricoles pour nourrir les </a:t>
            </a:r>
            <a:r>
              <a:rPr lang="fr-FR" sz="2000" dirty="0" smtClean="0"/>
              <a:t>animaux.</a:t>
            </a:r>
            <a:endParaRPr lang="fr-FR" sz="2000" dirty="0"/>
          </a:p>
        </p:txBody>
      </p:sp>
      <p:sp>
        <p:nvSpPr>
          <p:cNvPr id="3" name="Ellipse 2"/>
          <p:cNvSpPr/>
          <p:nvPr/>
        </p:nvSpPr>
        <p:spPr>
          <a:xfrm>
            <a:off x="4285397" y="95249"/>
            <a:ext cx="2265528" cy="177420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Socio-économiques</a:t>
            </a:r>
            <a:endParaRPr lang="fr-FR" sz="2000" b="1" dirty="0">
              <a:solidFill>
                <a:schemeClr val="tx1"/>
              </a:solidFill>
            </a:endParaRPr>
          </a:p>
        </p:txBody>
      </p:sp>
      <p:sp>
        <p:nvSpPr>
          <p:cNvPr id="4" name="Rectangle 3"/>
          <p:cNvSpPr/>
          <p:nvPr/>
        </p:nvSpPr>
        <p:spPr>
          <a:xfrm>
            <a:off x="217224" y="5265584"/>
            <a:ext cx="11609695" cy="1015663"/>
          </a:xfrm>
          <a:prstGeom prst="rect">
            <a:avLst/>
          </a:prstGeom>
          <a:solidFill>
            <a:schemeClr val="accent1">
              <a:lumMod val="40000"/>
              <a:lumOff val="60000"/>
            </a:schemeClr>
          </a:solidFill>
        </p:spPr>
        <p:txBody>
          <a:bodyPr wrap="square">
            <a:spAutoFit/>
          </a:bodyPr>
          <a:lstStyle/>
          <a:p>
            <a:r>
              <a:rPr lang="fr-FR" sz="2000" dirty="0"/>
              <a:t>Le recyclage comporte de nombreux avantages: il permet de boucler les cycles et de réduire le gaspillage, d’où une dépendance moindre à l’égard de ressources externes, d’autonomiser les producteurs et de réduire leur sensibilité aux perturbations des marchés et aux chocs climatiques. </a:t>
            </a:r>
          </a:p>
        </p:txBody>
      </p:sp>
      <p:sp>
        <p:nvSpPr>
          <p:cNvPr id="6" name="Rectangle 5"/>
          <p:cNvSpPr/>
          <p:nvPr/>
        </p:nvSpPr>
        <p:spPr>
          <a:xfrm>
            <a:off x="217224" y="1999041"/>
            <a:ext cx="11682484" cy="1631216"/>
          </a:xfrm>
          <a:prstGeom prst="rect">
            <a:avLst/>
          </a:prstGeom>
          <a:solidFill>
            <a:schemeClr val="accent1">
              <a:lumMod val="40000"/>
              <a:lumOff val="60000"/>
            </a:schemeClr>
          </a:solidFill>
        </p:spPr>
        <p:txBody>
          <a:bodyPr wrap="square">
            <a:spAutoFit/>
          </a:bodyPr>
          <a:lstStyle/>
          <a:p>
            <a:r>
              <a:rPr lang="fr-FR" sz="2000" dirty="0" smtClean="0"/>
              <a:t>Au </a:t>
            </a:r>
            <a:r>
              <a:rPr lang="fr-FR" sz="2000" dirty="0"/>
              <a:t>niveau mondial, </a:t>
            </a:r>
            <a:r>
              <a:rPr lang="fr-FR" sz="2000" dirty="0" smtClean="0"/>
              <a:t>la </a:t>
            </a:r>
            <a:r>
              <a:rPr lang="fr-FR" sz="2000" dirty="0"/>
              <a:t>fixation biologique de l’azote par les légumes secs dans des systèmes de culture intercalaire ou de rotation des cultures permet d’économiser chaque année près de 10 millions d’USD en engrais azoté</a:t>
            </a:r>
            <a:r>
              <a:rPr lang="fr-FR" sz="2000" dirty="0" smtClean="0"/>
              <a:t>, </a:t>
            </a:r>
            <a:r>
              <a:rPr lang="fr-FR" sz="2000" dirty="0"/>
              <a:t>tout en contribuant à la santé des sols, à l’adaptation au changement climatique et à l’atténuation de ses effets. De plus, environ 15 pour cent de l’azote appliqué dans les champs est issu de fumier d’animaux d’élevage, ce qui illustre les synergies découlant de l’intégration entre les cultures et l’élevage.</a:t>
            </a:r>
          </a:p>
        </p:txBody>
      </p:sp>
    </p:spTree>
    <p:extLst>
      <p:ext uri="{BB962C8B-B14F-4D97-AF65-F5344CB8AC3E}">
        <p14:creationId xmlns:p14="http://schemas.microsoft.com/office/powerpoint/2010/main" val="3941431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110" y="2241246"/>
            <a:ext cx="11718876" cy="1429622"/>
          </a:xfrm>
          <a:prstGeom prst="rect">
            <a:avLst/>
          </a:prstGeom>
          <a:solidFill>
            <a:schemeClr val="accent1">
              <a:lumMod val="40000"/>
              <a:lumOff val="60000"/>
            </a:schemeClr>
          </a:solidFill>
        </p:spPr>
        <p:txBody>
          <a:bodyPr wrap="square">
            <a:spAutoFit/>
          </a:bodyPr>
          <a:lstStyle/>
          <a:p>
            <a:pPr>
              <a:lnSpc>
                <a:spcPct val="150000"/>
              </a:lnSpc>
            </a:pPr>
            <a:r>
              <a:rPr lang="fr-FR" sz="2000" dirty="0"/>
              <a:t>L</a:t>
            </a:r>
            <a:r>
              <a:rPr lang="fr-FR" sz="2000" dirty="0" smtClean="0"/>
              <a:t>es </a:t>
            </a:r>
            <a:r>
              <a:rPr lang="fr-FR" sz="2000" dirty="0"/>
              <a:t>approches </a:t>
            </a:r>
            <a:r>
              <a:rPr lang="fr-FR" sz="2000" dirty="0" smtClean="0"/>
              <a:t>agro-écologiques </a:t>
            </a:r>
            <a:r>
              <a:rPr lang="fr-FR" sz="2000" dirty="0"/>
              <a:t>peuvent améliorer la résilience socioéconomique. Grâce à la diversification et à l’intégration, les producteurs réduisent leur vulnérabilité, au cas où une culture, une espèce d’élevage ou un autre produit connaîtrait des difficultés. </a:t>
            </a:r>
          </a:p>
        </p:txBody>
      </p:sp>
      <p:sp>
        <p:nvSpPr>
          <p:cNvPr id="3" name="Rectangle 2"/>
          <p:cNvSpPr/>
          <p:nvPr/>
        </p:nvSpPr>
        <p:spPr>
          <a:xfrm>
            <a:off x="299110" y="4063706"/>
            <a:ext cx="11718876" cy="1429622"/>
          </a:xfrm>
          <a:prstGeom prst="rect">
            <a:avLst/>
          </a:prstGeom>
          <a:solidFill>
            <a:schemeClr val="accent1">
              <a:lumMod val="40000"/>
              <a:lumOff val="60000"/>
            </a:schemeClr>
          </a:solidFill>
        </p:spPr>
        <p:txBody>
          <a:bodyPr wrap="square">
            <a:spAutoFit/>
          </a:bodyPr>
          <a:lstStyle/>
          <a:p>
            <a:pPr>
              <a:lnSpc>
                <a:spcPct val="150000"/>
              </a:lnSpc>
            </a:pPr>
            <a:r>
              <a:rPr lang="fr-FR" sz="2000" dirty="0"/>
              <a:t>En réduisant la dépendance à l’égard des intrants externes, l’agro-écologie peut limiter la vulnérabilité des producteurs face aux risques économiques. Le renforcement de la résilience écologique va de pair avec celui de la résilience socioéconomique. </a:t>
            </a:r>
          </a:p>
        </p:txBody>
      </p:sp>
      <p:sp>
        <p:nvSpPr>
          <p:cNvPr id="4" name="Ellipse 3"/>
          <p:cNvSpPr/>
          <p:nvPr/>
        </p:nvSpPr>
        <p:spPr>
          <a:xfrm>
            <a:off x="4285397" y="95249"/>
            <a:ext cx="2265528" cy="177420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Socio-économiques</a:t>
            </a:r>
            <a:endParaRPr lang="fr-FR" sz="2000" b="1" dirty="0">
              <a:solidFill>
                <a:schemeClr val="tx1"/>
              </a:solidFill>
            </a:endParaRPr>
          </a:p>
        </p:txBody>
      </p:sp>
    </p:spTree>
    <p:extLst>
      <p:ext uri="{BB962C8B-B14F-4D97-AF65-F5344CB8AC3E}">
        <p14:creationId xmlns:p14="http://schemas.microsoft.com/office/powerpoint/2010/main" val="1414930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4640239" y="0"/>
            <a:ext cx="2674959" cy="177420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Environnement</a:t>
            </a:r>
            <a:endParaRPr lang="fr-FR" sz="2000" b="1" dirty="0">
              <a:solidFill>
                <a:schemeClr val="tx1"/>
              </a:solidFill>
            </a:endParaRPr>
          </a:p>
        </p:txBody>
      </p:sp>
      <p:sp>
        <p:nvSpPr>
          <p:cNvPr id="3" name="Rectangle 2"/>
          <p:cNvSpPr/>
          <p:nvPr/>
        </p:nvSpPr>
        <p:spPr>
          <a:xfrm>
            <a:off x="118281" y="1928420"/>
            <a:ext cx="11718878" cy="2246769"/>
          </a:xfrm>
          <a:prstGeom prst="rect">
            <a:avLst/>
          </a:prstGeom>
          <a:solidFill>
            <a:schemeClr val="accent6">
              <a:lumMod val="60000"/>
              <a:lumOff val="40000"/>
            </a:schemeClr>
          </a:solidFill>
        </p:spPr>
        <p:txBody>
          <a:bodyPr wrap="square">
            <a:spAutoFit/>
          </a:bodyPr>
          <a:lstStyle/>
          <a:p>
            <a:r>
              <a:rPr lang="fr-FR" sz="2000" dirty="0"/>
              <a:t>La diversification peut augmenter la productivité et l’efficience d’utilisation des ressources en optimisant la biomasse et la récupération de l’eau. La diversification </a:t>
            </a:r>
            <a:r>
              <a:rPr lang="fr-FR" sz="2000" dirty="0" smtClean="0"/>
              <a:t>agro-écologique </a:t>
            </a:r>
            <a:r>
              <a:rPr lang="fr-FR" sz="2000" dirty="0"/>
              <a:t>renforce également la résilience </a:t>
            </a:r>
            <a:r>
              <a:rPr lang="fr-FR" sz="2000" dirty="0" smtClean="0"/>
              <a:t>écologique et socioéconomique, notamment en créant de nouveaux débouchés commerciaux. </a:t>
            </a:r>
            <a:r>
              <a:rPr lang="fr-FR" sz="2000" dirty="0"/>
              <a:t>La diversité des cultures et des animaux, par exemple, réduit le risque d’échec face au changement climatique. Un pacage mixte associant différentes espèces de ruminants limite les risques sanitaires liés aux parasites, tandis que la diversité des espèces ou des races locales rend celles-ci mieux à même de survivre, de produire et de maintenir leur taux de reproduction dans des environnements hostiles. </a:t>
            </a:r>
          </a:p>
        </p:txBody>
      </p:sp>
      <p:sp>
        <p:nvSpPr>
          <p:cNvPr id="4" name="Rectangle 3"/>
          <p:cNvSpPr/>
          <p:nvPr/>
        </p:nvSpPr>
        <p:spPr>
          <a:xfrm>
            <a:off x="118279" y="4537828"/>
            <a:ext cx="11718878" cy="1015663"/>
          </a:xfrm>
          <a:prstGeom prst="rect">
            <a:avLst/>
          </a:prstGeom>
          <a:solidFill>
            <a:schemeClr val="accent6">
              <a:lumMod val="60000"/>
              <a:lumOff val="40000"/>
            </a:schemeClr>
          </a:solidFill>
        </p:spPr>
        <p:txBody>
          <a:bodyPr wrap="square">
            <a:spAutoFit/>
          </a:bodyPr>
          <a:lstStyle/>
          <a:p>
            <a:r>
              <a:rPr lang="fr-FR" sz="2000" dirty="0"/>
              <a:t>La création de synergies dans les systèmes alimentaires comporte de multiples avantages. En optimisant les synergies biologiques, les pratiques </a:t>
            </a:r>
            <a:r>
              <a:rPr lang="fr-FR" sz="2000" dirty="0" smtClean="0"/>
              <a:t>agro-écologiques </a:t>
            </a:r>
            <a:r>
              <a:rPr lang="fr-FR" sz="2000" dirty="0"/>
              <a:t>améliorent les fonctions écologiques, d’où une plus grande efficience d’utilisation des ressources et une résilience accrue. </a:t>
            </a:r>
          </a:p>
        </p:txBody>
      </p:sp>
      <p:sp>
        <p:nvSpPr>
          <p:cNvPr id="5" name="Rectangle 4"/>
          <p:cNvSpPr/>
          <p:nvPr/>
        </p:nvSpPr>
        <p:spPr>
          <a:xfrm>
            <a:off x="118279" y="5763220"/>
            <a:ext cx="11718877" cy="1015663"/>
          </a:xfrm>
          <a:prstGeom prst="rect">
            <a:avLst/>
          </a:prstGeom>
          <a:solidFill>
            <a:schemeClr val="accent6">
              <a:lumMod val="60000"/>
              <a:lumOff val="40000"/>
            </a:schemeClr>
          </a:solidFill>
        </p:spPr>
        <p:txBody>
          <a:bodyPr wrap="square">
            <a:spAutoFit/>
          </a:bodyPr>
          <a:lstStyle/>
          <a:p>
            <a:r>
              <a:rPr lang="fr-FR" sz="2000" dirty="0" smtClean="0"/>
              <a:t>Le recyclage: L’énergie </a:t>
            </a:r>
            <a:r>
              <a:rPr lang="fr-FR" sz="2000" dirty="0"/>
              <a:t>utilisée pour produire des aliments perdus ou gaspillés représente environ 10 pour cent de la consommation énergétique mondiale et l’empreinte du gaspillage de nourriture équivaut à 3,5 gigatonnes de dioxyde de carbone par an, sous la forme d’émissions de gaz à effet de serre.</a:t>
            </a:r>
            <a:endParaRPr lang="fr-FR" sz="2000" dirty="0"/>
          </a:p>
        </p:txBody>
      </p:sp>
    </p:spTree>
    <p:extLst>
      <p:ext uri="{BB962C8B-B14F-4D97-AF65-F5344CB8AC3E}">
        <p14:creationId xmlns:p14="http://schemas.microsoft.com/office/powerpoint/2010/main" val="38187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4885898" y="81632"/>
            <a:ext cx="1965277" cy="1774209"/>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Nutrition</a:t>
            </a:r>
            <a:endParaRPr lang="fr-FR" sz="2000" b="1" dirty="0">
              <a:solidFill>
                <a:schemeClr val="tx1"/>
              </a:solidFill>
            </a:endParaRPr>
          </a:p>
        </p:txBody>
      </p:sp>
      <p:sp>
        <p:nvSpPr>
          <p:cNvPr id="3" name="Rectangle 2"/>
          <p:cNvSpPr/>
          <p:nvPr/>
        </p:nvSpPr>
        <p:spPr>
          <a:xfrm>
            <a:off x="181971" y="4624275"/>
            <a:ext cx="11787116" cy="1323439"/>
          </a:xfrm>
          <a:prstGeom prst="rect">
            <a:avLst/>
          </a:prstGeom>
          <a:solidFill>
            <a:schemeClr val="accent2">
              <a:lumMod val="60000"/>
              <a:lumOff val="40000"/>
            </a:schemeClr>
          </a:solidFill>
        </p:spPr>
        <p:txBody>
          <a:bodyPr wrap="square">
            <a:spAutoFit/>
          </a:bodyPr>
          <a:lstStyle/>
          <a:p>
            <a:r>
              <a:rPr lang="fr-FR" sz="2000" dirty="0"/>
              <a:t>La consommation de tout un éventail de céréales, de légumes secs, de fruits, de légumes et de produits d’origine animale améliore les résultats nutritionnels. En outre, la diversité génétique des variétés, des races et des espèces est importante dans la mesure où elle apporte des macronutriments, des micronutriments et d’autres composés bioactifs dans le cadre du régime alimentaire. </a:t>
            </a:r>
          </a:p>
        </p:txBody>
      </p:sp>
      <p:sp>
        <p:nvSpPr>
          <p:cNvPr id="4" name="Rectangle 3"/>
          <p:cNvSpPr/>
          <p:nvPr/>
        </p:nvSpPr>
        <p:spPr>
          <a:xfrm>
            <a:off x="181971" y="2302245"/>
            <a:ext cx="11787116" cy="1631216"/>
          </a:xfrm>
          <a:prstGeom prst="rect">
            <a:avLst/>
          </a:prstGeom>
          <a:solidFill>
            <a:schemeClr val="accent2">
              <a:lumMod val="60000"/>
              <a:lumOff val="40000"/>
            </a:schemeClr>
          </a:solidFill>
        </p:spPr>
        <p:txBody>
          <a:bodyPr wrap="square">
            <a:spAutoFit/>
          </a:bodyPr>
          <a:lstStyle/>
          <a:p>
            <a:r>
              <a:rPr lang="fr-FR" sz="2000" dirty="0"/>
              <a:t>Au niveau mondial, trois cultures céréalières fournissent près de 50 pour cent de l’ensemble des calories consommées</a:t>
            </a:r>
            <a:r>
              <a:rPr lang="fr-FR" sz="2000" dirty="0" smtClean="0"/>
              <a:t>, tandis </a:t>
            </a:r>
            <a:r>
              <a:rPr lang="fr-FR" sz="2000" dirty="0"/>
              <a:t>que la diversité génétique des cultures, des animaux d’élevage, des animaux aquatiques et des arbres continue de se perdre rapidement. </a:t>
            </a:r>
            <a:r>
              <a:rPr lang="fr-FR" sz="2000" dirty="0" smtClean="0"/>
              <a:t>L’agro-écologie </a:t>
            </a:r>
            <a:r>
              <a:rPr lang="fr-FR" sz="2000" dirty="0"/>
              <a:t>peut aider à inverser la tendance en permettant de gérer et de conserver la biodiversité agricole et de satisfaire la demande grandissante de produits diversifiés et sans danger pour l’environnement. </a:t>
            </a:r>
          </a:p>
        </p:txBody>
      </p:sp>
    </p:spTree>
    <p:extLst>
      <p:ext uri="{BB962C8B-B14F-4D97-AF65-F5344CB8AC3E}">
        <p14:creationId xmlns:p14="http://schemas.microsoft.com/office/powerpoint/2010/main" val="242684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1913</Words>
  <Application>Microsoft Office PowerPoint</Application>
  <PresentationFormat>Grand écran</PresentationFormat>
  <Paragraphs>103</Paragraphs>
  <Slides>25</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SimSun</vt:lpstr>
      <vt:lpstr>SimSun</vt:lpstr>
      <vt:lpstr>Arial</vt:lpstr>
      <vt:lpstr>Calibri</vt:lpstr>
      <vt:lpstr>Calibri Light</vt:lpstr>
      <vt:lpstr>Courier New</vt:lpstr>
      <vt:lpstr>Times New Roman</vt:lpstr>
      <vt:lpstr>Verdana</vt:lpstr>
      <vt:lpstr>Thème Office</vt:lpstr>
      <vt:lpstr>Les effets et impacts de l’agro-écologie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Dans l’ESS et l’agro-écologie</vt:lpstr>
      <vt:lpstr>Présentation PowerPoint</vt:lpstr>
      <vt:lpstr>Présentation PowerPoint</vt:lpstr>
      <vt:lpstr>Présentation PowerPoint</vt:lpstr>
      <vt:lpstr>Présentation PowerPoint</vt:lpstr>
      <vt:lpstr> Organisation des consommateurs </vt:lpstr>
      <vt:lpstr>Organisation des consommateurs </vt:lpstr>
      <vt:lpstr>Organisation des consommateurs </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effets et impacts de l’agro-écologie</dc:title>
  <dc:creator>HP</dc:creator>
  <cp:lastModifiedBy>HP</cp:lastModifiedBy>
  <cp:revision>5</cp:revision>
  <dcterms:created xsi:type="dcterms:W3CDTF">2023-10-23T06:10:17Z</dcterms:created>
  <dcterms:modified xsi:type="dcterms:W3CDTF">2023-10-23T06:55:28Z</dcterms:modified>
</cp:coreProperties>
</file>