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</p:sldIdLst>
  <p:sldSz cx="9144000" cy="6858000" type="screen4x3"/>
  <p:notesSz cx="9144000" cy="6858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254631" y="2177618"/>
            <a:ext cx="4634737" cy="124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3333F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9AD46-6F93-47AC-9174-F593FD8DC0D9}" type="datetimeFigureOut">
              <a:rPr lang="fr-FR"/>
              <a:pPr>
                <a:defRPr/>
              </a:pPr>
              <a:t>03/12/2023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2394F-5431-45A8-81F9-9BFED8F82D4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9118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7593" y="488696"/>
            <a:ext cx="8091805" cy="9715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45349" y="3126676"/>
            <a:ext cx="6139180" cy="23310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404606" y="6447704"/>
            <a:ext cx="228600" cy="1949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‹N°›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7" Type="http://schemas.openxmlformats.org/officeDocument/2006/relationships/image" Target="../media/image30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3.jpg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6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fr.wikipedia.org/wiki/Sous-division" TargetMode="External"/><Relationship Id="rId13" Type="http://schemas.openxmlformats.org/officeDocument/2006/relationships/hyperlink" Target="https://fr.wikipedia.org/wiki/Ordre_(biologie)" TargetMode="External"/><Relationship Id="rId18" Type="http://schemas.openxmlformats.org/officeDocument/2006/relationships/hyperlink" Target="https://fr.wikipedia.org/wiki/Tribu_(biologie)" TargetMode="External"/><Relationship Id="rId26" Type="http://schemas.openxmlformats.org/officeDocument/2006/relationships/image" Target="../media/image52.png"/><Relationship Id="rId3" Type="http://schemas.openxmlformats.org/officeDocument/2006/relationships/hyperlink" Target="https://fr.wikipedia.org/wiki/Empire_(biologie)" TargetMode="External"/><Relationship Id="rId21" Type="http://schemas.openxmlformats.org/officeDocument/2006/relationships/hyperlink" Target="https://fr.wikipedia.org/wiki/Section_(biologie)" TargetMode="External"/><Relationship Id="rId7" Type="http://schemas.openxmlformats.org/officeDocument/2006/relationships/hyperlink" Target="https://fr.wikipedia.org/wiki/Sous-embranchement" TargetMode="External"/><Relationship Id="rId12" Type="http://schemas.openxmlformats.org/officeDocument/2006/relationships/hyperlink" Target="https://fr.wikipedia.org/wiki/Super-ordre_(biologie)" TargetMode="External"/><Relationship Id="rId17" Type="http://schemas.openxmlformats.org/officeDocument/2006/relationships/hyperlink" Target="https://fr.wikipedia.org/wiki/Sous-famille_(biologie)" TargetMode="External"/><Relationship Id="rId25" Type="http://schemas.openxmlformats.org/officeDocument/2006/relationships/hyperlink" Target="https://fr.wikipedia.org/wiki/Forme_(biologie)" TargetMode="External"/><Relationship Id="rId2" Type="http://schemas.openxmlformats.org/officeDocument/2006/relationships/hyperlink" Target="https://fr.wikipedia.org/wiki/Super-r%C3%A8gne" TargetMode="External"/><Relationship Id="rId16" Type="http://schemas.openxmlformats.org/officeDocument/2006/relationships/hyperlink" Target="https://fr.wikipedia.org/wiki/Famille_(biologie)" TargetMode="External"/><Relationship Id="rId20" Type="http://schemas.openxmlformats.org/officeDocument/2006/relationships/hyperlink" Target="https://fr.wikipedia.org/wiki/Sous-genre_(biologie)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fr.wikipedia.org/wiki/Division_(biologie)" TargetMode="External"/><Relationship Id="rId11" Type="http://schemas.openxmlformats.org/officeDocument/2006/relationships/hyperlink" Target="https://fr.wikipedia.org/wiki/Sous-classe_(biologie)" TargetMode="External"/><Relationship Id="rId24" Type="http://schemas.openxmlformats.org/officeDocument/2006/relationships/hyperlink" Target="https://fr.wikipedia.org/wiki/Vari%C3%A9t%C3%A9_(botanique)" TargetMode="External"/><Relationship Id="rId5" Type="http://schemas.openxmlformats.org/officeDocument/2006/relationships/hyperlink" Target="https://fr.wikipedia.org/wiki/Embranchement_(biologie)" TargetMode="External"/><Relationship Id="rId15" Type="http://schemas.openxmlformats.org/officeDocument/2006/relationships/hyperlink" Target="https://fr.wikipedia.org/wiki/Super-famille_(biologie)" TargetMode="External"/><Relationship Id="rId23" Type="http://schemas.openxmlformats.org/officeDocument/2006/relationships/hyperlink" Target="https://fr.wikipedia.org/wiki/Sous-esp%C3%A8ce" TargetMode="External"/><Relationship Id="rId10" Type="http://schemas.openxmlformats.org/officeDocument/2006/relationships/hyperlink" Target="https://fr.wikipedia.org/wiki/Classe_(biologie)" TargetMode="External"/><Relationship Id="rId19" Type="http://schemas.openxmlformats.org/officeDocument/2006/relationships/hyperlink" Target="https://fr.wikipedia.org/wiki/Genre_(biologie)" TargetMode="External"/><Relationship Id="rId4" Type="http://schemas.openxmlformats.org/officeDocument/2006/relationships/hyperlink" Target="https://fr.wikipedia.org/wiki/R%C3%A8gne_(biologie)" TargetMode="External"/><Relationship Id="rId9" Type="http://schemas.openxmlformats.org/officeDocument/2006/relationships/hyperlink" Target="https://fr.wikipedia.org/wiki/Super-classe_(biologie)" TargetMode="External"/><Relationship Id="rId14" Type="http://schemas.openxmlformats.org/officeDocument/2006/relationships/hyperlink" Target="https://fr.wikipedia.org/wiki/Sous-ordre" TargetMode="External"/><Relationship Id="rId22" Type="http://schemas.openxmlformats.org/officeDocument/2006/relationships/hyperlink" Target="https://fr.wikipedia.org/wiki/Esp%C3%A8c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7" Type="http://schemas.openxmlformats.org/officeDocument/2006/relationships/image" Target="../media/image58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g"/><Relationship Id="rId5" Type="http://schemas.openxmlformats.org/officeDocument/2006/relationships/image" Target="../media/image56.jpg"/><Relationship Id="rId4" Type="http://schemas.openxmlformats.org/officeDocument/2006/relationships/image" Target="../media/image55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7.jp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g"/><Relationship Id="rId5" Type="http://schemas.openxmlformats.org/officeDocument/2006/relationships/image" Target="../media/image65.jpg"/><Relationship Id="rId4" Type="http://schemas.openxmlformats.org/officeDocument/2006/relationships/image" Target="../media/image64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jpg"/><Relationship Id="rId5" Type="http://schemas.openxmlformats.org/officeDocument/2006/relationships/image" Target="../media/image75.jpg"/><Relationship Id="rId4" Type="http://schemas.openxmlformats.org/officeDocument/2006/relationships/image" Target="../media/image74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5.jpg"/><Relationship Id="rId18" Type="http://schemas.openxmlformats.org/officeDocument/2006/relationships/image" Target="../media/image100.jpg"/><Relationship Id="rId26" Type="http://schemas.openxmlformats.org/officeDocument/2006/relationships/image" Target="../media/image108.jpg"/><Relationship Id="rId39" Type="http://schemas.openxmlformats.org/officeDocument/2006/relationships/image" Target="../media/image121.jpg"/><Relationship Id="rId21" Type="http://schemas.openxmlformats.org/officeDocument/2006/relationships/image" Target="../media/image103.jpg"/><Relationship Id="rId34" Type="http://schemas.openxmlformats.org/officeDocument/2006/relationships/image" Target="../media/image116.jpg"/><Relationship Id="rId42" Type="http://schemas.openxmlformats.org/officeDocument/2006/relationships/image" Target="../media/image124.jpg"/><Relationship Id="rId47" Type="http://schemas.openxmlformats.org/officeDocument/2006/relationships/image" Target="../media/image129.jpg"/><Relationship Id="rId50" Type="http://schemas.openxmlformats.org/officeDocument/2006/relationships/image" Target="../media/image132.jpg"/><Relationship Id="rId7" Type="http://schemas.openxmlformats.org/officeDocument/2006/relationships/image" Target="../media/image89.jpg"/><Relationship Id="rId2" Type="http://schemas.openxmlformats.org/officeDocument/2006/relationships/image" Target="../media/image84.png"/><Relationship Id="rId16" Type="http://schemas.openxmlformats.org/officeDocument/2006/relationships/image" Target="../media/image98.jpg"/><Relationship Id="rId29" Type="http://schemas.openxmlformats.org/officeDocument/2006/relationships/image" Target="../media/image111.jpg"/><Relationship Id="rId11" Type="http://schemas.openxmlformats.org/officeDocument/2006/relationships/image" Target="../media/image93.jpg"/><Relationship Id="rId24" Type="http://schemas.openxmlformats.org/officeDocument/2006/relationships/image" Target="../media/image106.jpg"/><Relationship Id="rId32" Type="http://schemas.openxmlformats.org/officeDocument/2006/relationships/image" Target="../media/image114.jpg"/><Relationship Id="rId37" Type="http://schemas.openxmlformats.org/officeDocument/2006/relationships/image" Target="../media/image119.jpg"/><Relationship Id="rId40" Type="http://schemas.openxmlformats.org/officeDocument/2006/relationships/image" Target="../media/image122.jpg"/><Relationship Id="rId45" Type="http://schemas.openxmlformats.org/officeDocument/2006/relationships/image" Target="../media/image127.jpg"/><Relationship Id="rId53" Type="http://schemas.openxmlformats.org/officeDocument/2006/relationships/image" Target="../media/image135.jpg"/><Relationship Id="rId5" Type="http://schemas.openxmlformats.org/officeDocument/2006/relationships/image" Target="../media/image87.jpg"/><Relationship Id="rId10" Type="http://schemas.openxmlformats.org/officeDocument/2006/relationships/image" Target="../media/image92.jpg"/><Relationship Id="rId19" Type="http://schemas.openxmlformats.org/officeDocument/2006/relationships/image" Target="../media/image101.jpg"/><Relationship Id="rId31" Type="http://schemas.openxmlformats.org/officeDocument/2006/relationships/image" Target="../media/image113.jpg"/><Relationship Id="rId44" Type="http://schemas.openxmlformats.org/officeDocument/2006/relationships/image" Target="../media/image126.jpg"/><Relationship Id="rId52" Type="http://schemas.openxmlformats.org/officeDocument/2006/relationships/image" Target="../media/image134.jpg"/><Relationship Id="rId4" Type="http://schemas.openxmlformats.org/officeDocument/2006/relationships/image" Target="../media/image86.jpg"/><Relationship Id="rId9" Type="http://schemas.openxmlformats.org/officeDocument/2006/relationships/image" Target="../media/image91.jpg"/><Relationship Id="rId14" Type="http://schemas.openxmlformats.org/officeDocument/2006/relationships/image" Target="../media/image96.jpg"/><Relationship Id="rId22" Type="http://schemas.openxmlformats.org/officeDocument/2006/relationships/image" Target="../media/image104.jpg"/><Relationship Id="rId27" Type="http://schemas.openxmlformats.org/officeDocument/2006/relationships/image" Target="../media/image109.jpg"/><Relationship Id="rId30" Type="http://schemas.openxmlformats.org/officeDocument/2006/relationships/image" Target="../media/image112.jpg"/><Relationship Id="rId35" Type="http://schemas.openxmlformats.org/officeDocument/2006/relationships/image" Target="../media/image117.jpg"/><Relationship Id="rId43" Type="http://schemas.openxmlformats.org/officeDocument/2006/relationships/image" Target="../media/image125.jpg"/><Relationship Id="rId48" Type="http://schemas.openxmlformats.org/officeDocument/2006/relationships/image" Target="../media/image130.jpg"/><Relationship Id="rId8" Type="http://schemas.openxmlformats.org/officeDocument/2006/relationships/image" Target="../media/image90.jpg"/><Relationship Id="rId51" Type="http://schemas.openxmlformats.org/officeDocument/2006/relationships/image" Target="../media/image133.jpg"/><Relationship Id="rId3" Type="http://schemas.openxmlformats.org/officeDocument/2006/relationships/image" Target="../media/image85.png"/><Relationship Id="rId12" Type="http://schemas.openxmlformats.org/officeDocument/2006/relationships/image" Target="../media/image94.jpg"/><Relationship Id="rId17" Type="http://schemas.openxmlformats.org/officeDocument/2006/relationships/image" Target="../media/image99.jpg"/><Relationship Id="rId25" Type="http://schemas.openxmlformats.org/officeDocument/2006/relationships/image" Target="../media/image107.jpg"/><Relationship Id="rId33" Type="http://schemas.openxmlformats.org/officeDocument/2006/relationships/image" Target="../media/image115.jpg"/><Relationship Id="rId38" Type="http://schemas.openxmlformats.org/officeDocument/2006/relationships/image" Target="../media/image120.jpg"/><Relationship Id="rId46" Type="http://schemas.openxmlformats.org/officeDocument/2006/relationships/image" Target="../media/image128.jpg"/><Relationship Id="rId20" Type="http://schemas.openxmlformats.org/officeDocument/2006/relationships/image" Target="../media/image102.jpg"/><Relationship Id="rId41" Type="http://schemas.openxmlformats.org/officeDocument/2006/relationships/image" Target="../media/image12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8.jpg"/><Relationship Id="rId15" Type="http://schemas.openxmlformats.org/officeDocument/2006/relationships/image" Target="../media/image97.jpg"/><Relationship Id="rId23" Type="http://schemas.openxmlformats.org/officeDocument/2006/relationships/image" Target="../media/image105.jpg"/><Relationship Id="rId28" Type="http://schemas.openxmlformats.org/officeDocument/2006/relationships/image" Target="../media/image110.jpg"/><Relationship Id="rId36" Type="http://schemas.openxmlformats.org/officeDocument/2006/relationships/image" Target="../media/image118.jpg"/><Relationship Id="rId49" Type="http://schemas.openxmlformats.org/officeDocument/2006/relationships/image" Target="../media/image131.jp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jpg"/><Relationship Id="rId2" Type="http://schemas.openxmlformats.org/officeDocument/2006/relationships/image" Target="../media/image13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5" Type="http://schemas.openxmlformats.org/officeDocument/2006/relationships/image" Target="../media/image139.jpg"/><Relationship Id="rId4" Type="http://schemas.openxmlformats.org/officeDocument/2006/relationships/image" Target="../media/image138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jpg"/><Relationship Id="rId13" Type="http://schemas.openxmlformats.org/officeDocument/2006/relationships/image" Target="../media/image152.jpg"/><Relationship Id="rId3" Type="http://schemas.openxmlformats.org/officeDocument/2006/relationships/image" Target="../media/image142.jpg"/><Relationship Id="rId7" Type="http://schemas.openxmlformats.org/officeDocument/2006/relationships/image" Target="../media/image146.png"/><Relationship Id="rId12" Type="http://schemas.openxmlformats.org/officeDocument/2006/relationships/image" Target="../media/image151.jpg"/><Relationship Id="rId2" Type="http://schemas.openxmlformats.org/officeDocument/2006/relationships/image" Target="../media/image14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5.jpg"/><Relationship Id="rId11" Type="http://schemas.openxmlformats.org/officeDocument/2006/relationships/image" Target="../media/image150.jpg"/><Relationship Id="rId5" Type="http://schemas.openxmlformats.org/officeDocument/2006/relationships/image" Target="../media/image144.jpg"/><Relationship Id="rId10" Type="http://schemas.openxmlformats.org/officeDocument/2006/relationships/image" Target="../media/image149.jpg"/><Relationship Id="rId4" Type="http://schemas.openxmlformats.org/officeDocument/2006/relationships/image" Target="../media/image143.png"/><Relationship Id="rId9" Type="http://schemas.openxmlformats.org/officeDocument/2006/relationships/image" Target="../media/image14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pic>
        <p:nvPicPr>
          <p:cNvPr id="2051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163" y="179388"/>
            <a:ext cx="900112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650" y="192088"/>
            <a:ext cx="895350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246063"/>
            <a:ext cx="6413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Imag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238" y="250825"/>
            <a:ext cx="625475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Imag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588" y="115888"/>
            <a:ext cx="954087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2357459" y="1005795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b="1" kern="100" dirty="0">
                <a:solidFill>
                  <a:srgbClr val="C9211E"/>
                </a:solidFill>
                <a:highlight>
                  <a:srgbClr val="FFFFFF"/>
                </a:highlight>
                <a:ea typeface="NSimSun" panose="02010609030101010101" pitchFamily="49" charset="-122"/>
              </a:rPr>
              <a:t>Projet </a:t>
            </a:r>
            <a:r>
              <a:rPr lang="fr-FR" b="1" kern="100" dirty="0" err="1">
                <a:solidFill>
                  <a:srgbClr val="C9211E"/>
                </a:solidFill>
                <a:highlight>
                  <a:srgbClr val="FFFFFF"/>
                </a:highlight>
                <a:ea typeface="NSimSun" panose="02010609030101010101" pitchFamily="49" charset="-122"/>
              </a:rPr>
              <a:t>Tunisoutenable</a:t>
            </a:r>
            <a:endParaRPr lang="fr-F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fr-FR" b="1" kern="100" dirty="0">
                <a:solidFill>
                  <a:srgbClr val="C9211E"/>
                </a:solidFill>
                <a:highlight>
                  <a:srgbClr val="FFFFFF"/>
                </a:highlight>
                <a:ea typeface="NSimSun" panose="02010609030101010101" pitchFamily="49" charset="-122"/>
              </a:rPr>
              <a:t>Actions pour la soutenabilité en Tunisie </a:t>
            </a:r>
            <a:r>
              <a:rPr lang="fr-FR" b="1" dirty="0"/>
              <a:t> </a:t>
            </a:r>
          </a:p>
          <a:p>
            <a:pPr algn="ctr" eaLnBrk="1" hangingPunct="1">
              <a:defRPr/>
            </a:pPr>
            <a:r>
              <a:rPr lang="fr-FR" sz="1200" b="1" dirty="0">
                <a:solidFill>
                  <a:srgbClr val="C00000"/>
                </a:solidFill>
              </a:rPr>
              <a:t>CUP n. E51G22000190009</a:t>
            </a:r>
            <a:endParaRPr lang="fr-F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7" name="Imag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6232525"/>
            <a:ext cx="27368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2"/>
          <p:cNvSpPr txBox="1">
            <a:spLocks noChangeArrowheads="1"/>
          </p:cNvSpPr>
          <p:nvPr/>
        </p:nvSpPr>
        <p:spPr bwMode="auto">
          <a:xfrm>
            <a:off x="685800" y="2565400"/>
            <a:ext cx="77724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fr-FR" sz="4000" b="1" dirty="0">
                <a:solidFill>
                  <a:schemeClr val="tx2"/>
                </a:solidFill>
              </a:rPr>
              <a:t>INTRODUCTION A LA  </a:t>
            </a:r>
            <a:r>
              <a:rPr lang="fr-FR" sz="4000" b="1" dirty="0">
                <a:solidFill>
                  <a:schemeClr val="tx2"/>
                </a:solidFill>
              </a:rPr>
              <a:t>BIODIVERSITE </a:t>
            </a:r>
            <a:endParaRPr lang="fr-FR" sz="4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8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2420" y="981455"/>
            <a:ext cx="3395471" cy="573938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58546" y="204977"/>
            <a:ext cx="41795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latin typeface="Calibri"/>
                <a:cs typeface="Calibri"/>
              </a:rPr>
              <a:t>Diversité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intraspécifique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chez</a:t>
            </a:r>
            <a:r>
              <a:rPr sz="2000" b="1" dirty="0">
                <a:latin typeface="Calibri"/>
                <a:cs typeface="Calibri"/>
              </a:rPr>
              <a:t> le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00FF"/>
                </a:solidFill>
                <a:latin typeface="Calibri"/>
                <a:cs typeface="Calibri"/>
              </a:rPr>
              <a:t>piment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7106" y="509473"/>
            <a:ext cx="436181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(</a:t>
            </a:r>
            <a:r>
              <a:rPr i="1" spc="-5" dirty="0">
                <a:latin typeface="Calibri"/>
                <a:cs typeface="Calibri"/>
              </a:rPr>
              <a:t>Capsicum</a:t>
            </a:r>
            <a:r>
              <a:rPr i="1" spc="-40" dirty="0">
                <a:latin typeface="Calibri"/>
                <a:cs typeface="Calibri"/>
              </a:rPr>
              <a:t> </a:t>
            </a:r>
            <a:r>
              <a:rPr i="1" dirty="0">
                <a:latin typeface="Calibri"/>
                <a:cs typeface="Calibri"/>
              </a:rPr>
              <a:t>annum</a:t>
            </a:r>
            <a:r>
              <a:rPr i="1" spc="-35" dirty="0">
                <a:latin typeface="Calibri"/>
                <a:cs typeface="Calibri"/>
              </a:rPr>
              <a:t> </a:t>
            </a:r>
            <a:r>
              <a:rPr dirty="0"/>
              <a:t>L.)</a:t>
            </a:r>
            <a:r>
              <a:rPr spc="-15" dirty="0"/>
              <a:t> </a:t>
            </a:r>
            <a:r>
              <a:rPr sz="1800" spc="-25" dirty="0"/>
              <a:t>(Van</a:t>
            </a:r>
            <a:r>
              <a:rPr sz="1800" spc="-10" dirty="0"/>
              <a:t> </a:t>
            </a:r>
            <a:r>
              <a:rPr sz="1800" dirty="0"/>
              <a:t>der</a:t>
            </a:r>
            <a:r>
              <a:rPr sz="1800" spc="-25" dirty="0"/>
              <a:t> </a:t>
            </a:r>
            <a:r>
              <a:rPr sz="1800" spc="-5" dirty="0"/>
              <a:t>Knaap,</a:t>
            </a:r>
            <a:r>
              <a:rPr sz="1800" spc="-25" dirty="0"/>
              <a:t> </a:t>
            </a:r>
            <a:r>
              <a:rPr sz="1800" spc="-5" dirty="0"/>
              <a:t>2012)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877436" y="2627757"/>
            <a:ext cx="5097145" cy="2971165"/>
            <a:chOff x="3877436" y="2627757"/>
            <a:chExt cx="5097145" cy="297116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86400" y="4091940"/>
              <a:ext cx="1856231" cy="149656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42632" y="4134612"/>
              <a:ext cx="1621535" cy="145389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57288" y="2636520"/>
              <a:ext cx="1706879" cy="149809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79719" y="2636520"/>
              <a:ext cx="1920239" cy="148437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86199" y="4123944"/>
              <a:ext cx="1664207" cy="145846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886199" y="2636520"/>
              <a:ext cx="1522476" cy="155447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886961" y="2637282"/>
              <a:ext cx="5078095" cy="2952115"/>
            </a:xfrm>
            <a:custGeom>
              <a:avLst/>
              <a:gdLst/>
              <a:ahLst/>
              <a:cxnLst/>
              <a:rect l="l" t="t" r="r" b="b"/>
              <a:pathLst>
                <a:path w="5078095" h="2952115">
                  <a:moveTo>
                    <a:pt x="0" y="2951988"/>
                  </a:moveTo>
                  <a:lnTo>
                    <a:pt x="5077968" y="2951988"/>
                  </a:lnTo>
                  <a:lnTo>
                    <a:pt x="5077968" y="0"/>
                  </a:lnTo>
                  <a:lnTo>
                    <a:pt x="0" y="0"/>
                  </a:lnTo>
                  <a:lnTo>
                    <a:pt x="0" y="2951988"/>
                  </a:lnTo>
                  <a:close/>
                </a:path>
              </a:pathLst>
            </a:custGeom>
            <a:ln w="1905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106036" y="1740154"/>
            <a:ext cx="467550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27355" marR="5080" indent="-415290">
              <a:lnSpc>
                <a:spcPct val="100000"/>
              </a:lnSpc>
              <a:spcBef>
                <a:spcPts val="95"/>
              </a:spcBef>
            </a:pPr>
            <a:r>
              <a:rPr sz="2200" b="1" spc="-15" dirty="0">
                <a:latin typeface="Calibri"/>
                <a:cs typeface="Calibri"/>
              </a:rPr>
              <a:t>Diversité</a:t>
            </a:r>
            <a:r>
              <a:rPr sz="2200" b="1" spc="20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variétale</a:t>
            </a:r>
            <a:r>
              <a:rPr sz="2200" b="1" spc="2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(intraspécifique)</a:t>
            </a:r>
            <a:r>
              <a:rPr sz="2200" b="1" spc="50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chez </a:t>
            </a:r>
            <a:r>
              <a:rPr sz="2200" b="1" spc="-484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le </a:t>
            </a:r>
            <a:r>
              <a:rPr sz="2200" b="1" spc="-5" dirty="0">
                <a:solidFill>
                  <a:srgbClr val="0000FF"/>
                </a:solidFill>
                <a:latin typeface="Calibri"/>
                <a:cs typeface="Calibri"/>
              </a:rPr>
              <a:t>poirier</a:t>
            </a:r>
            <a:r>
              <a:rPr sz="2200" b="1" spc="2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0000FF"/>
                </a:solidFill>
                <a:latin typeface="Calibri"/>
                <a:cs typeface="Calibri"/>
              </a:rPr>
              <a:t>local </a:t>
            </a:r>
            <a:r>
              <a:rPr sz="2000" b="1" dirty="0">
                <a:latin typeface="Calibri"/>
                <a:cs typeface="Calibri"/>
              </a:rPr>
              <a:t>(</a:t>
            </a:r>
            <a:r>
              <a:rPr sz="2000" b="1" i="1" dirty="0">
                <a:latin typeface="Calibri"/>
                <a:cs typeface="Calibri"/>
              </a:rPr>
              <a:t>Pyrus</a:t>
            </a:r>
            <a:r>
              <a:rPr sz="2000" b="1" i="1" spc="-35" dirty="0">
                <a:latin typeface="Calibri"/>
                <a:cs typeface="Calibri"/>
              </a:rPr>
              <a:t> </a:t>
            </a:r>
            <a:r>
              <a:rPr sz="2000" b="1" i="1" spc="-10" dirty="0">
                <a:latin typeface="Calibri"/>
                <a:cs typeface="Calibri"/>
              </a:rPr>
              <a:t>communis</a:t>
            </a:r>
            <a:r>
              <a:rPr sz="2000" b="1" i="1" spc="-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L.)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10</a:t>
            </a:fld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3991483" y="5866282"/>
            <a:ext cx="494157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9725" marR="5080" indent="-32766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latin typeface="Calibri"/>
                <a:cs typeface="Calibri"/>
              </a:rPr>
              <a:t>Diversité diversité </a:t>
            </a:r>
            <a:r>
              <a:rPr sz="2000" b="1" dirty="0">
                <a:latin typeface="Calibri"/>
                <a:cs typeface="Calibri"/>
              </a:rPr>
              <a:t>du </a:t>
            </a:r>
            <a:r>
              <a:rPr sz="2000" b="1" spc="-10" dirty="0">
                <a:solidFill>
                  <a:srgbClr val="0000FF"/>
                </a:solidFill>
                <a:latin typeface="Calibri"/>
                <a:cs typeface="Calibri"/>
              </a:rPr>
              <a:t>calibre, </a:t>
            </a:r>
            <a:r>
              <a:rPr sz="2000" b="1" dirty="0">
                <a:latin typeface="Calibri"/>
                <a:cs typeface="Calibri"/>
              </a:rPr>
              <a:t>de la </a:t>
            </a:r>
            <a:r>
              <a:rPr sz="2000" b="1" spc="-5" dirty="0">
                <a:solidFill>
                  <a:srgbClr val="0000FF"/>
                </a:solidFill>
                <a:latin typeface="Calibri"/>
                <a:cs typeface="Calibri"/>
              </a:rPr>
              <a:t>forme </a:t>
            </a:r>
            <a:r>
              <a:rPr sz="2000" b="1" spc="-10" dirty="0">
                <a:latin typeface="Calibri"/>
                <a:cs typeface="Calibri"/>
              </a:rPr>
              <a:t>et </a:t>
            </a:r>
            <a:r>
              <a:rPr sz="2000" b="1" dirty="0">
                <a:latin typeface="Calibri"/>
                <a:cs typeface="Calibri"/>
              </a:rPr>
              <a:t>de </a:t>
            </a:r>
            <a:r>
              <a:rPr sz="2000" b="1" spc="-4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la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00FF"/>
                </a:solidFill>
                <a:latin typeface="Calibri"/>
                <a:cs typeface="Calibri"/>
              </a:rPr>
              <a:t>couleur</a:t>
            </a:r>
            <a:r>
              <a:rPr sz="2000" b="1" spc="-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des</a:t>
            </a:r>
            <a:r>
              <a:rPr sz="2000" b="1" spc="-5" dirty="0">
                <a:latin typeface="Calibri"/>
                <a:cs typeface="Calibri"/>
              </a:rPr>
              <a:t> fruits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(Brini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&amp;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Mars,</a:t>
            </a:r>
            <a:r>
              <a:rPr sz="2000" b="1" dirty="0">
                <a:latin typeface="Calibri"/>
                <a:cs typeface="Calibri"/>
              </a:rPr>
              <a:t> 2008)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11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8540" y="749884"/>
            <a:ext cx="798957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65760" algn="l"/>
                <a:tab pos="606425" algn="l"/>
                <a:tab pos="1640205" algn="l"/>
                <a:tab pos="3082290" algn="l"/>
                <a:tab pos="3313429" algn="l"/>
                <a:tab pos="4552950" algn="l"/>
                <a:tab pos="5139690" algn="l"/>
                <a:tab pos="6285865" algn="l"/>
                <a:tab pos="6748145" algn="l"/>
                <a:tab pos="7411084" algn="l"/>
              </a:tabLst>
            </a:pPr>
            <a:r>
              <a:rPr sz="3200" dirty="0">
                <a:solidFill>
                  <a:srgbClr val="3333FF"/>
                </a:solidFill>
              </a:rPr>
              <a:t>2	</a:t>
            </a:r>
            <a:r>
              <a:rPr sz="2400" dirty="0"/>
              <a:t>-	Ni</a:t>
            </a:r>
            <a:r>
              <a:rPr sz="2400" spc="-20" dirty="0"/>
              <a:t>v</a:t>
            </a:r>
            <a:r>
              <a:rPr sz="2400" spc="-5" dirty="0"/>
              <a:t>e</a:t>
            </a:r>
            <a:r>
              <a:rPr sz="2400" dirty="0"/>
              <a:t>au	</a:t>
            </a:r>
            <a:r>
              <a:rPr sz="2400" dirty="0">
                <a:solidFill>
                  <a:srgbClr val="3333FF"/>
                </a:solidFill>
              </a:rPr>
              <a:t>spécifiq</a:t>
            </a:r>
            <a:r>
              <a:rPr sz="2400" spc="-10" dirty="0">
                <a:solidFill>
                  <a:srgbClr val="3333FF"/>
                </a:solidFill>
              </a:rPr>
              <a:t>u</a:t>
            </a:r>
            <a:r>
              <a:rPr sz="2400" dirty="0">
                <a:solidFill>
                  <a:srgbClr val="3333FF"/>
                </a:solidFill>
              </a:rPr>
              <a:t>e	</a:t>
            </a:r>
            <a:r>
              <a:rPr sz="2400" dirty="0"/>
              <a:t>:	d</a:t>
            </a:r>
            <a:r>
              <a:rPr sz="2400" spc="-10" dirty="0"/>
              <a:t>i</a:t>
            </a:r>
            <a:r>
              <a:rPr sz="2400" spc="-20" dirty="0"/>
              <a:t>v</a:t>
            </a:r>
            <a:r>
              <a:rPr sz="2400" spc="-5" dirty="0"/>
              <a:t>e</a:t>
            </a:r>
            <a:r>
              <a:rPr sz="2400" spc="-25" dirty="0"/>
              <a:t>r</a:t>
            </a:r>
            <a:r>
              <a:rPr sz="2400" dirty="0"/>
              <a:t>si</a:t>
            </a:r>
            <a:r>
              <a:rPr sz="2400" spc="-30" dirty="0"/>
              <a:t>t</a:t>
            </a:r>
            <a:r>
              <a:rPr sz="2400" dirty="0"/>
              <a:t>é	des	</a:t>
            </a:r>
            <a:r>
              <a:rPr sz="2400" spc="-5" dirty="0"/>
              <a:t>espè</a:t>
            </a:r>
            <a:r>
              <a:rPr sz="2400" spc="20" dirty="0"/>
              <a:t>c</a:t>
            </a:r>
            <a:r>
              <a:rPr sz="2400" spc="-5" dirty="0"/>
              <a:t>e</a:t>
            </a:r>
            <a:r>
              <a:rPr sz="2400" dirty="0"/>
              <a:t>s	au	sein	d</a:t>
            </a:r>
            <a:r>
              <a:rPr sz="2400" spc="-40" dirty="0"/>
              <a:t>’</a:t>
            </a:r>
            <a:r>
              <a:rPr sz="2400" dirty="0"/>
              <a:t>un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618540" y="1057802"/>
            <a:ext cx="7990840" cy="3660140"/>
          </a:xfrm>
          <a:prstGeom prst="rect">
            <a:avLst/>
          </a:prstGeom>
        </p:spPr>
        <p:txBody>
          <a:bodyPr vert="horz" wrap="square" lIns="0" tIns="1987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65"/>
              </a:spcBef>
            </a:pPr>
            <a:r>
              <a:rPr sz="2400" b="1" spc="-15" dirty="0">
                <a:latin typeface="Calibri"/>
                <a:cs typeface="Calibri"/>
              </a:rPr>
              <a:t>écosystème</a:t>
            </a:r>
            <a:endParaRPr sz="2400">
              <a:latin typeface="Calibri"/>
              <a:cs typeface="Calibri"/>
            </a:endParaRPr>
          </a:p>
          <a:p>
            <a:pPr marL="3670300">
              <a:lnSpc>
                <a:spcPct val="100000"/>
              </a:lnSpc>
              <a:spcBef>
                <a:spcPts val="1340"/>
              </a:spcBef>
            </a:pPr>
            <a:r>
              <a:rPr sz="2200" b="1" spc="-5" dirty="0">
                <a:latin typeface="Calibri"/>
                <a:cs typeface="Calibri"/>
              </a:rPr>
              <a:t>: </a:t>
            </a:r>
            <a:r>
              <a:rPr sz="2200" b="1" spc="-15" dirty="0">
                <a:latin typeface="Calibri"/>
                <a:cs typeface="Calibri"/>
              </a:rPr>
              <a:t>diversité</a:t>
            </a:r>
            <a:r>
              <a:rPr sz="2200" b="1" spc="10" dirty="0"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00FF"/>
                </a:solidFill>
                <a:latin typeface="Calibri"/>
                <a:cs typeface="Calibri"/>
              </a:rPr>
              <a:t>interspécifique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600">
              <a:latin typeface="Calibri"/>
              <a:cs typeface="Calibri"/>
            </a:endParaRPr>
          </a:p>
          <a:p>
            <a:pPr marL="370840" indent="-287020">
              <a:lnSpc>
                <a:spcPct val="100000"/>
              </a:lnSpc>
              <a:buChar char="•"/>
              <a:tabLst>
                <a:tab pos="370840" algn="l"/>
                <a:tab pos="371475" algn="l"/>
                <a:tab pos="785495" algn="l"/>
                <a:tab pos="2009139" algn="l"/>
                <a:tab pos="4032250" algn="l"/>
                <a:tab pos="4545965" algn="l"/>
                <a:tab pos="5007610" algn="l"/>
                <a:tab pos="5800090" algn="l"/>
                <a:tab pos="6252845" algn="l"/>
                <a:tab pos="7412355" algn="l"/>
              </a:tabLst>
            </a:pPr>
            <a:r>
              <a:rPr sz="2400" b="1" spc="5" dirty="0">
                <a:latin typeface="Calibri"/>
                <a:cs typeface="Calibri"/>
              </a:rPr>
              <a:t>L</a:t>
            </a:r>
            <a:r>
              <a:rPr sz="2400" b="1" dirty="0">
                <a:latin typeface="Calibri"/>
                <a:cs typeface="Calibri"/>
              </a:rPr>
              <a:t>a	d</a:t>
            </a:r>
            <a:r>
              <a:rPr sz="2400" b="1" spc="-10" dirty="0">
                <a:latin typeface="Calibri"/>
                <a:cs typeface="Calibri"/>
              </a:rPr>
              <a:t>i</a:t>
            </a:r>
            <a:r>
              <a:rPr sz="2400" b="1" spc="-20" dirty="0">
                <a:latin typeface="Calibri"/>
                <a:cs typeface="Calibri"/>
              </a:rPr>
              <a:t>v</a:t>
            </a:r>
            <a:r>
              <a:rPr sz="2400" b="1" spc="-5" dirty="0">
                <a:latin typeface="Calibri"/>
                <a:cs typeface="Calibri"/>
              </a:rPr>
              <a:t>e</a:t>
            </a:r>
            <a:r>
              <a:rPr sz="2400" b="1" spc="-25" dirty="0">
                <a:latin typeface="Calibri"/>
                <a:cs typeface="Calibri"/>
              </a:rPr>
              <a:t>r</a:t>
            </a:r>
            <a:r>
              <a:rPr sz="2400" b="1" dirty="0">
                <a:latin typeface="Calibri"/>
                <a:cs typeface="Calibri"/>
              </a:rPr>
              <a:t>s</a:t>
            </a:r>
            <a:r>
              <a:rPr sz="2400" b="1" spc="-15" dirty="0">
                <a:latin typeface="Calibri"/>
                <a:cs typeface="Calibri"/>
              </a:rPr>
              <a:t>i</a:t>
            </a:r>
            <a:r>
              <a:rPr sz="2400" b="1" spc="-30" dirty="0">
                <a:latin typeface="Calibri"/>
                <a:cs typeface="Calibri"/>
              </a:rPr>
              <a:t>t</a:t>
            </a:r>
            <a:r>
              <a:rPr sz="2400" b="1" dirty="0">
                <a:latin typeface="Calibri"/>
                <a:cs typeface="Calibri"/>
              </a:rPr>
              <a:t>é	i</a:t>
            </a:r>
            <a:r>
              <a:rPr sz="2400" b="1" spc="-35" dirty="0">
                <a:latin typeface="Calibri"/>
                <a:cs typeface="Calibri"/>
              </a:rPr>
              <a:t>n</a:t>
            </a:r>
            <a:r>
              <a:rPr sz="2400" b="1" spc="-30" dirty="0">
                <a:latin typeface="Calibri"/>
                <a:cs typeface="Calibri"/>
              </a:rPr>
              <a:t>t</a:t>
            </a:r>
            <a:r>
              <a:rPr sz="2400" b="1" spc="-5" dirty="0">
                <a:latin typeface="Calibri"/>
                <a:cs typeface="Calibri"/>
              </a:rPr>
              <a:t>e</a:t>
            </a:r>
            <a:r>
              <a:rPr sz="2400" b="1" spc="-25" dirty="0">
                <a:latin typeface="Calibri"/>
                <a:cs typeface="Calibri"/>
              </a:rPr>
              <a:t>r</a:t>
            </a:r>
            <a:r>
              <a:rPr sz="2400" b="1" dirty="0">
                <a:latin typeface="Calibri"/>
                <a:cs typeface="Calibri"/>
              </a:rPr>
              <a:t>spécifiq</a:t>
            </a:r>
            <a:r>
              <a:rPr sz="2400" b="1" spc="-10" dirty="0">
                <a:latin typeface="Calibri"/>
                <a:cs typeface="Calibri"/>
              </a:rPr>
              <a:t>u</a:t>
            </a:r>
            <a:r>
              <a:rPr sz="2400" b="1" dirty="0">
                <a:latin typeface="Calibri"/>
                <a:cs typeface="Calibri"/>
              </a:rPr>
              <a:t>e	</a:t>
            </a:r>
            <a:r>
              <a:rPr sz="2400" b="1" spc="-5" dirty="0">
                <a:latin typeface="Calibri"/>
                <a:cs typeface="Calibri"/>
              </a:rPr>
              <a:t>es</a:t>
            </a:r>
            <a:r>
              <a:rPr sz="2400" b="1" dirty="0">
                <a:latin typeface="Calibri"/>
                <a:cs typeface="Calibri"/>
              </a:rPr>
              <a:t>t	</a:t>
            </a:r>
            <a:r>
              <a:rPr sz="2400" b="1" spc="5" dirty="0">
                <a:latin typeface="Calibri"/>
                <a:cs typeface="Calibri"/>
              </a:rPr>
              <a:t>u</a:t>
            </a:r>
            <a:r>
              <a:rPr sz="2400" b="1" dirty="0">
                <a:latin typeface="Calibri"/>
                <a:cs typeface="Calibri"/>
              </a:rPr>
              <a:t>n	signe	</a:t>
            </a:r>
            <a:r>
              <a:rPr sz="2400" b="1" spc="-5" dirty="0">
                <a:latin typeface="Calibri"/>
                <a:cs typeface="Calibri"/>
              </a:rPr>
              <a:t>d</a:t>
            </a:r>
            <a:r>
              <a:rPr sz="2400" b="1" dirty="0">
                <a:latin typeface="Calibri"/>
                <a:cs typeface="Calibri"/>
              </a:rPr>
              <a:t>e	</a:t>
            </a:r>
            <a:r>
              <a:rPr sz="2400" b="1" spc="-5" dirty="0">
                <a:solidFill>
                  <a:srgbClr val="0000FF"/>
                </a:solidFill>
                <a:latin typeface="Calibri"/>
                <a:cs typeface="Calibri"/>
              </a:rPr>
              <a:t>riches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se	</a:t>
            </a:r>
            <a:r>
              <a:rPr sz="2400" b="1" dirty="0">
                <a:latin typeface="Calibri"/>
                <a:cs typeface="Calibri"/>
              </a:rPr>
              <a:t>d</a:t>
            </a:r>
            <a:r>
              <a:rPr sz="2400" b="1" spc="-40" dirty="0">
                <a:latin typeface="Calibri"/>
                <a:cs typeface="Calibri"/>
              </a:rPr>
              <a:t>’</a:t>
            </a:r>
            <a:r>
              <a:rPr sz="2400" b="1" dirty="0">
                <a:latin typeface="Calibri"/>
                <a:cs typeface="Calibri"/>
              </a:rPr>
              <a:t>un</a:t>
            </a:r>
            <a:endParaRPr sz="2400">
              <a:latin typeface="Calibri"/>
              <a:cs typeface="Calibri"/>
            </a:endParaRPr>
          </a:p>
          <a:p>
            <a:pPr marL="84455">
              <a:lnSpc>
                <a:spcPct val="100000"/>
              </a:lnSpc>
            </a:pPr>
            <a:r>
              <a:rPr sz="2400" b="1" spc="-5" dirty="0">
                <a:latin typeface="Calibri"/>
                <a:cs typeface="Calibri"/>
              </a:rPr>
              <a:t>biotope.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50">
              <a:latin typeface="Calibri"/>
              <a:cs typeface="Calibri"/>
            </a:endParaRPr>
          </a:p>
          <a:p>
            <a:pPr marL="526415" indent="-442595">
              <a:lnSpc>
                <a:spcPct val="100000"/>
              </a:lnSpc>
              <a:spcBef>
                <a:spcPts val="5"/>
              </a:spcBef>
              <a:buChar char="•"/>
              <a:tabLst>
                <a:tab pos="526415" algn="l"/>
                <a:tab pos="527050" algn="l"/>
                <a:tab pos="1882775" algn="l"/>
                <a:tab pos="2613025" algn="l"/>
                <a:tab pos="3900804" algn="l"/>
                <a:tab pos="5424805" algn="l"/>
                <a:tab pos="6108065" algn="l"/>
                <a:tab pos="7659370" algn="l"/>
              </a:tabLst>
            </a:pPr>
            <a:r>
              <a:rPr sz="2400" b="1" spc="-165" dirty="0">
                <a:latin typeface="Calibri"/>
                <a:cs typeface="Calibri"/>
              </a:rPr>
              <a:t>L</a:t>
            </a:r>
            <a:r>
              <a:rPr sz="2400" b="1" spc="-155" dirty="0">
                <a:latin typeface="Calibri"/>
                <a:cs typeface="Calibri"/>
              </a:rPr>
              <a:t>’</a:t>
            </a:r>
            <a:r>
              <a:rPr sz="2400" b="1" spc="-10" dirty="0">
                <a:latin typeface="Calibri"/>
                <a:cs typeface="Calibri"/>
              </a:rPr>
              <a:t>e</a:t>
            </a:r>
            <a:r>
              <a:rPr sz="2400" b="1" spc="-5" dirty="0">
                <a:latin typeface="Calibri"/>
                <a:cs typeface="Calibri"/>
              </a:rPr>
              <a:t>f</a:t>
            </a:r>
            <a:r>
              <a:rPr sz="2400" b="1" spc="-45" dirty="0">
                <a:latin typeface="Calibri"/>
                <a:cs typeface="Calibri"/>
              </a:rPr>
              <a:t>f</a:t>
            </a:r>
            <a:r>
              <a:rPr sz="2400" b="1" spc="-5" dirty="0">
                <a:latin typeface="Calibri"/>
                <a:cs typeface="Calibri"/>
              </a:rPr>
              <a:t>e</a:t>
            </a:r>
            <a:r>
              <a:rPr sz="2400" b="1" spc="5" dirty="0">
                <a:latin typeface="Calibri"/>
                <a:cs typeface="Calibri"/>
              </a:rPr>
              <a:t>c</a:t>
            </a:r>
            <a:r>
              <a:rPr sz="2400" b="1" dirty="0">
                <a:latin typeface="Calibri"/>
                <a:cs typeface="Calibri"/>
              </a:rPr>
              <a:t>t</a:t>
            </a:r>
            <a:r>
              <a:rPr sz="2400" b="1" spc="-10" dirty="0">
                <a:latin typeface="Calibri"/>
                <a:cs typeface="Calibri"/>
              </a:rPr>
              <a:t>i</a:t>
            </a:r>
            <a:r>
              <a:rPr sz="2400" b="1" dirty="0">
                <a:latin typeface="Calibri"/>
                <a:cs typeface="Calibri"/>
              </a:rPr>
              <a:t>f	des	</a:t>
            </a:r>
            <a:r>
              <a:rPr sz="2400" b="1" spc="-5" dirty="0">
                <a:latin typeface="Calibri"/>
                <a:cs typeface="Calibri"/>
              </a:rPr>
              <a:t>espè</a:t>
            </a:r>
            <a:r>
              <a:rPr sz="2400" b="1" spc="5" dirty="0">
                <a:latin typeface="Calibri"/>
                <a:cs typeface="Calibri"/>
              </a:rPr>
              <a:t>c</a:t>
            </a:r>
            <a:r>
              <a:rPr sz="2400" b="1" spc="-5" dirty="0">
                <a:latin typeface="Calibri"/>
                <a:cs typeface="Calibri"/>
              </a:rPr>
              <a:t>e</a:t>
            </a:r>
            <a:r>
              <a:rPr sz="2400" b="1" dirty="0">
                <a:latin typeface="Calibri"/>
                <a:cs typeface="Calibri"/>
              </a:rPr>
              <a:t>s	</a:t>
            </a:r>
            <a:r>
              <a:rPr sz="2400" b="1" spc="-30" dirty="0">
                <a:latin typeface="Calibri"/>
                <a:cs typeface="Calibri"/>
              </a:rPr>
              <a:t>r</a:t>
            </a:r>
            <a:r>
              <a:rPr sz="2400" b="1" spc="-5" dirty="0">
                <a:latin typeface="Calibri"/>
                <a:cs typeface="Calibri"/>
              </a:rPr>
              <a:t>ense</a:t>
            </a:r>
            <a:r>
              <a:rPr sz="2400" b="1" spc="-10" dirty="0">
                <a:latin typeface="Calibri"/>
                <a:cs typeface="Calibri"/>
              </a:rPr>
              <a:t>i</a:t>
            </a:r>
            <a:r>
              <a:rPr sz="2400" b="1" spc="-5" dirty="0">
                <a:latin typeface="Calibri"/>
                <a:cs typeface="Calibri"/>
              </a:rPr>
              <a:t>gn</a:t>
            </a:r>
            <a:r>
              <a:rPr sz="2400" b="1" dirty="0">
                <a:latin typeface="Calibri"/>
                <a:cs typeface="Calibri"/>
              </a:rPr>
              <a:t>e	sur	</a:t>
            </a:r>
            <a:r>
              <a:rPr sz="2400" b="1" spc="-5" dirty="0">
                <a:latin typeface="Calibri"/>
                <a:cs typeface="Calibri"/>
              </a:rPr>
              <a:t>l</a:t>
            </a:r>
            <a:r>
              <a:rPr sz="2400" b="1" spc="-155" dirty="0">
                <a:latin typeface="Calibri"/>
                <a:cs typeface="Calibri"/>
              </a:rPr>
              <a:t>’</a:t>
            </a:r>
            <a:r>
              <a:rPr sz="2400" b="1" spc="-5" dirty="0">
                <a:solidFill>
                  <a:srgbClr val="0000FF"/>
                </a:solidFill>
                <a:latin typeface="Calibri"/>
                <a:cs typeface="Calibri"/>
              </a:rPr>
              <a:t>équ</a:t>
            </a:r>
            <a:r>
              <a:rPr sz="2400" b="1" spc="-10" dirty="0">
                <a:solidFill>
                  <a:srgbClr val="0000FF"/>
                </a:solidFill>
                <a:latin typeface="Calibri"/>
                <a:cs typeface="Calibri"/>
              </a:rPr>
              <a:t>i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li</a:t>
            </a:r>
            <a:r>
              <a:rPr sz="2400" b="1" spc="-10" dirty="0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sz="2400" b="1" spc="-30" dirty="0">
                <a:solidFill>
                  <a:srgbClr val="0000FF"/>
                </a:solidFill>
                <a:latin typeface="Calibri"/>
                <a:cs typeface="Calibri"/>
              </a:rPr>
              <a:t>r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e	</a:t>
            </a:r>
            <a:r>
              <a:rPr sz="2400" b="1" spc="-5" dirty="0">
                <a:latin typeface="Calibri"/>
                <a:cs typeface="Calibri"/>
              </a:rPr>
              <a:t>de</a:t>
            </a:r>
            <a:endParaRPr sz="2400">
              <a:latin typeface="Calibri"/>
              <a:cs typeface="Calibri"/>
            </a:endParaRPr>
          </a:p>
          <a:p>
            <a:pPr marL="84455">
              <a:lnSpc>
                <a:spcPct val="100000"/>
              </a:lnSpc>
              <a:spcBef>
                <a:spcPts val="10"/>
              </a:spcBef>
            </a:pPr>
            <a:r>
              <a:rPr sz="2400" b="1" spc="-25" dirty="0">
                <a:latin typeface="Calibri"/>
                <a:cs typeface="Calibri"/>
              </a:rPr>
              <a:t>l’écosystème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4884" y="620268"/>
            <a:ext cx="4643628" cy="300075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82041" y="5409387"/>
            <a:ext cx="842454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solidFill>
                  <a:srgbClr val="008000"/>
                </a:solidFill>
                <a:latin typeface="Calibri"/>
                <a:cs typeface="Calibri"/>
              </a:rPr>
              <a:t>Espèces</a:t>
            </a:r>
            <a:r>
              <a:rPr sz="2200" b="1" spc="42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008000"/>
                </a:solidFill>
                <a:latin typeface="Calibri"/>
                <a:cs typeface="Calibri"/>
              </a:rPr>
              <a:t>végétales</a:t>
            </a:r>
            <a:r>
              <a:rPr sz="2200" b="1" spc="-15" dirty="0">
                <a:latin typeface="Calibri"/>
                <a:cs typeface="Calibri"/>
              </a:rPr>
              <a:t>:</a:t>
            </a:r>
            <a:r>
              <a:rPr sz="2200" b="1" spc="409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palmier</a:t>
            </a:r>
            <a:r>
              <a:rPr sz="2200" b="1" spc="415" dirty="0">
                <a:latin typeface="Calibri"/>
                <a:cs typeface="Calibri"/>
              </a:rPr>
              <a:t> </a:t>
            </a:r>
            <a:r>
              <a:rPr sz="2200" b="1" spc="-30" dirty="0">
                <a:latin typeface="Calibri"/>
                <a:cs typeface="Calibri"/>
              </a:rPr>
              <a:t>dattier,</a:t>
            </a:r>
            <a:r>
              <a:rPr sz="2200" b="1" spc="41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arbres</a:t>
            </a:r>
            <a:r>
              <a:rPr sz="2200" b="1" spc="42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fruitiers,</a:t>
            </a:r>
            <a:r>
              <a:rPr sz="2200" b="1" spc="42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légumes,</a:t>
            </a:r>
            <a:r>
              <a:rPr sz="2200" b="1" spc="409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céréales,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200" b="1" spc="-20" dirty="0">
                <a:latin typeface="Calibri"/>
                <a:cs typeface="Calibri"/>
              </a:rPr>
              <a:t>fourrages,</a:t>
            </a:r>
            <a:r>
              <a:rPr sz="2200" b="1" spc="4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cultures</a:t>
            </a:r>
            <a:r>
              <a:rPr sz="2200" b="1" spc="1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industrielles…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2041" y="6247891"/>
            <a:ext cx="794004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latin typeface="Calibri"/>
                <a:cs typeface="Calibri"/>
              </a:rPr>
              <a:t>+ </a:t>
            </a:r>
            <a:r>
              <a:rPr sz="2200" b="1" spc="-5" dirty="0">
                <a:solidFill>
                  <a:srgbClr val="FF0066"/>
                </a:solidFill>
                <a:latin typeface="Calibri"/>
                <a:cs typeface="Calibri"/>
              </a:rPr>
              <a:t>animaux</a:t>
            </a:r>
            <a:r>
              <a:rPr sz="2200" b="1" spc="10" dirty="0">
                <a:solidFill>
                  <a:srgbClr val="FF0066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domestiques,</a:t>
            </a:r>
            <a:r>
              <a:rPr sz="2200" b="1" spc="-10" dirty="0"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FF0066"/>
                </a:solidFill>
                <a:latin typeface="Calibri"/>
                <a:cs typeface="Calibri"/>
              </a:rPr>
              <a:t>micro-organismes</a:t>
            </a:r>
            <a:r>
              <a:rPr sz="2200" b="1" spc="-10" dirty="0">
                <a:latin typeface="Calibri"/>
                <a:cs typeface="Calibri"/>
              </a:rPr>
              <a:t>,</a:t>
            </a:r>
            <a:r>
              <a:rPr sz="2200" b="1" spc="40" dirty="0"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FF0066"/>
                </a:solidFill>
                <a:latin typeface="Calibri"/>
                <a:cs typeface="Calibri"/>
              </a:rPr>
              <a:t>insectes</a:t>
            </a:r>
            <a:r>
              <a:rPr sz="2200" b="1" spc="10" dirty="0">
                <a:solidFill>
                  <a:srgbClr val="FF0066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pollinisateurs</a:t>
            </a:r>
            <a:r>
              <a:rPr sz="2200" b="1" spc="2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…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31007" y="3717035"/>
            <a:ext cx="1984247" cy="157124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214616" y="3717035"/>
            <a:ext cx="1286255" cy="157124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71500" y="3717035"/>
            <a:ext cx="2001012" cy="160020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951476" y="3717035"/>
            <a:ext cx="2049779" cy="157124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995671" y="620268"/>
            <a:ext cx="4005072" cy="3000755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8430006" y="6431076"/>
            <a:ext cx="17780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888888"/>
                </a:solidFill>
                <a:latin typeface="Times New Roman"/>
                <a:cs typeface="Times New Roman"/>
              </a:rPr>
              <a:t>12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480310" y="88137"/>
            <a:ext cx="42138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5" dirty="0"/>
              <a:t>Diversité</a:t>
            </a:r>
            <a:r>
              <a:rPr sz="2200" spc="15" dirty="0"/>
              <a:t> </a:t>
            </a:r>
            <a:r>
              <a:rPr sz="2200" spc="-5" dirty="0"/>
              <a:t>spécifique</a:t>
            </a:r>
            <a:r>
              <a:rPr sz="2200" spc="-15" dirty="0"/>
              <a:t> </a:t>
            </a:r>
            <a:r>
              <a:rPr sz="2200" spc="-5" dirty="0"/>
              <a:t>dans une</a:t>
            </a:r>
            <a:r>
              <a:rPr sz="2200" spc="5" dirty="0"/>
              <a:t> </a:t>
            </a:r>
            <a:r>
              <a:rPr sz="2800" spc="-5" dirty="0">
                <a:solidFill>
                  <a:srgbClr val="008000"/>
                </a:solidFill>
              </a:rPr>
              <a:t>oasis</a:t>
            </a:r>
            <a:endParaRPr sz="2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5567" y="522731"/>
            <a:ext cx="6841235" cy="511302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67664" y="5750763"/>
            <a:ext cx="822833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15" dirty="0">
                <a:latin typeface="Calibri"/>
                <a:cs typeface="Calibri"/>
              </a:rPr>
              <a:t>Diversité</a:t>
            </a:r>
            <a:r>
              <a:rPr sz="2200" b="1" spc="2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spécifique des</a:t>
            </a:r>
            <a:r>
              <a:rPr sz="2200" b="1" spc="20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plantes</a:t>
            </a:r>
            <a:r>
              <a:rPr sz="2200" b="1" spc="1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à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fleurs</a:t>
            </a:r>
            <a:r>
              <a:rPr sz="2200" b="1" spc="3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(spontanées)</a:t>
            </a:r>
            <a:r>
              <a:rPr sz="2200" b="1" spc="5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en Alsace,</a:t>
            </a:r>
            <a:r>
              <a:rPr sz="2200" b="1" spc="15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France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35095" y="5983989"/>
            <a:ext cx="4672965" cy="655955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15"/>
              </a:spcBef>
            </a:pPr>
            <a:r>
              <a:rPr sz="1800" b="1" spc="-5" dirty="0">
                <a:latin typeface="Calibri"/>
                <a:cs typeface="Calibri"/>
              </a:rPr>
              <a:t>(ANAB,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2018)</a:t>
            </a:r>
            <a:endParaRPr sz="18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545"/>
              </a:spcBef>
            </a:pPr>
            <a:r>
              <a:rPr sz="1200" spc="-5" dirty="0">
                <a:solidFill>
                  <a:srgbClr val="888888"/>
                </a:solidFill>
                <a:latin typeface="Times New Roman"/>
                <a:cs typeface="Times New Roman"/>
              </a:rPr>
              <a:t>13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42706" y="6460404"/>
            <a:ext cx="152400" cy="169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10"/>
              </a:lnSpc>
            </a:pPr>
            <a:r>
              <a:rPr sz="1200" spc="-5" dirty="0">
                <a:solidFill>
                  <a:srgbClr val="888888"/>
                </a:solidFill>
                <a:latin typeface="Times New Roman"/>
                <a:cs typeface="Times New Roman"/>
              </a:rPr>
              <a:t>14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429255" y="2857500"/>
            <a:ext cx="6215380" cy="3785870"/>
            <a:chOff x="2429255" y="2857500"/>
            <a:chExt cx="6215380" cy="37858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29255" y="2857500"/>
              <a:ext cx="6214872" cy="378561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714243" y="4215383"/>
              <a:ext cx="500380" cy="462280"/>
            </a:xfrm>
            <a:custGeom>
              <a:avLst/>
              <a:gdLst/>
              <a:ahLst/>
              <a:cxnLst/>
              <a:rect l="l" t="t" r="r" b="b"/>
              <a:pathLst>
                <a:path w="500380" h="462279">
                  <a:moveTo>
                    <a:pt x="0" y="461771"/>
                  </a:moveTo>
                  <a:lnTo>
                    <a:pt x="499871" y="461771"/>
                  </a:lnTo>
                  <a:lnTo>
                    <a:pt x="499871" y="0"/>
                  </a:lnTo>
                  <a:lnTo>
                    <a:pt x="0" y="0"/>
                  </a:lnTo>
                  <a:lnTo>
                    <a:pt x="0" y="46177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861564" y="4228845"/>
            <a:ext cx="2057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α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857743" y="3857244"/>
            <a:ext cx="500380" cy="462280"/>
          </a:xfrm>
          <a:custGeom>
            <a:avLst/>
            <a:gdLst/>
            <a:ahLst/>
            <a:cxnLst/>
            <a:rect l="l" t="t" r="r" b="b"/>
            <a:pathLst>
              <a:path w="500379" h="462279">
                <a:moveTo>
                  <a:pt x="0" y="461771"/>
                </a:moveTo>
                <a:lnTo>
                  <a:pt x="499872" y="461771"/>
                </a:lnTo>
                <a:lnTo>
                  <a:pt x="499872" y="0"/>
                </a:lnTo>
                <a:lnTo>
                  <a:pt x="0" y="0"/>
                </a:lnTo>
                <a:lnTo>
                  <a:pt x="0" y="461771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025510" y="3871721"/>
            <a:ext cx="1682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γ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286755" y="6143244"/>
            <a:ext cx="500380" cy="462280"/>
          </a:xfrm>
          <a:custGeom>
            <a:avLst/>
            <a:gdLst/>
            <a:ahLst/>
            <a:cxnLst/>
            <a:rect l="l" t="t" r="r" b="b"/>
            <a:pathLst>
              <a:path w="500379" h="462279">
                <a:moveTo>
                  <a:pt x="0" y="461771"/>
                </a:moveTo>
                <a:lnTo>
                  <a:pt x="499872" y="461771"/>
                </a:lnTo>
                <a:lnTo>
                  <a:pt x="499872" y="0"/>
                </a:lnTo>
                <a:lnTo>
                  <a:pt x="0" y="0"/>
                </a:lnTo>
                <a:lnTo>
                  <a:pt x="0" y="461771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441441" y="6158280"/>
            <a:ext cx="1917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β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50063" y="227152"/>
            <a:ext cx="450659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6600"/>
                </a:solidFill>
              </a:rPr>
              <a:t>-</a:t>
            </a:r>
            <a:r>
              <a:rPr sz="2400" spc="-20" dirty="0">
                <a:solidFill>
                  <a:srgbClr val="006600"/>
                </a:solidFill>
              </a:rPr>
              <a:t> </a:t>
            </a:r>
            <a:r>
              <a:rPr sz="2400" spc="-10" dirty="0">
                <a:solidFill>
                  <a:srgbClr val="FF0066"/>
                </a:solidFill>
              </a:rPr>
              <a:t>Indicateurs </a:t>
            </a:r>
            <a:r>
              <a:rPr sz="2400" dirty="0">
                <a:solidFill>
                  <a:srgbClr val="FF0066"/>
                </a:solidFill>
              </a:rPr>
              <a:t>de</a:t>
            </a:r>
            <a:r>
              <a:rPr sz="2400" spc="-10" dirty="0">
                <a:solidFill>
                  <a:srgbClr val="FF0066"/>
                </a:solidFill>
              </a:rPr>
              <a:t> diversité</a:t>
            </a:r>
            <a:r>
              <a:rPr sz="2400" spc="-15" dirty="0">
                <a:solidFill>
                  <a:srgbClr val="FF0066"/>
                </a:solidFill>
              </a:rPr>
              <a:t> </a:t>
            </a:r>
            <a:r>
              <a:rPr sz="2400" dirty="0">
                <a:solidFill>
                  <a:srgbClr val="FF0066"/>
                </a:solidFill>
              </a:rPr>
              <a:t>spécifique</a:t>
            </a:r>
            <a:endParaRPr sz="2400"/>
          </a:p>
        </p:txBody>
      </p:sp>
      <p:sp>
        <p:nvSpPr>
          <p:cNvPr id="12" name="object 12"/>
          <p:cNvSpPr txBox="1"/>
          <p:nvPr/>
        </p:nvSpPr>
        <p:spPr>
          <a:xfrm>
            <a:off x="150063" y="596646"/>
            <a:ext cx="8452485" cy="21024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78790" indent="-149860">
              <a:lnSpc>
                <a:spcPct val="100000"/>
              </a:lnSpc>
              <a:spcBef>
                <a:spcPts val="95"/>
              </a:spcBef>
              <a:buClr>
                <a:srgbClr val="000000"/>
              </a:buClr>
              <a:buChar char="-"/>
              <a:tabLst>
                <a:tab pos="479425" algn="l"/>
              </a:tabLst>
            </a:pPr>
            <a:r>
              <a:rPr sz="2200" b="1" spc="-10" dirty="0">
                <a:solidFill>
                  <a:srgbClr val="0000FF"/>
                </a:solidFill>
                <a:latin typeface="Calibri"/>
                <a:cs typeface="Calibri"/>
              </a:rPr>
              <a:t>Nombre</a:t>
            </a:r>
            <a:r>
              <a:rPr sz="2200" b="1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d'espèces</a:t>
            </a:r>
            <a:endParaRPr sz="2200">
              <a:latin typeface="Calibri"/>
              <a:cs typeface="Calibri"/>
            </a:endParaRPr>
          </a:p>
          <a:p>
            <a:pPr marL="478790" indent="-149860">
              <a:lnSpc>
                <a:spcPct val="100000"/>
              </a:lnSpc>
              <a:buClr>
                <a:srgbClr val="000000"/>
              </a:buClr>
              <a:buChar char="-"/>
              <a:tabLst>
                <a:tab pos="479425" algn="l"/>
              </a:tabLst>
            </a:pPr>
            <a:r>
              <a:rPr sz="2200" b="1" spc="-5" dirty="0">
                <a:solidFill>
                  <a:srgbClr val="0000FF"/>
                </a:solidFill>
                <a:latin typeface="Calibri"/>
                <a:cs typeface="Calibri"/>
              </a:rPr>
              <a:t>Abondance</a:t>
            </a:r>
            <a:r>
              <a:rPr sz="2200" b="1" spc="3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des</a:t>
            </a:r>
            <a:r>
              <a:rPr sz="2200" b="1" spc="1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espèces</a:t>
            </a:r>
            <a:r>
              <a:rPr sz="2200" b="1" spc="1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(</a:t>
            </a:r>
            <a:r>
              <a:rPr sz="2200" b="1" spc="-10" dirty="0">
                <a:solidFill>
                  <a:srgbClr val="0000FF"/>
                </a:solidFill>
                <a:latin typeface="Calibri"/>
                <a:cs typeface="Calibri"/>
              </a:rPr>
              <a:t>proportion</a:t>
            </a:r>
            <a:r>
              <a:rPr sz="2200" b="1" spc="5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relative</a:t>
            </a:r>
            <a:r>
              <a:rPr sz="2200" b="1" spc="4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des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différentes</a:t>
            </a:r>
            <a:r>
              <a:rPr sz="2200" b="1" spc="4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espèces)</a:t>
            </a:r>
            <a:endParaRPr sz="2200">
              <a:latin typeface="Calibri"/>
              <a:cs typeface="Calibri"/>
            </a:endParaRPr>
          </a:p>
          <a:p>
            <a:pPr marL="173990" indent="-161925">
              <a:lnSpc>
                <a:spcPct val="100000"/>
              </a:lnSpc>
              <a:spcBef>
                <a:spcPts val="259"/>
              </a:spcBef>
              <a:buClr>
                <a:srgbClr val="006600"/>
              </a:buClr>
              <a:buChar char="-"/>
              <a:tabLst>
                <a:tab pos="174625" algn="l"/>
              </a:tabLst>
            </a:pPr>
            <a:r>
              <a:rPr sz="2400" b="1" spc="-15" dirty="0">
                <a:solidFill>
                  <a:srgbClr val="FF0066"/>
                </a:solidFill>
                <a:latin typeface="Calibri"/>
                <a:cs typeface="Calibri"/>
              </a:rPr>
              <a:t>Paramètres</a:t>
            </a:r>
            <a:r>
              <a:rPr sz="2400" b="1" spc="-5" dirty="0">
                <a:solidFill>
                  <a:srgbClr val="FF0066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66"/>
                </a:solidFill>
                <a:latin typeface="Calibri"/>
                <a:cs typeface="Calibri"/>
              </a:rPr>
              <a:t>de</a:t>
            </a:r>
            <a:r>
              <a:rPr sz="2400" b="1" spc="-10" dirty="0">
                <a:solidFill>
                  <a:srgbClr val="FF0066"/>
                </a:solidFill>
                <a:latin typeface="Calibri"/>
                <a:cs typeface="Calibri"/>
              </a:rPr>
              <a:t> diversité</a:t>
            </a:r>
            <a:r>
              <a:rPr sz="2400" b="1" spc="-15" dirty="0">
                <a:solidFill>
                  <a:srgbClr val="FF0066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66"/>
                </a:solidFill>
                <a:latin typeface="Calibri"/>
                <a:cs typeface="Calibri"/>
              </a:rPr>
              <a:t>spécifique</a:t>
            </a:r>
            <a:endParaRPr sz="2400">
              <a:latin typeface="Calibri"/>
              <a:cs typeface="Calibri"/>
            </a:endParaRPr>
          </a:p>
          <a:p>
            <a:pPr marL="542925" lvl="1" indent="-149860">
              <a:lnSpc>
                <a:spcPct val="100000"/>
              </a:lnSpc>
              <a:spcBef>
                <a:spcPts val="20"/>
              </a:spcBef>
              <a:buChar char="-"/>
              <a:tabLst>
                <a:tab pos="543560" algn="l"/>
              </a:tabLst>
            </a:pPr>
            <a:r>
              <a:rPr sz="2200" b="1" spc="-15" dirty="0">
                <a:latin typeface="Calibri"/>
                <a:cs typeface="Calibri"/>
              </a:rPr>
              <a:t>diversité</a:t>
            </a:r>
            <a:r>
              <a:rPr sz="2200" b="1" spc="1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locale</a:t>
            </a:r>
            <a:r>
              <a:rPr sz="2200" b="1" spc="1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(alpha</a:t>
            </a:r>
            <a:r>
              <a:rPr sz="2200" b="1" spc="15" dirty="0"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α </a:t>
            </a:r>
            <a:r>
              <a:rPr sz="2200" b="1" spc="-5" dirty="0">
                <a:latin typeface="Calibri"/>
                <a:cs typeface="Calibri"/>
              </a:rPr>
              <a:t>):</a:t>
            </a:r>
            <a:r>
              <a:rPr sz="2200" b="1" spc="1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à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25" dirty="0">
                <a:latin typeface="Calibri"/>
                <a:cs typeface="Calibri"/>
              </a:rPr>
              <a:t>l’échelle</a:t>
            </a:r>
            <a:r>
              <a:rPr sz="2200" b="1" spc="1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d’un </a:t>
            </a:r>
            <a:r>
              <a:rPr sz="2200" b="1" spc="-15" dirty="0">
                <a:solidFill>
                  <a:srgbClr val="0000FF"/>
                </a:solidFill>
                <a:latin typeface="Calibri"/>
                <a:cs typeface="Calibri"/>
              </a:rPr>
              <a:t>habitat</a:t>
            </a:r>
            <a:r>
              <a:rPr sz="2200" b="1" spc="2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00FF"/>
                </a:solidFill>
                <a:latin typeface="Calibri"/>
                <a:cs typeface="Calibri"/>
              </a:rPr>
              <a:t>uniforme</a:t>
            </a:r>
            <a:endParaRPr sz="2200">
              <a:latin typeface="Calibri"/>
              <a:cs typeface="Calibri"/>
            </a:endParaRPr>
          </a:p>
          <a:p>
            <a:pPr marL="542925" lvl="1" indent="-149860">
              <a:lnSpc>
                <a:spcPct val="100000"/>
              </a:lnSpc>
              <a:buChar char="-"/>
              <a:tabLst>
                <a:tab pos="543560" algn="l"/>
              </a:tabLst>
            </a:pPr>
            <a:r>
              <a:rPr sz="2200" b="1" spc="-15" dirty="0">
                <a:latin typeface="Calibri"/>
                <a:cs typeface="Calibri"/>
              </a:rPr>
              <a:t>diversité</a:t>
            </a:r>
            <a:r>
              <a:rPr sz="2200" b="1" spc="15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entre</a:t>
            </a:r>
            <a:r>
              <a:rPr sz="2200" b="1" spc="3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sites</a:t>
            </a:r>
            <a:r>
              <a:rPr sz="2200" b="1" spc="15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(bêta</a:t>
            </a:r>
            <a:r>
              <a:rPr sz="2200" b="1" spc="35" dirty="0"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β</a:t>
            </a:r>
            <a:r>
              <a:rPr sz="2200" b="1" spc="-5" dirty="0">
                <a:latin typeface="Calibri"/>
                <a:cs typeface="Calibri"/>
              </a:rPr>
              <a:t>):</a:t>
            </a:r>
            <a:r>
              <a:rPr sz="2200" b="1" spc="15" dirty="0"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0000FF"/>
                </a:solidFill>
                <a:latin typeface="Calibri"/>
                <a:cs typeface="Calibri"/>
              </a:rPr>
              <a:t>différents</a:t>
            </a:r>
            <a:r>
              <a:rPr sz="2200" b="1" spc="3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0000FF"/>
                </a:solidFill>
                <a:latin typeface="Calibri"/>
                <a:cs typeface="Calibri"/>
              </a:rPr>
              <a:t>habitats</a:t>
            </a:r>
            <a:r>
              <a:rPr sz="2200" b="1" spc="2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d’une</a:t>
            </a:r>
            <a:r>
              <a:rPr sz="2200" b="1" spc="1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même</a:t>
            </a:r>
            <a:r>
              <a:rPr sz="2200" b="1" spc="2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région</a:t>
            </a:r>
            <a:endParaRPr sz="2200">
              <a:latin typeface="Calibri"/>
              <a:cs typeface="Calibri"/>
            </a:endParaRPr>
          </a:p>
          <a:p>
            <a:pPr marL="542925" lvl="1" indent="-149860">
              <a:lnSpc>
                <a:spcPct val="100000"/>
              </a:lnSpc>
              <a:buChar char="-"/>
              <a:tabLst>
                <a:tab pos="543560" algn="l"/>
              </a:tabLst>
            </a:pPr>
            <a:r>
              <a:rPr sz="2200" b="1" spc="-15" dirty="0">
                <a:latin typeface="Calibri"/>
                <a:cs typeface="Calibri"/>
              </a:rPr>
              <a:t>diversité</a:t>
            </a:r>
            <a:r>
              <a:rPr sz="2200" b="1" spc="1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régionale</a:t>
            </a:r>
            <a:r>
              <a:rPr sz="2200" b="1" spc="3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(gamma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γ</a:t>
            </a:r>
            <a:r>
              <a:rPr sz="2200" b="1" spc="-5" dirty="0">
                <a:latin typeface="Calibri"/>
                <a:cs typeface="Calibri"/>
              </a:rPr>
              <a:t>):</a:t>
            </a:r>
            <a:r>
              <a:rPr sz="2200" b="1" spc="30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habitats</a:t>
            </a:r>
            <a:r>
              <a:rPr sz="2200" b="1" spc="3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de</a:t>
            </a:r>
            <a:r>
              <a:rPr sz="2200" b="1" spc="10" dirty="0"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00FF"/>
                </a:solidFill>
                <a:latin typeface="Calibri"/>
                <a:cs typeface="Calibri"/>
              </a:rPr>
              <a:t>régions</a:t>
            </a:r>
            <a:r>
              <a:rPr sz="2200" b="1" spc="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200" b="1" spc="-20" dirty="0">
                <a:solidFill>
                  <a:srgbClr val="0000FF"/>
                </a:solidFill>
                <a:latin typeface="Calibri"/>
                <a:cs typeface="Calibri"/>
              </a:rPr>
              <a:t>différentes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8916" y="483488"/>
            <a:ext cx="8155305" cy="885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16890" algn="l"/>
              </a:tabLst>
            </a:pPr>
            <a:r>
              <a:rPr sz="3200" dirty="0">
                <a:solidFill>
                  <a:srgbClr val="3333FF"/>
                </a:solidFill>
              </a:rPr>
              <a:t>3</a:t>
            </a:r>
            <a:r>
              <a:rPr sz="3200" spc="-190" dirty="0">
                <a:solidFill>
                  <a:srgbClr val="3333FF"/>
                </a:solidFill>
              </a:rPr>
              <a:t> </a:t>
            </a:r>
            <a:r>
              <a:rPr sz="2400" dirty="0"/>
              <a:t>-	</a:t>
            </a:r>
            <a:r>
              <a:rPr sz="2400" spc="-5" dirty="0"/>
              <a:t>Niveau</a:t>
            </a:r>
            <a:r>
              <a:rPr sz="2400" spc="-20" dirty="0"/>
              <a:t> </a:t>
            </a:r>
            <a:r>
              <a:rPr sz="2400" spc="-10" dirty="0">
                <a:solidFill>
                  <a:srgbClr val="3333FF"/>
                </a:solidFill>
              </a:rPr>
              <a:t>écosystémique</a:t>
            </a:r>
            <a:r>
              <a:rPr sz="2400" spc="-15" dirty="0">
                <a:solidFill>
                  <a:srgbClr val="3333FF"/>
                </a:solidFill>
              </a:rPr>
              <a:t> </a:t>
            </a:r>
            <a:r>
              <a:rPr sz="2400" dirty="0"/>
              <a:t>:</a:t>
            </a:r>
            <a:r>
              <a:rPr sz="2400" spc="-5" dirty="0"/>
              <a:t> </a:t>
            </a:r>
            <a:r>
              <a:rPr sz="2400" spc="-15" dirty="0"/>
              <a:t>diversité</a:t>
            </a:r>
            <a:r>
              <a:rPr sz="2400" spc="-10" dirty="0"/>
              <a:t> </a:t>
            </a:r>
            <a:r>
              <a:rPr sz="2400" dirty="0"/>
              <a:t>des </a:t>
            </a:r>
            <a:r>
              <a:rPr sz="2400" spc="-10" dirty="0"/>
              <a:t>écosystèmes</a:t>
            </a:r>
            <a:r>
              <a:rPr sz="2400" spc="-15" dirty="0"/>
              <a:t> </a:t>
            </a:r>
            <a:r>
              <a:rPr sz="2400" dirty="0"/>
              <a:t>au</a:t>
            </a:r>
            <a:r>
              <a:rPr sz="2400" spc="-5" dirty="0"/>
              <a:t> </a:t>
            </a:r>
            <a:r>
              <a:rPr sz="2400" spc="-10" dirty="0"/>
              <a:t>niveau</a:t>
            </a:r>
            <a:endParaRPr sz="2400"/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2400" spc="-10" dirty="0"/>
              <a:t>d’une</a:t>
            </a:r>
            <a:r>
              <a:rPr sz="2400" spc="-45" dirty="0"/>
              <a:t> </a:t>
            </a:r>
            <a:r>
              <a:rPr sz="2400" spc="-10" dirty="0"/>
              <a:t>région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786383" y="1929383"/>
            <a:ext cx="7714615" cy="1199515"/>
          </a:xfrm>
          <a:custGeom>
            <a:avLst/>
            <a:gdLst/>
            <a:ahLst/>
            <a:cxnLst/>
            <a:rect l="l" t="t" r="r" b="b"/>
            <a:pathLst>
              <a:path w="7714615" h="1199514">
                <a:moveTo>
                  <a:pt x="0" y="1199388"/>
                </a:moveTo>
                <a:lnTo>
                  <a:pt x="7714488" y="1199388"/>
                </a:lnTo>
                <a:lnTo>
                  <a:pt x="7714488" y="0"/>
                </a:lnTo>
                <a:lnTo>
                  <a:pt x="0" y="0"/>
                </a:lnTo>
                <a:lnTo>
                  <a:pt x="0" y="1199388"/>
                </a:lnTo>
                <a:close/>
              </a:path>
            </a:pathLst>
          </a:custGeom>
          <a:ln w="9524">
            <a:solidFill>
              <a:srgbClr val="333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77214" y="2308352"/>
            <a:ext cx="68573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1191895" algn="l"/>
                <a:tab pos="2703830" algn="l"/>
                <a:tab pos="3145790" algn="l"/>
                <a:tab pos="3647440" algn="l"/>
                <a:tab pos="6085840" algn="l"/>
                <a:tab pos="6528434" algn="l"/>
              </a:tabLst>
            </a:pPr>
            <a:r>
              <a:rPr sz="2400" b="1" dirty="0">
                <a:latin typeface="Calibri"/>
                <a:cs typeface="Calibri"/>
              </a:rPr>
              <a:t>pla</a:t>
            </a:r>
            <a:r>
              <a:rPr sz="2400" b="1" spc="-25" dirty="0">
                <a:latin typeface="Calibri"/>
                <a:cs typeface="Calibri"/>
              </a:rPr>
              <a:t>n</a:t>
            </a:r>
            <a:r>
              <a:rPr sz="2400" b="1" spc="-30" dirty="0">
                <a:latin typeface="Calibri"/>
                <a:cs typeface="Calibri"/>
              </a:rPr>
              <a:t>t</a:t>
            </a:r>
            <a:r>
              <a:rPr sz="2400" b="1" spc="-5" dirty="0">
                <a:latin typeface="Calibri"/>
                <a:cs typeface="Calibri"/>
              </a:rPr>
              <a:t>es</a:t>
            </a:r>
            <a:r>
              <a:rPr sz="2400" b="1" dirty="0">
                <a:latin typeface="Calibri"/>
                <a:cs typeface="Calibri"/>
              </a:rPr>
              <a:t>,	d</a:t>
            </a:r>
            <a:r>
              <a:rPr sz="2400" b="1" spc="10" dirty="0">
                <a:latin typeface="Calibri"/>
                <a:cs typeface="Calibri"/>
              </a:rPr>
              <a:t>'</a:t>
            </a:r>
            <a:r>
              <a:rPr sz="2400" b="1" dirty="0">
                <a:latin typeface="Calibri"/>
                <a:cs typeface="Calibri"/>
              </a:rPr>
              <a:t>animaux	</a:t>
            </a:r>
            <a:r>
              <a:rPr sz="2400" b="1" spc="-10" dirty="0">
                <a:latin typeface="Calibri"/>
                <a:cs typeface="Calibri"/>
              </a:rPr>
              <a:t>e</a:t>
            </a:r>
            <a:r>
              <a:rPr sz="2400" b="1" dirty="0">
                <a:latin typeface="Calibri"/>
                <a:cs typeface="Calibri"/>
              </a:rPr>
              <a:t>t	</a:t>
            </a:r>
            <a:r>
              <a:rPr sz="2400" b="1" spc="-5" dirty="0">
                <a:latin typeface="Calibri"/>
                <a:cs typeface="Calibri"/>
              </a:rPr>
              <a:t>d</a:t>
            </a:r>
            <a:r>
              <a:rPr sz="2400" b="1" dirty="0">
                <a:latin typeface="Calibri"/>
                <a:cs typeface="Calibri"/>
              </a:rPr>
              <a:t>e	</a:t>
            </a:r>
            <a:r>
              <a:rPr sz="2400" b="1" spc="-5" dirty="0">
                <a:latin typeface="Calibri"/>
                <a:cs typeface="Calibri"/>
              </a:rPr>
              <a:t>mi</a:t>
            </a:r>
            <a:r>
              <a:rPr sz="2400" b="1" dirty="0">
                <a:latin typeface="Calibri"/>
                <a:cs typeface="Calibri"/>
              </a:rPr>
              <a:t>c</a:t>
            </a:r>
            <a:r>
              <a:rPr sz="2400" b="1" spc="-40" dirty="0">
                <a:latin typeface="Calibri"/>
                <a:cs typeface="Calibri"/>
              </a:rPr>
              <a:t>r</a:t>
            </a:r>
            <a:r>
              <a:rPr sz="2400" b="1" spc="10" dirty="0">
                <a:latin typeface="Calibri"/>
                <a:cs typeface="Calibri"/>
              </a:rPr>
              <a:t>o</a:t>
            </a:r>
            <a:r>
              <a:rPr sz="2400" b="1" spc="-5" dirty="0">
                <a:latin typeface="Calibri"/>
                <a:cs typeface="Calibri"/>
              </a:rPr>
              <a:t>-</a:t>
            </a:r>
            <a:r>
              <a:rPr sz="2400" b="1" dirty="0">
                <a:latin typeface="Calibri"/>
                <a:cs typeface="Calibri"/>
              </a:rPr>
              <a:t>o</a:t>
            </a:r>
            <a:r>
              <a:rPr sz="2400" b="1" spc="-35" dirty="0">
                <a:latin typeface="Calibri"/>
                <a:cs typeface="Calibri"/>
              </a:rPr>
              <a:t>rg</a:t>
            </a:r>
            <a:r>
              <a:rPr sz="2400" b="1" dirty="0">
                <a:latin typeface="Calibri"/>
                <a:cs typeface="Calibri"/>
              </a:rPr>
              <a:t>anismes	</a:t>
            </a:r>
            <a:r>
              <a:rPr sz="2400" b="1" spc="-10" dirty="0">
                <a:latin typeface="Calibri"/>
                <a:cs typeface="Calibri"/>
              </a:rPr>
              <a:t>e</a:t>
            </a:r>
            <a:r>
              <a:rPr sz="2400" b="1" dirty="0">
                <a:latin typeface="Calibri"/>
                <a:cs typeface="Calibri"/>
              </a:rPr>
              <a:t>t	</a:t>
            </a:r>
            <a:r>
              <a:rPr sz="2400" b="1" spc="-5" dirty="0">
                <a:latin typeface="Calibri"/>
                <a:cs typeface="Calibri"/>
              </a:rPr>
              <a:t>de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7214" y="1942591"/>
            <a:ext cx="754570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715" algn="r">
              <a:lnSpc>
                <a:spcPct val="100000"/>
              </a:lnSpc>
              <a:spcBef>
                <a:spcPts val="100"/>
              </a:spcBef>
              <a:tabLst>
                <a:tab pos="1691639" algn="l"/>
                <a:tab pos="1995170" algn="l"/>
                <a:tab pos="3426460" algn="l"/>
                <a:tab pos="5071110" algn="l"/>
                <a:tab pos="5549265" algn="l"/>
                <a:tab pos="7215505" algn="l"/>
              </a:tabLst>
            </a:pPr>
            <a:r>
              <a:rPr sz="2400" b="1" spc="-20" dirty="0">
                <a:solidFill>
                  <a:srgbClr val="0000FF"/>
                </a:solidFill>
                <a:latin typeface="Calibri"/>
                <a:cs typeface="Calibri"/>
              </a:rPr>
              <a:t>Ec</a:t>
            </a:r>
            <a:r>
              <a:rPr sz="2400" b="1" spc="5" dirty="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sz="2400" b="1" spc="-35" dirty="0">
                <a:solidFill>
                  <a:srgbClr val="0000FF"/>
                </a:solidFill>
                <a:latin typeface="Calibri"/>
                <a:cs typeface="Calibri"/>
              </a:rPr>
              <a:t>s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y</a:t>
            </a:r>
            <a:r>
              <a:rPr sz="2400" b="1" spc="-30" dirty="0">
                <a:solidFill>
                  <a:srgbClr val="0000FF"/>
                </a:solidFill>
                <a:latin typeface="Calibri"/>
                <a:cs typeface="Calibri"/>
              </a:rPr>
              <a:t>st</a:t>
            </a:r>
            <a:r>
              <a:rPr sz="2400" b="1" spc="-5" dirty="0">
                <a:solidFill>
                  <a:srgbClr val="0000FF"/>
                </a:solidFill>
                <a:latin typeface="Calibri"/>
                <a:cs typeface="Calibri"/>
              </a:rPr>
              <a:t>è</a:t>
            </a:r>
            <a:r>
              <a:rPr sz="2400" b="1" spc="10" dirty="0">
                <a:solidFill>
                  <a:srgbClr val="0000FF"/>
                </a:solidFill>
                <a:latin typeface="Calibri"/>
                <a:cs typeface="Calibri"/>
              </a:rPr>
              <a:t>m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e	:	</a:t>
            </a:r>
            <a:r>
              <a:rPr sz="2400" b="1" spc="-5" dirty="0">
                <a:latin typeface="Calibri"/>
                <a:cs typeface="Calibri"/>
              </a:rPr>
              <a:t>c</a:t>
            </a:r>
            <a:r>
              <a:rPr sz="2400" b="1" spc="-15" dirty="0">
                <a:latin typeface="Calibri"/>
                <a:cs typeface="Calibri"/>
              </a:rPr>
              <a:t>o</a:t>
            </a:r>
            <a:r>
              <a:rPr sz="2400" b="1" dirty="0">
                <a:latin typeface="Calibri"/>
                <a:cs typeface="Calibri"/>
              </a:rPr>
              <a:t>mpl</a:t>
            </a:r>
            <a:r>
              <a:rPr sz="2400" b="1" spc="-35" dirty="0">
                <a:latin typeface="Calibri"/>
                <a:cs typeface="Calibri"/>
              </a:rPr>
              <a:t>e</a:t>
            </a:r>
            <a:r>
              <a:rPr sz="2400" b="1" spc="-60" dirty="0">
                <a:latin typeface="Calibri"/>
                <a:cs typeface="Calibri"/>
              </a:rPr>
              <a:t>x</a:t>
            </a:r>
            <a:r>
              <a:rPr sz="2400" b="1" dirty="0">
                <a:latin typeface="Calibri"/>
                <a:cs typeface="Calibri"/>
              </a:rPr>
              <a:t>e	dy</a:t>
            </a:r>
            <a:r>
              <a:rPr sz="2400" b="1" spc="-10" dirty="0">
                <a:latin typeface="Calibri"/>
                <a:cs typeface="Calibri"/>
              </a:rPr>
              <a:t>n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5" dirty="0">
                <a:latin typeface="Calibri"/>
                <a:cs typeface="Calibri"/>
              </a:rPr>
              <a:t>m</a:t>
            </a:r>
            <a:r>
              <a:rPr sz="2400" b="1" dirty="0">
                <a:latin typeface="Calibri"/>
                <a:cs typeface="Calibri"/>
              </a:rPr>
              <a:t>i</a:t>
            </a:r>
            <a:r>
              <a:rPr sz="2400" b="1" spc="-10" dirty="0">
                <a:latin typeface="Calibri"/>
                <a:cs typeface="Calibri"/>
              </a:rPr>
              <a:t>q</a:t>
            </a:r>
            <a:r>
              <a:rPr sz="2400" b="1" dirty="0">
                <a:latin typeface="Calibri"/>
                <a:cs typeface="Calibri"/>
              </a:rPr>
              <a:t>ue	</a:t>
            </a:r>
            <a:r>
              <a:rPr sz="2400" b="1" spc="-10" dirty="0">
                <a:latin typeface="Calibri"/>
                <a:cs typeface="Calibri"/>
              </a:rPr>
              <a:t>e</a:t>
            </a:r>
            <a:r>
              <a:rPr sz="2400" b="1" dirty="0">
                <a:latin typeface="Calibri"/>
                <a:cs typeface="Calibri"/>
              </a:rPr>
              <a:t>t	</a:t>
            </a:r>
            <a:r>
              <a:rPr sz="2400" b="1" spc="-40" dirty="0">
                <a:solidFill>
                  <a:srgbClr val="00AF50"/>
                </a:solidFill>
                <a:latin typeface="Calibri"/>
                <a:cs typeface="Calibri"/>
              </a:rPr>
              <a:t>f</a:t>
            </a:r>
            <a:r>
              <a:rPr sz="2400" b="1" dirty="0">
                <a:solidFill>
                  <a:srgbClr val="00AF50"/>
                </a:solidFill>
                <a:latin typeface="Calibri"/>
                <a:cs typeface="Calibri"/>
              </a:rPr>
              <a:t>onction</a:t>
            </a:r>
            <a:r>
              <a:rPr sz="2400" b="1" spc="-10" dirty="0">
                <a:solidFill>
                  <a:srgbClr val="00AF50"/>
                </a:solidFill>
                <a:latin typeface="Calibri"/>
                <a:cs typeface="Calibri"/>
              </a:rPr>
              <a:t>n</a:t>
            </a:r>
            <a:r>
              <a:rPr sz="2400" b="1" spc="-5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2400" b="1" dirty="0">
                <a:solidFill>
                  <a:srgbClr val="00AF50"/>
                </a:solidFill>
                <a:latin typeface="Calibri"/>
                <a:cs typeface="Calibri"/>
              </a:rPr>
              <a:t>l	</a:t>
            </a:r>
            <a:r>
              <a:rPr sz="2400" b="1" spc="-5" dirty="0">
                <a:latin typeface="Calibri"/>
                <a:cs typeface="Calibri"/>
              </a:rPr>
              <a:t>de</a:t>
            </a:r>
            <a:endParaRPr sz="24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leur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7214" y="2674111"/>
            <a:ext cx="68897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Calibri"/>
                <a:cs typeface="Calibri"/>
              </a:rPr>
              <a:t>environnement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non </a:t>
            </a:r>
            <a:r>
              <a:rPr sz="2400" b="1" spc="-15" dirty="0">
                <a:latin typeface="Calibri"/>
                <a:cs typeface="Calibri"/>
              </a:rPr>
              <a:t>vivant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qui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0AF50"/>
                </a:solidFill>
                <a:latin typeface="Calibri"/>
                <a:cs typeface="Calibri"/>
              </a:rPr>
              <a:t>interagissent</a:t>
            </a:r>
            <a:r>
              <a:rPr sz="2400" b="1" spc="1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entre</a:t>
            </a:r>
            <a:r>
              <a:rPr sz="2400" b="1" spc="2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eux.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86383" y="3715511"/>
            <a:ext cx="7714615" cy="1568450"/>
          </a:xfrm>
          <a:custGeom>
            <a:avLst/>
            <a:gdLst/>
            <a:ahLst/>
            <a:cxnLst/>
            <a:rect l="l" t="t" r="r" b="b"/>
            <a:pathLst>
              <a:path w="7714615" h="1568450">
                <a:moveTo>
                  <a:pt x="0" y="1568196"/>
                </a:moveTo>
                <a:lnTo>
                  <a:pt x="7714488" y="1568196"/>
                </a:lnTo>
                <a:lnTo>
                  <a:pt x="7714488" y="0"/>
                </a:lnTo>
                <a:lnTo>
                  <a:pt x="0" y="0"/>
                </a:lnTo>
                <a:lnTo>
                  <a:pt x="0" y="1568196"/>
                </a:lnTo>
                <a:close/>
              </a:path>
            </a:pathLst>
          </a:custGeom>
          <a:ln w="9525">
            <a:solidFill>
              <a:srgbClr val="00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961133" y="3728720"/>
            <a:ext cx="24955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1677670" algn="l"/>
              </a:tabLst>
            </a:pPr>
            <a:r>
              <a:rPr sz="2400" b="1" spc="-10" dirty="0">
                <a:solidFill>
                  <a:srgbClr val="0000FF"/>
                </a:solidFill>
                <a:latin typeface="Calibri"/>
                <a:cs typeface="Calibri"/>
              </a:rPr>
              <a:t>é</a:t>
            </a:r>
            <a:r>
              <a:rPr sz="2400" b="1" spc="-25" dirty="0">
                <a:solidFill>
                  <a:srgbClr val="0000FF"/>
                </a:solidFill>
                <a:latin typeface="Calibri"/>
                <a:cs typeface="Calibri"/>
              </a:rPr>
              <a:t>c</a:t>
            </a:r>
            <a:r>
              <a:rPr sz="2400" b="1" spc="-10" dirty="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logiq</a:t>
            </a:r>
            <a:r>
              <a:rPr sz="2400" b="1" spc="-10" dirty="0">
                <a:solidFill>
                  <a:srgbClr val="0000FF"/>
                </a:solidFill>
                <a:latin typeface="Calibri"/>
                <a:cs typeface="Calibri"/>
              </a:rPr>
              <a:t>u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e:	</a:t>
            </a:r>
            <a:r>
              <a:rPr sz="2400" b="1" spc="-30" dirty="0">
                <a:latin typeface="Calibri"/>
                <a:cs typeface="Calibri"/>
              </a:rPr>
              <a:t>r</a:t>
            </a:r>
            <a:r>
              <a:rPr sz="2400" b="1" spc="-10" dirty="0">
                <a:latin typeface="Calibri"/>
                <a:cs typeface="Calibri"/>
              </a:rPr>
              <a:t>é</a:t>
            </a:r>
            <a:r>
              <a:rPr sz="2400" b="1" spc="-5" dirty="0">
                <a:latin typeface="Calibri"/>
                <a:cs typeface="Calibri"/>
              </a:rPr>
              <a:t>gion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15</a:t>
            </a:fld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877214" y="3728720"/>
            <a:ext cx="94234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00FF"/>
                </a:solidFill>
                <a:latin typeface="Calibri"/>
                <a:cs typeface="Calibri"/>
              </a:rPr>
              <a:t>Région </a:t>
            </a:r>
            <a:r>
              <a:rPr sz="2400" b="1" spc="-53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r</a:t>
            </a:r>
            <a:r>
              <a:rPr sz="2400" b="1" spc="-5" dirty="0">
                <a:latin typeface="Calibri"/>
                <a:cs typeface="Calibri"/>
              </a:rPr>
              <a:t>é</a:t>
            </a:r>
            <a:r>
              <a:rPr sz="2400" b="1" spc="5" dirty="0">
                <a:latin typeface="Calibri"/>
                <a:cs typeface="Calibri"/>
              </a:rPr>
              <a:t>g</a:t>
            </a:r>
            <a:r>
              <a:rPr sz="2400" b="1" dirty="0">
                <a:latin typeface="Calibri"/>
                <a:cs typeface="Calibri"/>
              </a:rPr>
              <a:t>ions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25142" y="4094175"/>
            <a:ext cx="57404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1232535" algn="l"/>
                <a:tab pos="1710055" algn="l"/>
                <a:tab pos="2329815" algn="l"/>
                <a:tab pos="3134995" algn="l"/>
                <a:tab pos="3872865" algn="l"/>
                <a:tab pos="5304155" algn="l"/>
              </a:tabLst>
            </a:pPr>
            <a:r>
              <a:rPr sz="2400" b="1" spc="-35" dirty="0">
                <a:latin typeface="Calibri"/>
                <a:cs typeface="Calibri"/>
              </a:rPr>
              <a:t>v</a:t>
            </a:r>
            <a:r>
              <a:rPr sz="2400" b="1" dirty="0">
                <a:latin typeface="Calibri"/>
                <a:cs typeface="Calibri"/>
              </a:rPr>
              <a:t>o</a:t>
            </a:r>
            <a:r>
              <a:rPr sz="2400" b="1" spc="-15" dirty="0">
                <a:latin typeface="Calibri"/>
                <a:cs typeface="Calibri"/>
              </a:rPr>
              <a:t>i</a:t>
            </a:r>
            <a:r>
              <a:rPr sz="2400" b="1" dirty="0">
                <a:latin typeface="Calibri"/>
                <a:cs typeface="Calibri"/>
              </a:rPr>
              <a:t>si</a:t>
            </a:r>
            <a:r>
              <a:rPr sz="2400" b="1" spc="-10" dirty="0">
                <a:latin typeface="Calibri"/>
                <a:cs typeface="Calibri"/>
              </a:rPr>
              <a:t>n</a:t>
            </a:r>
            <a:r>
              <a:rPr sz="2400" b="1" spc="-5" dirty="0">
                <a:latin typeface="Calibri"/>
                <a:cs typeface="Calibri"/>
              </a:rPr>
              <a:t>e</a:t>
            </a:r>
            <a:r>
              <a:rPr sz="2400" b="1" dirty="0">
                <a:latin typeface="Calibri"/>
                <a:cs typeface="Calibri"/>
              </a:rPr>
              <a:t>s	</a:t>
            </a:r>
            <a:r>
              <a:rPr sz="2400" b="1" spc="-10" dirty="0">
                <a:latin typeface="Calibri"/>
                <a:cs typeface="Calibri"/>
              </a:rPr>
              <a:t>e</a:t>
            </a:r>
            <a:r>
              <a:rPr sz="2400" b="1" dirty="0">
                <a:latin typeface="Calibri"/>
                <a:cs typeface="Calibri"/>
              </a:rPr>
              <a:t>t	</a:t>
            </a:r>
            <a:r>
              <a:rPr sz="2400" b="1" spc="-10" dirty="0">
                <a:latin typeface="Calibri"/>
                <a:cs typeface="Calibri"/>
              </a:rPr>
              <a:t>qu</a:t>
            </a:r>
            <a:r>
              <a:rPr sz="2400" b="1" dirty="0">
                <a:latin typeface="Calibri"/>
                <a:cs typeface="Calibri"/>
              </a:rPr>
              <a:t>i	pe</a:t>
            </a:r>
            <a:r>
              <a:rPr sz="2400" b="1" spc="-10" dirty="0">
                <a:latin typeface="Calibri"/>
                <a:cs typeface="Calibri"/>
              </a:rPr>
              <a:t>u</a:t>
            </a:r>
            <a:r>
              <a:rPr sz="2400" b="1" dirty="0">
                <a:latin typeface="Calibri"/>
                <a:cs typeface="Calibri"/>
              </a:rPr>
              <a:t>t	</a:t>
            </a:r>
            <a:r>
              <a:rPr sz="2400" b="1" spc="-10" dirty="0">
                <a:latin typeface="Calibri"/>
                <a:cs typeface="Calibri"/>
              </a:rPr>
              <a:t>ê</a:t>
            </a:r>
            <a:r>
              <a:rPr sz="2400" b="1" dirty="0">
                <a:latin typeface="Calibri"/>
                <a:cs typeface="Calibri"/>
              </a:rPr>
              <a:t>t</a:t>
            </a:r>
            <a:r>
              <a:rPr sz="2400" b="1" spc="-20" dirty="0">
                <a:latin typeface="Calibri"/>
                <a:cs typeface="Calibri"/>
              </a:rPr>
              <a:t>r</a:t>
            </a:r>
            <a:r>
              <a:rPr sz="2400" b="1" dirty="0">
                <a:latin typeface="Calibri"/>
                <a:cs typeface="Calibri"/>
              </a:rPr>
              <a:t>e	i</a:t>
            </a:r>
            <a:r>
              <a:rPr sz="2400" b="1" spc="-10" dirty="0">
                <a:latin typeface="Calibri"/>
                <a:cs typeface="Calibri"/>
              </a:rPr>
              <a:t>d</a:t>
            </a:r>
            <a:r>
              <a:rPr sz="2400" b="1" spc="-5" dirty="0">
                <a:latin typeface="Calibri"/>
                <a:cs typeface="Calibri"/>
              </a:rPr>
              <a:t>e</a:t>
            </a:r>
            <a:r>
              <a:rPr sz="2400" b="1" spc="-30" dirty="0">
                <a:latin typeface="Calibri"/>
                <a:cs typeface="Calibri"/>
              </a:rPr>
              <a:t>n</a:t>
            </a:r>
            <a:r>
              <a:rPr sz="2400" b="1" dirty="0">
                <a:latin typeface="Calibri"/>
                <a:cs typeface="Calibri"/>
              </a:rPr>
              <a:t>t</a:t>
            </a:r>
            <a:r>
              <a:rPr sz="2400" b="1" spc="-10" dirty="0">
                <a:latin typeface="Calibri"/>
                <a:cs typeface="Calibri"/>
              </a:rPr>
              <a:t>i</a:t>
            </a:r>
            <a:r>
              <a:rPr sz="2400" b="1" spc="-5" dirty="0">
                <a:latin typeface="Calibri"/>
                <a:cs typeface="Calibri"/>
              </a:rPr>
              <a:t>fi</a:t>
            </a:r>
            <a:r>
              <a:rPr sz="2400" b="1" spc="5" dirty="0">
                <a:latin typeface="Calibri"/>
                <a:cs typeface="Calibri"/>
              </a:rPr>
              <a:t>é</a:t>
            </a:r>
            <a:r>
              <a:rPr sz="2400" b="1" dirty="0">
                <a:latin typeface="Calibri"/>
                <a:cs typeface="Calibri"/>
              </a:rPr>
              <a:t>e	par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58867" y="3728720"/>
            <a:ext cx="376491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8255" algn="r">
              <a:lnSpc>
                <a:spcPct val="100000"/>
              </a:lnSpc>
              <a:spcBef>
                <a:spcPts val="100"/>
              </a:spcBef>
              <a:tabLst>
                <a:tab pos="367030" algn="l"/>
                <a:tab pos="2009775" algn="l"/>
                <a:tab pos="3308985" algn="l"/>
              </a:tabLst>
            </a:pPr>
            <a:r>
              <a:rPr sz="2400" b="1" dirty="0">
                <a:latin typeface="Calibri"/>
                <a:cs typeface="Calibri"/>
              </a:rPr>
              <a:t>±	</a:t>
            </a:r>
            <a:r>
              <a:rPr sz="2400" b="1" spc="-20" dirty="0">
                <a:latin typeface="Calibri"/>
                <a:cs typeface="Calibri"/>
              </a:rPr>
              <a:t>h</a:t>
            </a:r>
            <a:r>
              <a:rPr sz="2400" b="1" spc="-10" dirty="0">
                <a:latin typeface="Calibri"/>
                <a:cs typeface="Calibri"/>
              </a:rPr>
              <a:t>o</a:t>
            </a:r>
            <a:r>
              <a:rPr sz="2400" b="1" spc="-5" dirty="0">
                <a:latin typeface="Calibri"/>
                <a:cs typeface="Calibri"/>
              </a:rPr>
              <a:t>mo</a:t>
            </a:r>
            <a:r>
              <a:rPr sz="2400" b="1" spc="-30" dirty="0">
                <a:latin typeface="Calibri"/>
                <a:cs typeface="Calibri"/>
              </a:rPr>
              <a:t>g</a:t>
            </a:r>
            <a:r>
              <a:rPr sz="2400" b="1" spc="-5" dirty="0">
                <a:latin typeface="Calibri"/>
                <a:cs typeface="Calibri"/>
              </a:rPr>
              <a:t>ène</a:t>
            </a:r>
            <a:r>
              <a:rPr sz="2400" b="1" dirty="0">
                <a:latin typeface="Calibri"/>
                <a:cs typeface="Calibri"/>
              </a:rPr>
              <a:t>,	d</a:t>
            </a:r>
            <a:r>
              <a:rPr sz="2400" b="1" spc="-10" dirty="0">
                <a:latin typeface="Calibri"/>
                <a:cs typeface="Calibri"/>
              </a:rPr>
              <a:t>i</a:t>
            </a:r>
            <a:r>
              <a:rPr sz="2400" b="1" spc="-25" dirty="0">
                <a:latin typeface="Calibri"/>
                <a:cs typeface="Calibri"/>
              </a:rPr>
              <a:t>s</a:t>
            </a:r>
            <a:r>
              <a:rPr sz="2400" b="1" dirty="0">
                <a:latin typeface="Calibri"/>
                <a:cs typeface="Calibri"/>
              </a:rPr>
              <a:t>t</a:t>
            </a:r>
            <a:r>
              <a:rPr sz="2400" b="1" spc="-10" dirty="0">
                <a:latin typeface="Calibri"/>
                <a:cs typeface="Calibri"/>
              </a:rPr>
              <a:t>i</a:t>
            </a:r>
            <a:r>
              <a:rPr sz="2400" b="1" dirty="0">
                <a:latin typeface="Calibri"/>
                <a:cs typeface="Calibri"/>
              </a:rPr>
              <a:t>nc</a:t>
            </a:r>
            <a:r>
              <a:rPr sz="2400" b="1" spc="-30" dirty="0">
                <a:latin typeface="Calibri"/>
                <a:cs typeface="Calibri"/>
              </a:rPr>
              <a:t>t</a:t>
            </a:r>
            <a:r>
              <a:rPr sz="2400" b="1" dirty="0">
                <a:latin typeface="Calibri"/>
                <a:cs typeface="Calibri"/>
              </a:rPr>
              <a:t>e	des</a:t>
            </a:r>
            <a:endParaRPr sz="24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des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77214" y="4460494"/>
            <a:ext cx="7542530" cy="131699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R="5080">
              <a:lnSpc>
                <a:spcPct val="100400"/>
              </a:lnSpc>
              <a:spcBef>
                <a:spcPts val="85"/>
              </a:spcBef>
              <a:tabLst>
                <a:tab pos="2150745" algn="l"/>
                <a:tab pos="4298315" algn="l"/>
                <a:tab pos="4709795" algn="l"/>
                <a:tab pos="6319520" algn="l"/>
                <a:tab pos="6731000" algn="l"/>
                <a:tab pos="7306945" algn="l"/>
              </a:tabLst>
            </a:pPr>
            <a:r>
              <a:rPr sz="2400" b="1" spc="-5" dirty="0">
                <a:latin typeface="Calibri"/>
                <a:cs typeface="Calibri"/>
              </a:rPr>
              <a:t>ca</a:t>
            </a:r>
            <a:r>
              <a:rPr sz="2400" b="1" spc="-50" dirty="0">
                <a:latin typeface="Calibri"/>
                <a:cs typeface="Calibri"/>
              </a:rPr>
              <a:t>r</a:t>
            </a:r>
            <a:r>
              <a:rPr sz="2400" b="1" dirty="0">
                <a:latin typeface="Calibri"/>
                <a:cs typeface="Calibri"/>
              </a:rPr>
              <a:t>ac</a:t>
            </a:r>
            <a:r>
              <a:rPr sz="2400" b="1" spc="-30" dirty="0">
                <a:latin typeface="Calibri"/>
                <a:cs typeface="Calibri"/>
              </a:rPr>
              <a:t>t</a:t>
            </a:r>
            <a:r>
              <a:rPr sz="2400" b="1" spc="-5" dirty="0">
                <a:latin typeface="Calibri"/>
                <a:cs typeface="Calibri"/>
              </a:rPr>
              <a:t>é</a:t>
            </a:r>
            <a:r>
              <a:rPr sz="2400" b="1" spc="5" dirty="0">
                <a:latin typeface="Calibri"/>
                <a:cs typeface="Calibri"/>
              </a:rPr>
              <a:t>r</a:t>
            </a:r>
            <a:r>
              <a:rPr sz="2400" b="1" dirty="0">
                <a:latin typeface="Calibri"/>
                <a:cs typeface="Calibri"/>
              </a:rPr>
              <a:t>i</a:t>
            </a:r>
            <a:r>
              <a:rPr sz="2400" b="1" spc="-20" dirty="0">
                <a:latin typeface="Calibri"/>
                <a:cs typeface="Calibri"/>
              </a:rPr>
              <a:t>s</a:t>
            </a:r>
            <a:r>
              <a:rPr sz="2400" b="1" dirty="0">
                <a:latin typeface="Calibri"/>
                <a:cs typeface="Calibri"/>
              </a:rPr>
              <a:t>tiq</a:t>
            </a:r>
            <a:r>
              <a:rPr sz="2400" b="1" spc="-10" dirty="0">
                <a:latin typeface="Calibri"/>
                <a:cs typeface="Calibri"/>
              </a:rPr>
              <a:t>u</a:t>
            </a:r>
            <a:r>
              <a:rPr sz="2400" b="1" spc="-5" dirty="0">
                <a:latin typeface="Calibri"/>
                <a:cs typeface="Calibri"/>
              </a:rPr>
              <a:t>e</a:t>
            </a:r>
            <a:r>
              <a:rPr sz="2400" b="1" dirty="0">
                <a:latin typeface="Calibri"/>
                <a:cs typeface="Calibri"/>
              </a:rPr>
              <a:t>s	</a:t>
            </a:r>
            <a:r>
              <a:rPr sz="2400" b="1" spc="-30" dirty="0">
                <a:latin typeface="Calibri"/>
                <a:cs typeface="Calibri"/>
              </a:rPr>
              <a:t>t</a:t>
            </a:r>
            <a:r>
              <a:rPr sz="2400" b="1" dirty="0">
                <a:latin typeface="Calibri"/>
                <a:cs typeface="Calibri"/>
              </a:rPr>
              <a:t>opog</a:t>
            </a:r>
            <a:r>
              <a:rPr sz="2400" b="1" spc="-55" dirty="0">
                <a:latin typeface="Calibri"/>
                <a:cs typeface="Calibri"/>
              </a:rPr>
              <a:t>r</a:t>
            </a:r>
            <a:r>
              <a:rPr sz="2400" b="1" dirty="0">
                <a:latin typeface="Calibri"/>
                <a:cs typeface="Calibri"/>
              </a:rPr>
              <a:t>ap</a:t>
            </a:r>
            <a:r>
              <a:rPr sz="2400" b="1" spc="-10" dirty="0">
                <a:latin typeface="Calibri"/>
                <a:cs typeface="Calibri"/>
              </a:rPr>
              <a:t>h</a:t>
            </a:r>
            <a:r>
              <a:rPr sz="2400" b="1" dirty="0">
                <a:latin typeface="Calibri"/>
                <a:cs typeface="Calibri"/>
              </a:rPr>
              <a:t>i</a:t>
            </a:r>
            <a:r>
              <a:rPr sz="2400" b="1" spc="-10" dirty="0">
                <a:latin typeface="Calibri"/>
                <a:cs typeface="Calibri"/>
              </a:rPr>
              <a:t>q</a:t>
            </a:r>
            <a:r>
              <a:rPr sz="2400" b="1" dirty="0">
                <a:latin typeface="Calibri"/>
                <a:cs typeface="Calibri"/>
              </a:rPr>
              <a:t>ues	</a:t>
            </a:r>
            <a:r>
              <a:rPr sz="2400" b="1" spc="-10" dirty="0">
                <a:latin typeface="Calibri"/>
                <a:cs typeface="Calibri"/>
              </a:rPr>
              <a:t>e</a:t>
            </a:r>
            <a:r>
              <a:rPr sz="2400" b="1" dirty="0">
                <a:latin typeface="Calibri"/>
                <a:cs typeface="Calibri"/>
              </a:rPr>
              <a:t>t	</a:t>
            </a:r>
            <a:r>
              <a:rPr sz="2400" b="1" spc="-5" dirty="0">
                <a:latin typeface="Calibri"/>
                <a:cs typeface="Calibri"/>
              </a:rPr>
              <a:t>clim</a:t>
            </a:r>
            <a:r>
              <a:rPr sz="2400" b="1" spc="-20" dirty="0">
                <a:latin typeface="Calibri"/>
                <a:cs typeface="Calibri"/>
              </a:rPr>
              <a:t>a</a:t>
            </a:r>
            <a:r>
              <a:rPr sz="2400" b="1" dirty="0">
                <a:latin typeface="Calibri"/>
                <a:cs typeface="Calibri"/>
              </a:rPr>
              <a:t>t</a:t>
            </a:r>
            <a:r>
              <a:rPr sz="2400" b="1" spc="-10" dirty="0">
                <a:latin typeface="Calibri"/>
                <a:cs typeface="Calibri"/>
              </a:rPr>
              <a:t>i</a:t>
            </a:r>
            <a:r>
              <a:rPr sz="2400" b="1" dirty="0">
                <a:latin typeface="Calibri"/>
                <a:cs typeface="Calibri"/>
              </a:rPr>
              <a:t>q</a:t>
            </a:r>
            <a:r>
              <a:rPr sz="2400" b="1" spc="-10" dirty="0">
                <a:latin typeface="Calibri"/>
                <a:cs typeface="Calibri"/>
              </a:rPr>
              <a:t>u</a:t>
            </a:r>
            <a:r>
              <a:rPr sz="2400" b="1" spc="-5" dirty="0">
                <a:latin typeface="Calibri"/>
                <a:cs typeface="Calibri"/>
              </a:rPr>
              <a:t>e</a:t>
            </a:r>
            <a:r>
              <a:rPr sz="2400" b="1" dirty="0">
                <a:latin typeface="Calibri"/>
                <a:cs typeface="Calibri"/>
              </a:rPr>
              <a:t>s	</a:t>
            </a:r>
            <a:r>
              <a:rPr sz="2400" b="1" spc="-10" dirty="0">
                <a:latin typeface="Calibri"/>
                <a:cs typeface="Calibri"/>
              </a:rPr>
              <a:t>e</a:t>
            </a:r>
            <a:r>
              <a:rPr sz="2400" b="1" dirty="0">
                <a:latin typeface="Calibri"/>
                <a:cs typeface="Calibri"/>
              </a:rPr>
              <a:t>t	par	</a:t>
            </a:r>
            <a:r>
              <a:rPr sz="2400" b="1" spc="-15" dirty="0">
                <a:latin typeface="Calibri"/>
                <a:cs typeface="Calibri"/>
              </a:rPr>
              <a:t>la  </a:t>
            </a:r>
            <a:r>
              <a:rPr sz="2400" b="1" spc="-5" dirty="0">
                <a:latin typeface="Calibri"/>
                <a:cs typeface="Calibri"/>
              </a:rPr>
              <a:t>prédominance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de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certains </a:t>
            </a:r>
            <a:r>
              <a:rPr sz="2400" b="1" spc="-10" dirty="0">
                <a:latin typeface="Calibri"/>
                <a:cs typeface="Calibri"/>
              </a:rPr>
              <a:t>écosystèmes.</a:t>
            </a:r>
            <a:endParaRPr sz="2400">
              <a:latin typeface="Calibri"/>
              <a:cs typeface="Calibri"/>
            </a:endParaRPr>
          </a:p>
          <a:p>
            <a:pPr marR="26034" algn="r">
              <a:lnSpc>
                <a:spcPct val="100000"/>
              </a:lnSpc>
              <a:spcBef>
                <a:spcPts val="2000"/>
              </a:spcBef>
            </a:pPr>
            <a:r>
              <a:rPr sz="2000" b="1" dirty="0">
                <a:latin typeface="Calibri"/>
                <a:cs typeface="Calibri"/>
              </a:rPr>
              <a:t>(</a:t>
            </a:r>
            <a:r>
              <a:rPr sz="2000" b="1" i="1" dirty="0">
                <a:latin typeface="Calibri"/>
                <a:cs typeface="Calibri"/>
              </a:rPr>
              <a:t>CNU-DB</a:t>
            </a:r>
            <a:r>
              <a:rPr sz="2000" b="1" dirty="0">
                <a:latin typeface="Calibri"/>
                <a:cs typeface="Calibri"/>
              </a:rPr>
              <a:t>)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38120" y="156209"/>
            <a:ext cx="41687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" dirty="0"/>
              <a:t>Ecosystèmes</a:t>
            </a:r>
            <a:r>
              <a:rPr sz="2400" spc="-35" dirty="0"/>
              <a:t> </a:t>
            </a:r>
            <a:r>
              <a:rPr sz="2400" spc="-5" dirty="0"/>
              <a:t>du</a:t>
            </a:r>
            <a:r>
              <a:rPr sz="2400" spc="-20" dirty="0"/>
              <a:t> </a:t>
            </a:r>
            <a:r>
              <a:rPr sz="2400" dirty="0"/>
              <a:t>sud</a:t>
            </a:r>
            <a:r>
              <a:rPr sz="2400" spc="-5" dirty="0"/>
              <a:t> </a:t>
            </a:r>
            <a:r>
              <a:rPr sz="2400" dirty="0"/>
              <a:t>de</a:t>
            </a:r>
            <a:r>
              <a:rPr sz="2400" spc="-10" dirty="0"/>
              <a:t> </a:t>
            </a:r>
            <a:r>
              <a:rPr sz="2400" dirty="0"/>
              <a:t>la</a:t>
            </a:r>
            <a:r>
              <a:rPr sz="2400" spc="-20" dirty="0"/>
              <a:t> Tunisie</a:t>
            </a:r>
            <a:endParaRPr sz="2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3900" y="786383"/>
            <a:ext cx="4062984" cy="235610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165656" y="802386"/>
            <a:ext cx="124015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latin typeface="Calibri"/>
                <a:cs typeface="Calibri"/>
              </a:rPr>
              <a:t>Erg</a:t>
            </a:r>
            <a:r>
              <a:rPr sz="2000" b="1" spc="-8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oriental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43500" y="786383"/>
            <a:ext cx="3500628" cy="264566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850885" y="873632"/>
            <a:ext cx="5886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latin typeface="Calibri"/>
                <a:cs typeface="Calibri"/>
              </a:rPr>
              <a:t>Oasis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07136" y="3285744"/>
            <a:ext cx="4079748" cy="2785872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905052" y="4136263"/>
            <a:ext cx="76136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Calibri"/>
                <a:cs typeface="Calibri"/>
              </a:rPr>
              <a:t>S</a:t>
            </a:r>
            <a:r>
              <a:rPr sz="2000" b="1" spc="-25" dirty="0">
                <a:latin typeface="Calibri"/>
                <a:cs typeface="Calibri"/>
              </a:rPr>
              <a:t>t</a:t>
            </a:r>
            <a:r>
              <a:rPr sz="2000" b="1" spc="-5" dirty="0">
                <a:latin typeface="Calibri"/>
                <a:cs typeface="Calibri"/>
              </a:rPr>
              <a:t>ep</a:t>
            </a:r>
            <a:r>
              <a:rPr sz="2000" b="1" spc="5" dirty="0">
                <a:latin typeface="Calibri"/>
                <a:cs typeface="Calibri"/>
              </a:rPr>
              <a:t>p</a:t>
            </a:r>
            <a:r>
              <a:rPr sz="2000" b="1" dirty="0">
                <a:latin typeface="Calibri"/>
                <a:cs typeface="Calibri"/>
              </a:rPr>
              <a:t>e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125211" y="3521964"/>
            <a:ext cx="3518916" cy="2549652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6347205" y="3519042"/>
            <a:ext cx="20942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Chaine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des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Matamata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16</a:t>
            </a:fld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17</a:t>
            </a:fld>
            <a:endParaRPr dirty="0"/>
          </a:p>
        </p:txBody>
      </p:sp>
      <p:sp>
        <p:nvSpPr>
          <p:cNvPr id="2" name="object 2"/>
          <p:cNvSpPr txBox="1"/>
          <p:nvPr/>
        </p:nvSpPr>
        <p:spPr>
          <a:xfrm>
            <a:off x="435965" y="714248"/>
            <a:ext cx="8037830" cy="28778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1925" indent="-149860">
              <a:lnSpc>
                <a:spcPct val="100000"/>
              </a:lnSpc>
              <a:spcBef>
                <a:spcPts val="95"/>
              </a:spcBef>
              <a:buChar char="-"/>
              <a:tabLst>
                <a:tab pos="162560" algn="l"/>
              </a:tabLst>
            </a:pPr>
            <a:r>
              <a:rPr sz="2200" b="1" spc="-55" dirty="0">
                <a:latin typeface="Calibri"/>
                <a:cs typeface="Calibri"/>
              </a:rPr>
              <a:t>Tous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les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niveaux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de </a:t>
            </a:r>
            <a:r>
              <a:rPr sz="2200" b="1" spc="-10" dirty="0">
                <a:latin typeface="Calibri"/>
                <a:cs typeface="Calibri"/>
              </a:rPr>
              <a:t>biodiversité</a:t>
            </a:r>
            <a:r>
              <a:rPr sz="2200" b="1" spc="20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sont</a:t>
            </a:r>
            <a:r>
              <a:rPr sz="2200" b="1" spc="15" dirty="0"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00FF"/>
                </a:solidFill>
                <a:latin typeface="Calibri"/>
                <a:cs typeface="Calibri"/>
              </a:rPr>
              <a:t>inter-dépendants.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Calibri"/>
              <a:buChar char="-"/>
            </a:pPr>
            <a:endParaRPr sz="2100">
              <a:latin typeface="Calibri"/>
              <a:cs typeface="Calibri"/>
            </a:endParaRPr>
          </a:p>
          <a:p>
            <a:pPr marL="181610" indent="-169545">
              <a:lnSpc>
                <a:spcPct val="100000"/>
              </a:lnSpc>
              <a:spcBef>
                <a:spcPts val="5"/>
              </a:spcBef>
              <a:buChar char="-"/>
              <a:tabLst>
                <a:tab pos="182245" algn="l"/>
              </a:tabLst>
            </a:pPr>
            <a:r>
              <a:rPr sz="2200" b="1" dirty="0">
                <a:latin typeface="Calibri"/>
                <a:cs typeface="Calibri"/>
              </a:rPr>
              <a:t>Le</a:t>
            </a:r>
            <a:r>
              <a:rPr sz="2200" b="1" spc="17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bon</a:t>
            </a:r>
            <a:r>
              <a:rPr sz="2200" b="1" spc="185" dirty="0"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00FF"/>
                </a:solidFill>
                <a:latin typeface="Calibri"/>
                <a:cs typeface="Calibri"/>
              </a:rPr>
              <a:t>fonctionnement</a:t>
            </a:r>
            <a:r>
              <a:rPr sz="2200" b="1" spc="19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d’un</a:t>
            </a:r>
            <a:r>
              <a:rPr sz="2200" b="1" spc="160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écosystème</a:t>
            </a:r>
            <a:r>
              <a:rPr sz="2200" b="1" spc="19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traduit</a:t>
            </a:r>
            <a:r>
              <a:rPr sz="2200" b="1" spc="16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l’importance</a:t>
            </a:r>
            <a:r>
              <a:rPr sz="2200" b="1" spc="19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des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200" b="1" spc="-15" dirty="0">
                <a:latin typeface="Calibri"/>
                <a:cs typeface="Calibri"/>
              </a:rPr>
              <a:t>relations</a:t>
            </a:r>
            <a:r>
              <a:rPr sz="2200" b="1" spc="40" dirty="0">
                <a:latin typeface="Calibri"/>
                <a:cs typeface="Calibri"/>
              </a:rPr>
              <a:t> </a:t>
            </a:r>
            <a:r>
              <a:rPr sz="2200" b="1" spc="-20" dirty="0">
                <a:latin typeface="Calibri"/>
                <a:cs typeface="Calibri"/>
              </a:rPr>
              <a:t>entre</a:t>
            </a:r>
            <a:r>
              <a:rPr sz="2200" b="1" spc="2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les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0000FF"/>
                </a:solidFill>
                <a:latin typeface="Calibri"/>
                <a:cs typeface="Calibri"/>
              </a:rPr>
              <a:t>composantes</a:t>
            </a:r>
            <a:r>
              <a:rPr sz="2200" b="1" spc="5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de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la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biodiversité.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750">
              <a:latin typeface="Calibri"/>
              <a:cs typeface="Calibri"/>
            </a:endParaRPr>
          </a:p>
          <a:p>
            <a:pPr marL="161925" indent="-149860">
              <a:lnSpc>
                <a:spcPct val="100000"/>
              </a:lnSpc>
              <a:buChar char="-"/>
              <a:tabLst>
                <a:tab pos="162560" algn="l"/>
              </a:tabLst>
            </a:pPr>
            <a:r>
              <a:rPr sz="2200" b="1" spc="-5" dirty="0">
                <a:latin typeface="Calibri"/>
                <a:cs typeface="Calibri"/>
              </a:rPr>
              <a:t>La </a:t>
            </a:r>
            <a:r>
              <a:rPr sz="2200" b="1" spc="-15" dirty="0">
                <a:latin typeface="Calibri"/>
                <a:cs typeface="Calibri"/>
              </a:rPr>
              <a:t>diversité</a:t>
            </a:r>
            <a:r>
              <a:rPr sz="2200" b="1" spc="2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spécifique</a:t>
            </a:r>
            <a:r>
              <a:rPr sz="2200" b="1" spc="1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et</a:t>
            </a:r>
            <a:r>
              <a:rPr sz="2200" b="1" spc="2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intra-spécifique</a:t>
            </a:r>
            <a:r>
              <a:rPr sz="2200" b="1" spc="25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contribue</a:t>
            </a:r>
            <a:r>
              <a:rPr sz="2200" b="1" spc="4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à</a:t>
            </a:r>
            <a:r>
              <a:rPr sz="2200" b="1" spc="1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la</a:t>
            </a:r>
            <a:r>
              <a:rPr sz="2200" b="1" spc="35" dirty="0"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0000FF"/>
                </a:solidFill>
                <a:latin typeface="Calibri"/>
                <a:cs typeface="Calibri"/>
              </a:rPr>
              <a:t>stabilisation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b="1" spc="-5" dirty="0">
                <a:latin typeface="Calibri"/>
                <a:cs typeface="Calibri"/>
              </a:rPr>
              <a:t>des</a:t>
            </a:r>
            <a:r>
              <a:rPr sz="2200" b="1" spc="-40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écosystèmes.</a:t>
            </a:r>
            <a:endParaRPr sz="2200">
              <a:latin typeface="Calibri"/>
              <a:cs typeface="Calibri"/>
            </a:endParaRPr>
          </a:p>
          <a:p>
            <a:pPr marL="161925" indent="-149860">
              <a:lnSpc>
                <a:spcPct val="100000"/>
              </a:lnSpc>
              <a:spcBef>
                <a:spcPts val="1870"/>
              </a:spcBef>
              <a:buChar char="-"/>
              <a:tabLst>
                <a:tab pos="162560" algn="l"/>
              </a:tabLst>
            </a:pPr>
            <a:r>
              <a:rPr sz="2200" b="1" spc="-55" dirty="0">
                <a:latin typeface="Calibri"/>
                <a:cs typeface="Calibri"/>
              </a:rPr>
              <a:t>Tous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les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niveaux</a:t>
            </a:r>
            <a:r>
              <a:rPr sz="2200" b="1" spc="1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de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biodiversité</a:t>
            </a:r>
            <a:r>
              <a:rPr sz="2200" b="1" spc="30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sont</a:t>
            </a:r>
            <a:r>
              <a:rPr sz="2200" b="1" spc="25" dirty="0"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00FF"/>
                </a:solidFill>
                <a:latin typeface="Calibri"/>
                <a:cs typeface="Calibri"/>
              </a:rPr>
              <a:t>bénéfiques</a:t>
            </a:r>
            <a:r>
              <a:rPr sz="2200" b="1" spc="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0000FF"/>
                </a:solidFill>
                <a:latin typeface="Calibri"/>
                <a:cs typeface="Calibri"/>
              </a:rPr>
              <a:t>à</a:t>
            </a:r>
            <a:r>
              <a:rPr sz="2200" b="1" spc="2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00FF"/>
                </a:solidFill>
                <a:latin typeface="Calibri"/>
                <a:cs typeface="Calibri"/>
              </a:rPr>
              <a:t>l’homme.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18</a:t>
            </a:fld>
            <a:endParaRPr dirty="0"/>
          </a:p>
        </p:txBody>
      </p:sp>
      <p:sp>
        <p:nvSpPr>
          <p:cNvPr id="2" name="object 2"/>
          <p:cNvSpPr txBox="1"/>
          <p:nvPr/>
        </p:nvSpPr>
        <p:spPr>
          <a:xfrm>
            <a:off x="611123" y="1815083"/>
            <a:ext cx="7993380" cy="1062355"/>
          </a:xfrm>
          <a:prstGeom prst="rect">
            <a:avLst/>
          </a:prstGeom>
          <a:ln w="9525">
            <a:solidFill>
              <a:srgbClr val="548ED4"/>
            </a:solidFill>
          </a:ln>
        </p:spPr>
        <p:txBody>
          <a:bodyPr vert="horz" wrap="square" lIns="0" tIns="26669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09"/>
              </a:spcBef>
              <a:tabLst>
                <a:tab pos="2811780" algn="l"/>
                <a:tab pos="3095625" algn="l"/>
              </a:tabLst>
            </a:pPr>
            <a:r>
              <a:rPr sz="2200" b="1" spc="-15" dirty="0">
                <a:latin typeface="Calibri"/>
                <a:cs typeface="Calibri"/>
              </a:rPr>
              <a:t>Ressources</a:t>
            </a:r>
            <a:r>
              <a:rPr sz="2200" b="1" spc="60" dirty="0"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00AF50"/>
                </a:solidFill>
                <a:latin typeface="Calibri"/>
                <a:cs typeface="Calibri"/>
              </a:rPr>
              <a:t>biologiques	</a:t>
            </a:r>
            <a:r>
              <a:rPr sz="2400" b="1" dirty="0">
                <a:latin typeface="Calibri"/>
                <a:cs typeface="Calibri"/>
              </a:rPr>
              <a:t>+	</a:t>
            </a:r>
            <a:r>
              <a:rPr sz="2200" b="1" spc="-15" dirty="0">
                <a:solidFill>
                  <a:srgbClr val="D50092"/>
                </a:solidFill>
                <a:latin typeface="Calibri"/>
                <a:cs typeface="Calibri"/>
              </a:rPr>
              <a:t>Savoir</a:t>
            </a:r>
            <a:r>
              <a:rPr sz="2200" b="1" spc="5" dirty="0">
                <a:solidFill>
                  <a:srgbClr val="D50092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D50092"/>
                </a:solidFill>
                <a:latin typeface="Calibri"/>
                <a:cs typeface="Calibri"/>
              </a:rPr>
              <a:t>faire</a:t>
            </a:r>
            <a:r>
              <a:rPr sz="2200" b="1" spc="-5" dirty="0">
                <a:solidFill>
                  <a:srgbClr val="D50092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populaire</a:t>
            </a:r>
            <a:endParaRPr sz="2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795"/>
              </a:spcBef>
            </a:pPr>
            <a:r>
              <a:rPr sz="2200" b="1" spc="-15" dirty="0">
                <a:latin typeface="Calibri"/>
                <a:cs typeface="Calibri"/>
              </a:rPr>
              <a:t>(Patrimoine</a:t>
            </a:r>
            <a:r>
              <a:rPr sz="2200" b="1" spc="45" dirty="0"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D50092"/>
                </a:solidFill>
                <a:latin typeface="Calibri"/>
                <a:cs typeface="Calibri"/>
              </a:rPr>
              <a:t>technologique</a:t>
            </a:r>
            <a:r>
              <a:rPr sz="2400" b="1" spc="-35" dirty="0">
                <a:solidFill>
                  <a:srgbClr val="D50092"/>
                </a:solidFill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lié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au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Patrimoine</a:t>
            </a:r>
            <a:r>
              <a:rPr sz="2200" b="1" spc="50" dirty="0"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AF50"/>
                </a:solidFill>
                <a:latin typeface="Calibri"/>
                <a:cs typeface="Calibri"/>
              </a:rPr>
              <a:t>biologique</a:t>
            </a:r>
            <a:r>
              <a:rPr sz="2200" b="1" spc="-5" dirty="0">
                <a:latin typeface="Calibri"/>
                <a:cs typeface="Calibri"/>
              </a:rPr>
              <a:t>)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8916" y="3490086"/>
            <a:ext cx="8244205" cy="18268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4470" indent="-192405">
              <a:lnSpc>
                <a:spcPct val="100000"/>
              </a:lnSpc>
              <a:spcBef>
                <a:spcPts val="95"/>
              </a:spcBef>
              <a:buClr>
                <a:srgbClr val="000000"/>
              </a:buClr>
              <a:buFont typeface="Symbol"/>
              <a:buChar char=""/>
              <a:tabLst>
                <a:tab pos="205104" algn="l"/>
              </a:tabLst>
            </a:pPr>
            <a:r>
              <a:rPr sz="2200" b="1" spc="-5" dirty="0">
                <a:solidFill>
                  <a:srgbClr val="0000FF"/>
                </a:solidFill>
                <a:latin typeface="Calibri"/>
                <a:cs typeface="Calibri"/>
              </a:rPr>
              <a:t>Connaissances</a:t>
            </a:r>
            <a:r>
              <a:rPr sz="2200" b="1" spc="3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liées aux</a:t>
            </a:r>
            <a:r>
              <a:rPr sz="2200" b="1" spc="15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ressources</a:t>
            </a:r>
            <a:r>
              <a:rPr sz="2200" b="1" spc="4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biologiques</a:t>
            </a:r>
            <a:r>
              <a:rPr sz="2200" b="1" spc="1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:</a:t>
            </a:r>
            <a:r>
              <a:rPr sz="2200" b="1" spc="1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considérables</a:t>
            </a:r>
            <a:endParaRPr sz="2200">
              <a:latin typeface="Calibri"/>
              <a:cs typeface="Calibri"/>
            </a:endParaRPr>
          </a:p>
          <a:p>
            <a:pPr marL="204470" indent="-192405">
              <a:lnSpc>
                <a:spcPct val="100000"/>
              </a:lnSpc>
              <a:spcBef>
                <a:spcPts val="1885"/>
              </a:spcBef>
              <a:buFont typeface="Symbol"/>
              <a:buChar char=""/>
              <a:tabLst>
                <a:tab pos="205104" algn="l"/>
              </a:tabLst>
            </a:pPr>
            <a:r>
              <a:rPr sz="2200" b="1" spc="-15" dirty="0">
                <a:latin typeface="Calibri"/>
                <a:cs typeface="Calibri"/>
              </a:rPr>
              <a:t>Savoir-faire</a:t>
            </a:r>
            <a:r>
              <a:rPr sz="2200" b="1" spc="3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traditionnel</a:t>
            </a:r>
            <a:r>
              <a:rPr sz="2200" b="1" spc="4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:</a:t>
            </a:r>
            <a:r>
              <a:rPr sz="2200" b="1" spc="10" dirty="0"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0000FF"/>
                </a:solidFill>
                <a:latin typeface="Calibri"/>
                <a:cs typeface="Calibri"/>
              </a:rPr>
              <a:t>outils</a:t>
            </a:r>
            <a:r>
              <a:rPr sz="2200" b="1" spc="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0000FF"/>
                </a:solidFill>
                <a:latin typeface="Calibri"/>
                <a:cs typeface="Calibri"/>
              </a:rPr>
              <a:t>de</a:t>
            </a:r>
            <a:r>
              <a:rPr sz="2200" b="1" spc="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0000FF"/>
                </a:solidFill>
                <a:latin typeface="Calibri"/>
                <a:cs typeface="Calibri"/>
              </a:rPr>
              <a:t>gestion</a:t>
            </a:r>
            <a:r>
              <a:rPr sz="2200" b="1" spc="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des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ressources</a:t>
            </a:r>
            <a:r>
              <a:rPr sz="2200" b="1" spc="4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biologiques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200" b="1" spc="-10" dirty="0">
                <a:latin typeface="Calibri"/>
                <a:cs typeface="Calibri"/>
              </a:rPr>
              <a:t>et</a:t>
            </a:r>
            <a:r>
              <a:rPr sz="2200" b="1" spc="-1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de</a:t>
            </a:r>
            <a:r>
              <a:rPr sz="2200" b="1" spc="-25" dirty="0">
                <a:latin typeface="Calibri"/>
                <a:cs typeface="Calibri"/>
              </a:rPr>
              <a:t> </a:t>
            </a:r>
            <a:r>
              <a:rPr sz="2200" b="1" spc="-20" dirty="0">
                <a:latin typeface="Calibri"/>
                <a:cs typeface="Calibri"/>
              </a:rPr>
              <a:t>l’environnement</a:t>
            </a:r>
            <a:endParaRPr sz="2200">
              <a:latin typeface="Calibri"/>
              <a:cs typeface="Calibri"/>
            </a:endParaRPr>
          </a:p>
          <a:p>
            <a:pPr marL="276860" lvl="1" indent="-193040">
              <a:lnSpc>
                <a:spcPct val="100000"/>
              </a:lnSpc>
              <a:spcBef>
                <a:spcPts val="1500"/>
              </a:spcBef>
              <a:buFont typeface="Symbol"/>
              <a:buChar char=""/>
              <a:tabLst>
                <a:tab pos="277495" algn="l"/>
              </a:tabLst>
            </a:pPr>
            <a:r>
              <a:rPr sz="2200" b="1" spc="-15" dirty="0">
                <a:latin typeface="Calibri"/>
                <a:cs typeface="Calibri"/>
              </a:rPr>
              <a:t>Diversité</a:t>
            </a:r>
            <a:r>
              <a:rPr sz="2200" b="1" spc="20" dirty="0"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00FF"/>
                </a:solidFill>
                <a:latin typeface="Calibri"/>
                <a:cs typeface="Calibri"/>
              </a:rPr>
              <a:t>culturelle</a:t>
            </a:r>
            <a:r>
              <a:rPr sz="2400" b="1" spc="-2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et</a:t>
            </a:r>
            <a:r>
              <a:rPr sz="2200" b="1" spc="15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diversité</a:t>
            </a:r>
            <a:r>
              <a:rPr sz="2200" b="1" spc="20" dirty="0"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AF50"/>
                </a:solidFill>
                <a:latin typeface="Calibri"/>
                <a:cs typeface="Calibri"/>
              </a:rPr>
              <a:t>biologique</a:t>
            </a:r>
            <a:r>
              <a:rPr sz="2400" b="1" spc="-4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: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indissociables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9744" y="5704332"/>
            <a:ext cx="7073265" cy="460375"/>
          </a:xfrm>
          <a:prstGeom prst="rect">
            <a:avLst/>
          </a:prstGeom>
          <a:ln w="9525">
            <a:solidFill>
              <a:srgbClr val="0033CC"/>
            </a:solidFill>
          </a:ln>
        </p:spPr>
        <p:txBody>
          <a:bodyPr vert="horz" wrap="square" lIns="0" tIns="26034" rIns="0" bIns="0" rtlCol="0">
            <a:spAutoFit/>
          </a:bodyPr>
          <a:lstStyle/>
          <a:p>
            <a:pPr marL="269240">
              <a:lnSpc>
                <a:spcPct val="100000"/>
              </a:lnSpc>
              <a:spcBef>
                <a:spcPts val="204"/>
              </a:spcBef>
            </a:pPr>
            <a:r>
              <a:rPr sz="2400" b="1" spc="-10" dirty="0">
                <a:latin typeface="Calibri"/>
                <a:cs typeface="Calibri"/>
              </a:rPr>
              <a:t>Biodiversité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Tahoma"/>
                <a:cs typeface="Tahoma"/>
              </a:rPr>
              <a:t>≈</a:t>
            </a:r>
            <a:r>
              <a:rPr sz="2200" b="1" spc="-135" dirty="0">
                <a:latin typeface="Tahoma"/>
                <a:cs typeface="Tahoma"/>
              </a:rPr>
              <a:t> </a:t>
            </a:r>
            <a:r>
              <a:rPr sz="2400" b="1" spc="-10" dirty="0">
                <a:solidFill>
                  <a:srgbClr val="D50092"/>
                </a:solidFill>
                <a:latin typeface="Calibri"/>
                <a:cs typeface="Calibri"/>
              </a:rPr>
              <a:t>Identité</a:t>
            </a:r>
            <a:r>
              <a:rPr sz="2400" b="1" dirty="0">
                <a:solidFill>
                  <a:srgbClr val="D50092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d’une</a:t>
            </a:r>
            <a:r>
              <a:rPr sz="2200" b="1" spc="-5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région</a:t>
            </a:r>
            <a:r>
              <a:rPr sz="2200" b="1" spc="2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/</a:t>
            </a:r>
            <a:r>
              <a:rPr sz="2200" b="1" spc="10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d’une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collectivité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94891" y="611886"/>
            <a:ext cx="66986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3333FF"/>
                </a:solidFill>
              </a:rPr>
              <a:t>1-2-</a:t>
            </a:r>
            <a:r>
              <a:rPr sz="2800" spc="35" dirty="0">
                <a:solidFill>
                  <a:srgbClr val="3333FF"/>
                </a:solidFill>
              </a:rPr>
              <a:t> </a:t>
            </a:r>
            <a:r>
              <a:rPr sz="2800" spc="-20" dirty="0">
                <a:solidFill>
                  <a:srgbClr val="3333FF"/>
                </a:solidFill>
              </a:rPr>
              <a:t>Savoirs</a:t>
            </a:r>
            <a:r>
              <a:rPr sz="2800" spc="25" dirty="0">
                <a:solidFill>
                  <a:srgbClr val="3333FF"/>
                </a:solidFill>
              </a:rPr>
              <a:t> </a:t>
            </a:r>
            <a:r>
              <a:rPr sz="2800" spc="-10" dirty="0">
                <a:solidFill>
                  <a:srgbClr val="3333FF"/>
                </a:solidFill>
              </a:rPr>
              <a:t>traditionnels</a:t>
            </a:r>
            <a:r>
              <a:rPr sz="2800" spc="35" dirty="0">
                <a:solidFill>
                  <a:srgbClr val="3333FF"/>
                </a:solidFill>
              </a:rPr>
              <a:t> </a:t>
            </a:r>
            <a:r>
              <a:rPr sz="2800" spc="-10" dirty="0">
                <a:solidFill>
                  <a:srgbClr val="3333FF"/>
                </a:solidFill>
              </a:rPr>
              <a:t>liés</a:t>
            </a:r>
            <a:r>
              <a:rPr sz="2800" spc="15" dirty="0">
                <a:solidFill>
                  <a:srgbClr val="3333FF"/>
                </a:solidFill>
              </a:rPr>
              <a:t> </a:t>
            </a:r>
            <a:r>
              <a:rPr sz="2800" spc="-5" dirty="0">
                <a:solidFill>
                  <a:srgbClr val="3333FF"/>
                </a:solidFill>
              </a:rPr>
              <a:t>à</a:t>
            </a:r>
            <a:r>
              <a:rPr sz="2800" spc="15" dirty="0">
                <a:solidFill>
                  <a:srgbClr val="3333FF"/>
                </a:solidFill>
              </a:rPr>
              <a:t> </a:t>
            </a:r>
            <a:r>
              <a:rPr sz="2800" spc="-5" dirty="0">
                <a:solidFill>
                  <a:srgbClr val="3333FF"/>
                </a:solidFill>
              </a:rPr>
              <a:t>la</a:t>
            </a:r>
            <a:r>
              <a:rPr sz="2800" spc="10" dirty="0">
                <a:solidFill>
                  <a:srgbClr val="3333FF"/>
                </a:solidFill>
              </a:rPr>
              <a:t> </a:t>
            </a:r>
            <a:r>
              <a:rPr sz="2800" spc="-15" dirty="0">
                <a:solidFill>
                  <a:srgbClr val="3333FF"/>
                </a:solidFill>
              </a:rPr>
              <a:t>biodiversité</a:t>
            </a:r>
            <a:endParaRPr sz="28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8244" y="3572255"/>
            <a:ext cx="4786883" cy="239268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1959" y="714755"/>
            <a:ext cx="4773168" cy="276301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68467" y="710183"/>
            <a:ext cx="3518916" cy="521970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19</a:t>
            </a:fld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46630" y="267970"/>
            <a:ext cx="544576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3333FF"/>
                </a:solidFill>
                <a:latin typeface="Calibri"/>
                <a:cs typeface="Calibri"/>
              </a:rPr>
              <a:t>1-</a:t>
            </a:r>
            <a:r>
              <a:rPr sz="3200" b="1" spc="-15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3200" b="1" i="1" spc="-35" dirty="0">
                <a:solidFill>
                  <a:srgbClr val="3333FF"/>
                </a:solidFill>
                <a:latin typeface="Calibri"/>
                <a:cs typeface="Calibri"/>
              </a:rPr>
              <a:t>Qu’est</a:t>
            </a:r>
            <a:r>
              <a:rPr sz="3200" b="1" i="1" spc="-20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3200" b="1" i="1" spc="-15" dirty="0">
                <a:solidFill>
                  <a:srgbClr val="3333FF"/>
                </a:solidFill>
                <a:latin typeface="Calibri"/>
                <a:cs typeface="Calibri"/>
              </a:rPr>
              <a:t>ce</a:t>
            </a:r>
            <a:r>
              <a:rPr sz="3200" b="1" i="1" spc="-10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3200" b="1" i="1" dirty="0">
                <a:solidFill>
                  <a:srgbClr val="3333FF"/>
                </a:solidFill>
                <a:latin typeface="Calibri"/>
                <a:cs typeface="Calibri"/>
              </a:rPr>
              <a:t>que</a:t>
            </a:r>
            <a:r>
              <a:rPr sz="3200" b="1" i="1" spc="-5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3200" b="1" i="1" dirty="0">
                <a:solidFill>
                  <a:srgbClr val="3333FF"/>
                </a:solidFill>
                <a:latin typeface="Calibri"/>
                <a:cs typeface="Calibri"/>
              </a:rPr>
              <a:t>la</a:t>
            </a:r>
            <a:r>
              <a:rPr sz="3200" b="1" i="1" spc="-25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3200" b="1" i="1" spc="-5" dirty="0">
                <a:solidFill>
                  <a:srgbClr val="3333FF"/>
                </a:solidFill>
                <a:latin typeface="Calibri"/>
                <a:cs typeface="Calibri"/>
              </a:rPr>
              <a:t>biodiversité</a:t>
            </a:r>
            <a:r>
              <a:rPr sz="3200" b="1" i="1" spc="-35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3200" b="1" i="1" dirty="0">
                <a:solidFill>
                  <a:srgbClr val="3333FF"/>
                </a:solidFill>
                <a:latin typeface="Calibri"/>
                <a:cs typeface="Calibri"/>
              </a:rPr>
              <a:t>?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67483" y="2125979"/>
            <a:ext cx="5268468" cy="396087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235760" y="1135125"/>
            <a:ext cx="63830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3333FF"/>
                </a:solidFill>
                <a:latin typeface="Calibri"/>
                <a:cs typeface="Calibri"/>
              </a:rPr>
              <a:t>1-1-</a:t>
            </a:r>
            <a:r>
              <a:rPr sz="2800" b="1" spc="30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3333FF"/>
                </a:solidFill>
                <a:latin typeface="Calibri"/>
                <a:cs typeface="Calibri"/>
              </a:rPr>
              <a:t>Définition</a:t>
            </a:r>
            <a:r>
              <a:rPr sz="2800" b="1" spc="25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3333FF"/>
                </a:solidFill>
                <a:latin typeface="Calibri"/>
                <a:cs typeface="Calibri"/>
              </a:rPr>
              <a:t>et</a:t>
            </a:r>
            <a:r>
              <a:rPr sz="2800" b="1" spc="20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3333FF"/>
                </a:solidFill>
                <a:latin typeface="Calibri"/>
                <a:cs typeface="Calibri"/>
              </a:rPr>
              <a:t>niveaux</a:t>
            </a:r>
            <a:r>
              <a:rPr sz="2800" b="1" spc="15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3333FF"/>
                </a:solidFill>
                <a:latin typeface="Calibri"/>
                <a:cs typeface="Calibri"/>
              </a:rPr>
              <a:t>de</a:t>
            </a:r>
            <a:r>
              <a:rPr sz="2800" b="1" spc="5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3333FF"/>
                </a:solidFill>
                <a:latin typeface="Calibri"/>
                <a:cs typeface="Calibri"/>
              </a:rPr>
              <a:t>la</a:t>
            </a:r>
            <a:r>
              <a:rPr sz="2800" b="1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3333FF"/>
                </a:solidFill>
                <a:latin typeface="Calibri"/>
                <a:cs typeface="Calibri"/>
              </a:rPr>
              <a:t>biodiversité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80806" y="6447704"/>
            <a:ext cx="153035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Times New Roman"/>
                <a:cs typeface="Times New Roman"/>
              </a:rPr>
              <a:t>2</a:t>
            </a:fld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74317" y="774445"/>
            <a:ext cx="2954655" cy="2668270"/>
            <a:chOff x="1274317" y="774445"/>
            <a:chExt cx="2954655" cy="26682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33072" y="1325207"/>
              <a:ext cx="2163157" cy="151383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287017" y="787145"/>
              <a:ext cx="2929255" cy="2642870"/>
            </a:xfrm>
            <a:custGeom>
              <a:avLst/>
              <a:gdLst/>
              <a:ahLst/>
              <a:cxnLst/>
              <a:rect l="l" t="t" r="r" b="b"/>
              <a:pathLst>
                <a:path w="2929254" h="2642870">
                  <a:moveTo>
                    <a:pt x="0" y="2642616"/>
                  </a:moveTo>
                  <a:lnTo>
                    <a:pt x="2929128" y="2642616"/>
                  </a:lnTo>
                  <a:lnTo>
                    <a:pt x="2929128" y="0"/>
                  </a:lnTo>
                  <a:lnTo>
                    <a:pt x="0" y="0"/>
                  </a:lnTo>
                  <a:lnTo>
                    <a:pt x="0" y="2642616"/>
                  </a:lnTo>
                  <a:close/>
                </a:path>
              </a:pathLst>
            </a:custGeom>
            <a:ln w="25400">
              <a:solidFill>
                <a:srgbClr val="9966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57115" y="352043"/>
            <a:ext cx="2787395" cy="356615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28744" y="3998976"/>
            <a:ext cx="2647188" cy="2715768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1250822" y="3997071"/>
            <a:ext cx="3115945" cy="2655570"/>
            <a:chOff x="1250822" y="3997071"/>
            <a:chExt cx="3115945" cy="2655570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07304" y="4455365"/>
              <a:ext cx="2277348" cy="1795077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255585" y="4001833"/>
              <a:ext cx="3106420" cy="2646045"/>
            </a:xfrm>
            <a:custGeom>
              <a:avLst/>
              <a:gdLst/>
              <a:ahLst/>
              <a:cxnLst/>
              <a:rect l="l" t="t" r="r" b="b"/>
              <a:pathLst>
                <a:path w="3106420" h="2646045">
                  <a:moveTo>
                    <a:pt x="0" y="2646044"/>
                  </a:moveTo>
                  <a:lnTo>
                    <a:pt x="3106292" y="2646044"/>
                  </a:lnTo>
                  <a:lnTo>
                    <a:pt x="3106292" y="0"/>
                  </a:lnTo>
                  <a:lnTo>
                    <a:pt x="0" y="0"/>
                  </a:lnTo>
                  <a:lnTo>
                    <a:pt x="0" y="2646044"/>
                  </a:lnTo>
                  <a:close/>
                </a:path>
              </a:pathLst>
            </a:custGeom>
            <a:ln w="9525">
              <a:solidFill>
                <a:srgbClr val="CC00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20</a:t>
            </a:fld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1975" y="714755"/>
            <a:ext cx="3130296" cy="3785616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43255" y="284988"/>
            <a:ext cx="8724900" cy="6291580"/>
            <a:chOff x="143255" y="284988"/>
            <a:chExt cx="8724900" cy="629158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3255" y="4571999"/>
              <a:ext cx="5452872" cy="200406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30011" y="284988"/>
              <a:ext cx="3438143" cy="471525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21</a:t>
            </a:fld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22</a:t>
            </a:fld>
            <a:endParaRPr dirty="0"/>
          </a:p>
        </p:txBody>
      </p:sp>
      <p:sp>
        <p:nvSpPr>
          <p:cNvPr id="2" name="object 2"/>
          <p:cNvSpPr txBox="1"/>
          <p:nvPr/>
        </p:nvSpPr>
        <p:spPr>
          <a:xfrm>
            <a:off x="643127" y="2432304"/>
            <a:ext cx="8072755" cy="830580"/>
          </a:xfrm>
          <a:prstGeom prst="rect">
            <a:avLst/>
          </a:prstGeom>
          <a:ln w="9525">
            <a:solidFill>
              <a:srgbClr val="548ED4"/>
            </a:solidFill>
          </a:ln>
        </p:spPr>
        <p:txBody>
          <a:bodyPr vert="horz" wrap="square" lIns="0" tIns="26034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04"/>
              </a:spcBef>
              <a:tabLst>
                <a:tab pos="1080135" algn="l"/>
                <a:tab pos="2334895" algn="l"/>
                <a:tab pos="3200400" algn="l"/>
                <a:tab pos="4154804" algn="l"/>
                <a:tab pos="4387850" algn="l"/>
                <a:tab pos="5553710" algn="l"/>
                <a:tab pos="6805295" algn="l"/>
                <a:tab pos="7038340" algn="l"/>
                <a:tab pos="7652384" algn="l"/>
              </a:tabLst>
            </a:pPr>
            <a:r>
              <a:rPr sz="2400" b="1" spc="-15" dirty="0">
                <a:solidFill>
                  <a:srgbClr val="3333FF"/>
                </a:solidFill>
                <a:latin typeface="Calibri"/>
                <a:cs typeface="Calibri"/>
              </a:rPr>
              <a:t>Centre	</a:t>
            </a:r>
            <a:r>
              <a:rPr sz="2400" b="1" spc="-20" dirty="0">
                <a:solidFill>
                  <a:srgbClr val="3333FF"/>
                </a:solidFill>
                <a:latin typeface="Calibri"/>
                <a:cs typeface="Calibri"/>
              </a:rPr>
              <a:t>d’origine	</a:t>
            </a:r>
            <a:r>
              <a:rPr sz="2400" b="1" spc="-10" dirty="0">
                <a:latin typeface="Calibri"/>
                <a:cs typeface="Calibri"/>
              </a:rPr>
              <a:t>d’une	</a:t>
            </a:r>
            <a:r>
              <a:rPr sz="2400" b="1" spc="-15" dirty="0">
                <a:latin typeface="Calibri"/>
                <a:cs typeface="Calibri"/>
              </a:rPr>
              <a:t>plante	</a:t>
            </a:r>
            <a:r>
              <a:rPr sz="2400" b="1" dirty="0">
                <a:latin typeface="Calibri"/>
                <a:cs typeface="Calibri"/>
              </a:rPr>
              <a:t>:	</a:t>
            </a:r>
            <a:r>
              <a:rPr sz="2400" b="1" spc="-10" dirty="0">
                <a:latin typeface="Calibri"/>
                <a:cs typeface="Calibri"/>
              </a:rPr>
              <a:t>berceau	</a:t>
            </a:r>
            <a:r>
              <a:rPr sz="2400" b="1" spc="-25" dirty="0">
                <a:latin typeface="Calibri"/>
                <a:cs typeface="Calibri"/>
              </a:rPr>
              <a:t>d’origine	</a:t>
            </a:r>
            <a:r>
              <a:rPr sz="2400" b="1" dirty="0">
                <a:latin typeface="Calibri"/>
                <a:cs typeface="Calibri"/>
              </a:rPr>
              <a:t>:	lieu	</a:t>
            </a:r>
            <a:r>
              <a:rPr sz="2400" b="1" spc="-10" dirty="0">
                <a:latin typeface="Calibri"/>
                <a:cs typeface="Calibri"/>
              </a:rPr>
              <a:t>où</a:t>
            </a:r>
            <a:endParaRPr sz="2400"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  <a:spcBef>
                <a:spcPts val="5"/>
              </a:spcBef>
            </a:pPr>
            <a:r>
              <a:rPr sz="2400" b="1" spc="-25" dirty="0">
                <a:latin typeface="Calibri"/>
                <a:cs typeface="Calibri"/>
              </a:rPr>
              <a:t>l’espèce</a:t>
            </a:r>
            <a:r>
              <a:rPr sz="2400" b="1" spc="-10" dirty="0">
                <a:latin typeface="Calibri"/>
                <a:cs typeface="Calibri"/>
              </a:rPr>
              <a:t> est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apparue</a:t>
            </a:r>
            <a:r>
              <a:rPr sz="2400" b="1" spc="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pour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la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première fois </a:t>
            </a:r>
            <a:r>
              <a:rPr sz="2400" b="1" spc="-5" dirty="0">
                <a:latin typeface="Calibri"/>
                <a:cs typeface="Calibri"/>
              </a:rPr>
              <a:t>dans</a:t>
            </a:r>
            <a:r>
              <a:rPr sz="2400" b="1" spc="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son</a:t>
            </a:r>
            <a:r>
              <a:rPr sz="2400" b="1" spc="-15" dirty="0">
                <a:latin typeface="Calibri"/>
                <a:cs typeface="Calibri"/>
              </a:rPr>
              <a:t> histoire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02994" y="1547241"/>
            <a:ext cx="61620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3333FF"/>
                </a:solidFill>
                <a:latin typeface="Calibri"/>
                <a:cs typeface="Calibri"/>
              </a:rPr>
              <a:t>2-1-</a:t>
            </a:r>
            <a:r>
              <a:rPr sz="2800" b="1" spc="30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800" b="1" i="1" spc="-5" dirty="0">
                <a:solidFill>
                  <a:srgbClr val="3333FF"/>
                </a:solidFill>
                <a:latin typeface="Calibri"/>
                <a:cs typeface="Calibri"/>
              </a:rPr>
              <a:t>Centres</a:t>
            </a:r>
            <a:r>
              <a:rPr sz="2800" b="1" i="1" spc="20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800" b="1" i="1" spc="-25" dirty="0">
                <a:solidFill>
                  <a:srgbClr val="3333FF"/>
                </a:solidFill>
                <a:latin typeface="Calibri"/>
                <a:cs typeface="Calibri"/>
              </a:rPr>
              <a:t>d’origine</a:t>
            </a:r>
            <a:r>
              <a:rPr sz="2800" b="1" i="1" spc="20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800" b="1" i="1" spc="-20" dirty="0">
                <a:solidFill>
                  <a:srgbClr val="3333FF"/>
                </a:solidFill>
                <a:latin typeface="Calibri"/>
                <a:cs typeface="Calibri"/>
              </a:rPr>
              <a:t>et</a:t>
            </a:r>
            <a:r>
              <a:rPr sz="2800" b="1" i="1" spc="20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800" b="1" i="1" spc="-5" dirty="0">
                <a:solidFill>
                  <a:srgbClr val="3333FF"/>
                </a:solidFill>
                <a:latin typeface="Calibri"/>
                <a:cs typeface="Calibri"/>
              </a:rPr>
              <a:t>de</a:t>
            </a:r>
            <a:r>
              <a:rPr sz="2800" b="1" i="1" spc="15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800" b="1" i="1" spc="-5" dirty="0">
                <a:solidFill>
                  <a:srgbClr val="3333FF"/>
                </a:solidFill>
                <a:latin typeface="Calibri"/>
                <a:cs typeface="Calibri"/>
              </a:rPr>
              <a:t>diversification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93191" y="3574237"/>
            <a:ext cx="41078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3045" indent="-220979">
              <a:lnSpc>
                <a:spcPct val="100000"/>
              </a:lnSpc>
              <a:spcBef>
                <a:spcPts val="100"/>
              </a:spcBef>
              <a:buChar char="•"/>
              <a:tabLst>
                <a:tab pos="233679" algn="l"/>
              </a:tabLst>
            </a:pPr>
            <a:r>
              <a:rPr sz="2400" b="1" spc="-5" dirty="0">
                <a:latin typeface="Calibri"/>
                <a:cs typeface="Calibri"/>
              </a:rPr>
              <a:t>Théorie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de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55" dirty="0">
                <a:solidFill>
                  <a:srgbClr val="0000FF"/>
                </a:solidFill>
                <a:latin typeface="Calibri"/>
                <a:cs typeface="Calibri"/>
              </a:rPr>
              <a:t>VAVILOV</a:t>
            </a:r>
            <a:r>
              <a:rPr sz="2400" b="1" spc="-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(1887-1942)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3127" y="4308347"/>
            <a:ext cx="8001000" cy="1784985"/>
          </a:xfrm>
          <a:prstGeom prst="rect">
            <a:avLst/>
          </a:prstGeom>
          <a:ln w="9525">
            <a:solidFill>
              <a:srgbClr val="4F81BC"/>
            </a:solidFill>
          </a:ln>
        </p:spPr>
        <p:txBody>
          <a:bodyPr vert="horz" wrap="square" lIns="0" tIns="28575" rIns="0" bIns="0" rtlCol="0">
            <a:spAutoFit/>
          </a:bodyPr>
          <a:lstStyle/>
          <a:p>
            <a:pPr marL="249554" indent="-158750" algn="just">
              <a:lnSpc>
                <a:spcPct val="100000"/>
              </a:lnSpc>
              <a:spcBef>
                <a:spcPts val="225"/>
              </a:spcBef>
              <a:buChar char="-"/>
              <a:tabLst>
                <a:tab pos="250190" algn="l"/>
              </a:tabLst>
            </a:pPr>
            <a:r>
              <a:rPr sz="2200" b="1" dirty="0">
                <a:latin typeface="Calibri"/>
                <a:cs typeface="Calibri"/>
              </a:rPr>
              <a:t>La</a:t>
            </a:r>
            <a:r>
              <a:rPr sz="2200" b="1" spc="85" dirty="0"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3333FF"/>
                </a:solidFill>
                <a:latin typeface="Calibri"/>
                <a:cs typeface="Calibri"/>
              </a:rPr>
              <a:t>distribution</a:t>
            </a:r>
            <a:r>
              <a:rPr sz="2200" b="1" spc="100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des</a:t>
            </a:r>
            <a:r>
              <a:rPr sz="2200" b="1" spc="9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espèces,</a:t>
            </a:r>
            <a:r>
              <a:rPr sz="2200" b="1" spc="8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le</a:t>
            </a:r>
            <a:r>
              <a:rPr sz="2200" b="1" spc="85" dirty="0"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3333FF"/>
                </a:solidFill>
                <a:latin typeface="Calibri"/>
                <a:cs typeface="Calibri"/>
              </a:rPr>
              <a:t>nombre</a:t>
            </a:r>
            <a:r>
              <a:rPr sz="2200" b="1" spc="80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200" b="1" spc="-20" dirty="0">
                <a:latin typeface="Calibri"/>
                <a:cs typeface="Calibri"/>
              </a:rPr>
              <a:t>d’espèces,</a:t>
            </a:r>
            <a:r>
              <a:rPr sz="2200" b="1" spc="8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la</a:t>
            </a:r>
            <a:r>
              <a:rPr sz="2200" b="1" spc="170" dirty="0"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3333FF"/>
                </a:solidFill>
                <a:latin typeface="Calibri"/>
                <a:cs typeface="Calibri"/>
              </a:rPr>
              <a:t>diversité</a:t>
            </a:r>
            <a:r>
              <a:rPr sz="2200" b="1" spc="80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des</a:t>
            </a:r>
            <a:endParaRPr sz="2200">
              <a:latin typeface="Calibri"/>
              <a:cs typeface="Calibri"/>
            </a:endParaRPr>
          </a:p>
          <a:p>
            <a:pPr marL="91440" algn="just">
              <a:lnSpc>
                <a:spcPct val="100000"/>
              </a:lnSpc>
              <a:spcBef>
                <a:spcPts val="5"/>
              </a:spcBef>
            </a:pPr>
            <a:r>
              <a:rPr sz="2200" b="1" spc="-10" dirty="0">
                <a:latin typeface="Calibri"/>
                <a:cs typeface="Calibri"/>
              </a:rPr>
              <a:t>formes</a:t>
            </a:r>
            <a:r>
              <a:rPr sz="2200" b="1" spc="2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cultivées</a:t>
            </a:r>
            <a:r>
              <a:rPr sz="2200" b="1" spc="25" dirty="0"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3333FF"/>
                </a:solidFill>
                <a:latin typeface="Calibri"/>
                <a:cs typeface="Calibri"/>
              </a:rPr>
              <a:t>ne</a:t>
            </a:r>
            <a:r>
              <a:rPr sz="2200" b="1" spc="15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3333FF"/>
                </a:solidFill>
                <a:latin typeface="Calibri"/>
                <a:cs typeface="Calibri"/>
              </a:rPr>
              <a:t>sont</a:t>
            </a:r>
            <a:r>
              <a:rPr sz="2200" b="1" spc="15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3333FF"/>
                </a:solidFill>
                <a:latin typeface="Calibri"/>
                <a:cs typeface="Calibri"/>
              </a:rPr>
              <a:t>pas</a:t>
            </a:r>
            <a:r>
              <a:rPr sz="2200" b="1" spc="5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3333FF"/>
                </a:solidFill>
                <a:latin typeface="Calibri"/>
                <a:cs typeface="Calibri"/>
              </a:rPr>
              <a:t>uniformes</a:t>
            </a:r>
            <a:r>
              <a:rPr sz="2200" b="1" spc="20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à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25" dirty="0">
                <a:latin typeface="Calibri"/>
                <a:cs typeface="Calibri"/>
              </a:rPr>
              <a:t>travers</a:t>
            </a:r>
            <a:r>
              <a:rPr sz="2200" b="1" spc="4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le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monde</a:t>
            </a:r>
            <a:endParaRPr sz="2200">
              <a:latin typeface="Calibri"/>
              <a:cs typeface="Calibri"/>
            </a:endParaRPr>
          </a:p>
          <a:p>
            <a:pPr marL="91440" marR="84455" algn="just">
              <a:lnSpc>
                <a:spcPct val="100000"/>
              </a:lnSpc>
              <a:buChar char="-"/>
              <a:tabLst>
                <a:tab pos="299085" algn="l"/>
              </a:tabLst>
            </a:pPr>
            <a:r>
              <a:rPr sz="2200" b="1" spc="-5" dirty="0">
                <a:latin typeface="Calibri"/>
                <a:cs typeface="Calibri"/>
              </a:rPr>
              <a:t>Certaines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zones</a:t>
            </a:r>
            <a:r>
              <a:rPr sz="2200" b="1" spc="-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sont</a:t>
            </a:r>
            <a:r>
              <a:rPr sz="2200" b="1" spc="-5" dirty="0">
                <a:latin typeface="Calibri"/>
                <a:cs typeface="Calibri"/>
              </a:rPr>
              <a:t> particulièrement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8000"/>
                </a:solidFill>
                <a:latin typeface="Calibri"/>
                <a:cs typeface="Calibri"/>
              </a:rPr>
              <a:t>riches</a:t>
            </a:r>
            <a:r>
              <a:rPr sz="2200" b="1" spc="-5" dirty="0">
                <a:solidFill>
                  <a:srgbClr val="008000"/>
                </a:solidFill>
                <a:latin typeface="Calibri"/>
                <a:cs typeface="Calibri"/>
              </a:rPr>
              <a:t> et</a:t>
            </a:r>
            <a:r>
              <a:rPr sz="2200" b="1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008000"/>
                </a:solidFill>
                <a:latin typeface="Calibri"/>
                <a:cs typeface="Calibri"/>
              </a:rPr>
              <a:t>bien</a:t>
            </a:r>
            <a:r>
              <a:rPr sz="2200" b="1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008000"/>
                </a:solidFill>
                <a:latin typeface="Calibri"/>
                <a:cs typeface="Calibri"/>
              </a:rPr>
              <a:t>localisées </a:t>
            </a:r>
            <a:r>
              <a:rPr sz="2200" b="1" spc="-484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géographiquement</a:t>
            </a:r>
            <a:r>
              <a:rPr sz="2200" b="1" spc="-1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: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5" dirty="0">
                <a:latin typeface="Calibri"/>
                <a:cs typeface="Calibri"/>
              </a:rPr>
              <a:t>ce</a:t>
            </a:r>
            <a:r>
              <a:rPr sz="2200" b="1" spc="1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sont</a:t>
            </a:r>
            <a:r>
              <a:rPr sz="2200" b="1" spc="-5" dirty="0">
                <a:latin typeface="Calibri"/>
                <a:cs typeface="Calibri"/>
              </a:rPr>
              <a:t> les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8000"/>
                </a:solidFill>
                <a:latin typeface="Calibri"/>
                <a:cs typeface="Calibri"/>
              </a:rPr>
              <a:t>centres</a:t>
            </a:r>
            <a:r>
              <a:rPr sz="2200" b="1" spc="-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200" b="1" spc="-20" dirty="0">
                <a:solidFill>
                  <a:srgbClr val="008000"/>
                </a:solidFill>
                <a:latin typeface="Calibri"/>
                <a:cs typeface="Calibri"/>
              </a:rPr>
              <a:t>d’origines</a:t>
            </a:r>
            <a:r>
              <a:rPr sz="2200" b="1" spc="-1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des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espèces </a:t>
            </a:r>
            <a:r>
              <a:rPr sz="2200" b="1" spc="-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cultivées</a:t>
            </a:r>
            <a:r>
              <a:rPr sz="2200" b="1" spc="1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et</a:t>
            </a:r>
            <a:r>
              <a:rPr sz="2200" b="1" spc="1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de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l’agriculture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877695" y="483565"/>
            <a:ext cx="559435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3333FF"/>
                </a:solidFill>
              </a:rPr>
              <a:t>2-</a:t>
            </a:r>
            <a:r>
              <a:rPr sz="3200" spc="-15" dirty="0">
                <a:solidFill>
                  <a:srgbClr val="3333FF"/>
                </a:solidFill>
              </a:rPr>
              <a:t> </a:t>
            </a:r>
            <a:r>
              <a:rPr sz="3200" spc="-10" dirty="0">
                <a:solidFill>
                  <a:srgbClr val="3333FF"/>
                </a:solidFill>
              </a:rPr>
              <a:t>Organisation</a:t>
            </a:r>
            <a:r>
              <a:rPr sz="3200" spc="-60" dirty="0">
                <a:solidFill>
                  <a:srgbClr val="3333FF"/>
                </a:solidFill>
              </a:rPr>
              <a:t> </a:t>
            </a:r>
            <a:r>
              <a:rPr sz="3200" dirty="0">
                <a:solidFill>
                  <a:srgbClr val="3333FF"/>
                </a:solidFill>
              </a:rPr>
              <a:t>de</a:t>
            </a:r>
            <a:r>
              <a:rPr sz="3200" spc="-10" dirty="0">
                <a:solidFill>
                  <a:srgbClr val="3333FF"/>
                </a:solidFill>
              </a:rPr>
              <a:t> </a:t>
            </a:r>
            <a:r>
              <a:rPr sz="3200" dirty="0">
                <a:solidFill>
                  <a:srgbClr val="3333FF"/>
                </a:solidFill>
              </a:rPr>
              <a:t>la</a:t>
            </a:r>
            <a:r>
              <a:rPr sz="3200" spc="-20" dirty="0">
                <a:solidFill>
                  <a:srgbClr val="3333FF"/>
                </a:solidFill>
              </a:rPr>
              <a:t> </a:t>
            </a:r>
            <a:r>
              <a:rPr sz="3200" spc="-10" dirty="0">
                <a:solidFill>
                  <a:srgbClr val="3333FF"/>
                </a:solidFill>
              </a:rPr>
              <a:t>biodiversité</a:t>
            </a:r>
            <a:endParaRPr sz="32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60192" y="3119627"/>
            <a:ext cx="5975604" cy="369417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55344" y="201929"/>
            <a:ext cx="744918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3333FF"/>
                </a:solidFill>
              </a:rPr>
              <a:t>Centres</a:t>
            </a:r>
            <a:r>
              <a:rPr sz="2400" spc="10" dirty="0">
                <a:solidFill>
                  <a:srgbClr val="3333FF"/>
                </a:solidFill>
              </a:rPr>
              <a:t> </a:t>
            </a:r>
            <a:r>
              <a:rPr sz="2400" spc="-20" dirty="0">
                <a:solidFill>
                  <a:srgbClr val="3333FF"/>
                </a:solidFill>
              </a:rPr>
              <a:t>d’origine</a:t>
            </a:r>
            <a:r>
              <a:rPr sz="2400" spc="-15" dirty="0">
                <a:solidFill>
                  <a:srgbClr val="3333FF"/>
                </a:solidFill>
              </a:rPr>
              <a:t> </a:t>
            </a:r>
            <a:r>
              <a:rPr sz="2400" spc="-5" dirty="0">
                <a:solidFill>
                  <a:srgbClr val="3333FF"/>
                </a:solidFill>
              </a:rPr>
              <a:t>et</a:t>
            </a:r>
            <a:r>
              <a:rPr sz="2400" dirty="0">
                <a:solidFill>
                  <a:srgbClr val="3333FF"/>
                </a:solidFill>
              </a:rPr>
              <a:t> de</a:t>
            </a:r>
            <a:r>
              <a:rPr sz="2400" spc="-15" dirty="0">
                <a:solidFill>
                  <a:srgbClr val="3333FF"/>
                </a:solidFill>
              </a:rPr>
              <a:t> </a:t>
            </a:r>
            <a:r>
              <a:rPr sz="2400" spc="-10" dirty="0">
                <a:solidFill>
                  <a:srgbClr val="3333FF"/>
                </a:solidFill>
              </a:rPr>
              <a:t>diversification</a:t>
            </a:r>
            <a:r>
              <a:rPr sz="2400" spc="-15" dirty="0">
                <a:solidFill>
                  <a:srgbClr val="3333FF"/>
                </a:solidFill>
              </a:rPr>
              <a:t> </a:t>
            </a:r>
            <a:r>
              <a:rPr sz="2400" spc="-10" dirty="0">
                <a:solidFill>
                  <a:srgbClr val="3333FF"/>
                </a:solidFill>
              </a:rPr>
              <a:t>identifiés</a:t>
            </a:r>
            <a:r>
              <a:rPr sz="2400" spc="15" dirty="0">
                <a:solidFill>
                  <a:srgbClr val="3333FF"/>
                </a:solidFill>
              </a:rPr>
              <a:t> </a:t>
            </a:r>
            <a:r>
              <a:rPr sz="2400" dirty="0">
                <a:solidFill>
                  <a:srgbClr val="3333FF"/>
                </a:solidFill>
              </a:rPr>
              <a:t>par</a:t>
            </a:r>
            <a:r>
              <a:rPr sz="2400" spc="5" dirty="0">
                <a:solidFill>
                  <a:srgbClr val="3333FF"/>
                </a:solidFill>
              </a:rPr>
              <a:t> </a:t>
            </a:r>
            <a:r>
              <a:rPr sz="2400" spc="-30" dirty="0">
                <a:solidFill>
                  <a:srgbClr val="3333FF"/>
                </a:solidFill>
              </a:rPr>
              <a:t>Vavilov</a:t>
            </a:r>
            <a:endParaRPr sz="240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23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258267" y="853186"/>
            <a:ext cx="5260340" cy="2707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3530" indent="-291465">
              <a:lnSpc>
                <a:spcPct val="100000"/>
              </a:lnSpc>
              <a:spcBef>
                <a:spcPts val="95"/>
              </a:spcBef>
              <a:buAutoNum type="arabicPlain"/>
              <a:tabLst>
                <a:tab pos="304165" algn="l"/>
              </a:tabLst>
            </a:pPr>
            <a:r>
              <a:rPr sz="2200" b="1" spc="-15" dirty="0">
                <a:latin typeface="Calibri"/>
                <a:cs typeface="Calibri"/>
              </a:rPr>
              <a:t>Centre</a:t>
            </a:r>
            <a:r>
              <a:rPr sz="2200" b="1" spc="1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du</a:t>
            </a:r>
            <a:r>
              <a:rPr sz="2200" b="1" spc="-25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Mexique</a:t>
            </a:r>
            <a:r>
              <a:rPr sz="2200" b="1" spc="2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et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30" dirty="0">
                <a:latin typeface="Calibri"/>
                <a:cs typeface="Calibri"/>
              </a:rPr>
              <a:t>d’Amérique</a:t>
            </a:r>
            <a:r>
              <a:rPr sz="2200" b="1" spc="20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Centrale</a:t>
            </a:r>
            <a:endParaRPr sz="2200">
              <a:latin typeface="Calibri"/>
              <a:cs typeface="Calibri"/>
            </a:endParaRPr>
          </a:p>
          <a:p>
            <a:pPr marL="303530" indent="-291465">
              <a:lnSpc>
                <a:spcPct val="100000"/>
              </a:lnSpc>
              <a:buAutoNum type="arabicPlain"/>
              <a:tabLst>
                <a:tab pos="304165" algn="l"/>
              </a:tabLst>
            </a:pPr>
            <a:r>
              <a:rPr sz="2200" b="1" spc="-15" dirty="0">
                <a:latin typeface="Calibri"/>
                <a:cs typeface="Calibri"/>
              </a:rPr>
              <a:t>Centre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30" dirty="0">
                <a:latin typeface="Calibri"/>
                <a:cs typeface="Calibri"/>
              </a:rPr>
              <a:t>d’Amérique</a:t>
            </a:r>
            <a:r>
              <a:rPr sz="2200" b="1" spc="1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du</a:t>
            </a:r>
            <a:r>
              <a:rPr sz="2200" b="1" spc="-2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Sud</a:t>
            </a:r>
            <a:endParaRPr sz="2200">
              <a:latin typeface="Calibri"/>
              <a:cs typeface="Calibri"/>
            </a:endParaRPr>
          </a:p>
          <a:p>
            <a:pPr marL="303530" indent="-291465">
              <a:lnSpc>
                <a:spcPct val="100000"/>
              </a:lnSpc>
              <a:buAutoNum type="arabicPlain"/>
              <a:tabLst>
                <a:tab pos="304165" algn="l"/>
              </a:tabLst>
            </a:pPr>
            <a:r>
              <a:rPr sz="2200" b="1" spc="-15" dirty="0">
                <a:latin typeface="Calibri"/>
                <a:cs typeface="Calibri"/>
              </a:rPr>
              <a:t>Centre</a:t>
            </a:r>
            <a:r>
              <a:rPr sz="2200" b="1" spc="-5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Méditerranéen</a:t>
            </a:r>
            <a:endParaRPr sz="2200">
              <a:latin typeface="Calibri"/>
              <a:cs typeface="Calibri"/>
            </a:endParaRPr>
          </a:p>
          <a:p>
            <a:pPr marL="12700" marR="1252220">
              <a:lnSpc>
                <a:spcPct val="100000"/>
              </a:lnSpc>
              <a:buAutoNum type="arabicPlain"/>
              <a:tabLst>
                <a:tab pos="304165" algn="l"/>
              </a:tabLst>
            </a:pPr>
            <a:r>
              <a:rPr sz="2200" b="1" spc="-15" dirty="0">
                <a:latin typeface="Calibri"/>
                <a:cs typeface="Calibri"/>
              </a:rPr>
              <a:t>Centre</a:t>
            </a:r>
            <a:r>
              <a:rPr sz="2200" b="1" spc="1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du</a:t>
            </a:r>
            <a:r>
              <a:rPr sz="2200" b="1" spc="-2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Proche</a:t>
            </a:r>
            <a:r>
              <a:rPr sz="2200" b="1" spc="2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Orient</a:t>
            </a:r>
            <a:r>
              <a:rPr sz="2200" b="1" spc="10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(</a:t>
            </a:r>
            <a:r>
              <a:rPr sz="2200" b="1" spc="-15" dirty="0">
                <a:solidFill>
                  <a:srgbClr val="0000FF"/>
                </a:solidFill>
                <a:latin typeface="Calibri"/>
                <a:cs typeface="Calibri"/>
              </a:rPr>
              <a:t>Iraq…</a:t>
            </a:r>
            <a:r>
              <a:rPr sz="2200" b="1" spc="-15" dirty="0">
                <a:latin typeface="Calibri"/>
                <a:cs typeface="Calibri"/>
              </a:rPr>
              <a:t>) </a:t>
            </a:r>
            <a:r>
              <a:rPr sz="2200" b="1" spc="-484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5-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Centre</a:t>
            </a:r>
            <a:r>
              <a:rPr sz="2200" b="1" spc="2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abiscinique</a:t>
            </a:r>
            <a:r>
              <a:rPr sz="2200" b="1" spc="-10" dirty="0">
                <a:latin typeface="Calibri"/>
                <a:cs typeface="Calibri"/>
              </a:rPr>
              <a:t> (</a:t>
            </a:r>
            <a:r>
              <a:rPr sz="2200" b="1" spc="-10" dirty="0">
                <a:solidFill>
                  <a:srgbClr val="0000FF"/>
                </a:solidFill>
                <a:latin typeface="Calibri"/>
                <a:cs typeface="Calibri"/>
              </a:rPr>
              <a:t>Ethiopie</a:t>
            </a:r>
            <a:r>
              <a:rPr sz="2200" b="1" spc="-10" dirty="0">
                <a:latin typeface="Calibri"/>
                <a:cs typeface="Calibri"/>
              </a:rPr>
              <a:t>)</a:t>
            </a:r>
            <a:endParaRPr sz="2200">
              <a:latin typeface="Calibri"/>
              <a:cs typeface="Calibri"/>
            </a:endParaRPr>
          </a:p>
          <a:p>
            <a:pPr marL="12700" marR="813435">
              <a:lnSpc>
                <a:spcPct val="100000"/>
              </a:lnSpc>
            </a:pPr>
            <a:r>
              <a:rPr sz="2200" b="1" spc="-5" dirty="0">
                <a:latin typeface="Calibri"/>
                <a:cs typeface="Calibri"/>
              </a:rPr>
              <a:t>6-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Centre</a:t>
            </a:r>
            <a:r>
              <a:rPr sz="2200" b="1" spc="2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de </a:t>
            </a:r>
            <a:r>
              <a:rPr sz="2200" b="1" spc="-50" dirty="0">
                <a:latin typeface="Calibri"/>
                <a:cs typeface="Calibri"/>
              </a:rPr>
              <a:t>l’Asie</a:t>
            </a:r>
            <a:r>
              <a:rPr sz="2200" b="1" spc="10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Centrale</a:t>
            </a:r>
            <a:r>
              <a:rPr sz="2200" b="1" spc="20" dirty="0">
                <a:latin typeface="Calibri"/>
                <a:cs typeface="Calibri"/>
              </a:rPr>
              <a:t> </a:t>
            </a:r>
            <a:r>
              <a:rPr sz="2200" b="1" spc="-20" dirty="0">
                <a:latin typeface="Calibri"/>
                <a:cs typeface="Calibri"/>
              </a:rPr>
              <a:t>(</a:t>
            </a:r>
            <a:r>
              <a:rPr sz="2200" b="1" spc="-20" dirty="0">
                <a:solidFill>
                  <a:srgbClr val="0000FF"/>
                </a:solidFill>
                <a:latin typeface="Calibri"/>
                <a:cs typeface="Calibri"/>
              </a:rPr>
              <a:t>Turquie…</a:t>
            </a:r>
            <a:r>
              <a:rPr sz="2200" b="1" spc="-20" dirty="0">
                <a:latin typeface="Calibri"/>
                <a:cs typeface="Calibri"/>
              </a:rPr>
              <a:t>) </a:t>
            </a:r>
            <a:r>
              <a:rPr sz="2200" b="1" spc="-484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7-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Centre</a:t>
            </a:r>
            <a:r>
              <a:rPr sz="2200" b="1" spc="2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de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l’Inde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200" b="1" spc="-5" dirty="0">
                <a:latin typeface="Calibri"/>
                <a:cs typeface="Calibri"/>
              </a:rPr>
              <a:t>8- </a:t>
            </a:r>
            <a:r>
              <a:rPr sz="2200" b="1" spc="-15" dirty="0">
                <a:latin typeface="Calibri"/>
                <a:cs typeface="Calibri"/>
              </a:rPr>
              <a:t>Centre</a:t>
            </a:r>
            <a:r>
              <a:rPr sz="2200" b="1" spc="1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de</a:t>
            </a:r>
            <a:r>
              <a:rPr sz="2200" b="1" spc="-1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la </a:t>
            </a:r>
            <a:r>
              <a:rPr sz="2200" b="1" spc="-10" dirty="0">
                <a:latin typeface="Calibri"/>
                <a:cs typeface="Calibri"/>
              </a:rPr>
              <a:t>Chine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52671" y="3368040"/>
            <a:ext cx="5177028" cy="294132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64642" y="347217"/>
            <a:ext cx="8509635" cy="4808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800" indent="-221615">
              <a:lnSpc>
                <a:spcPct val="100000"/>
              </a:lnSpc>
              <a:spcBef>
                <a:spcPts val="100"/>
              </a:spcBef>
              <a:buChar char="•"/>
              <a:tabLst>
                <a:tab pos="305435" algn="l"/>
              </a:tabLst>
            </a:pPr>
            <a:r>
              <a:rPr sz="2400" b="1" spc="-5" dirty="0">
                <a:latin typeface="Calibri"/>
                <a:cs typeface="Calibri"/>
              </a:rPr>
              <a:t>Théorie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de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HARLAN</a:t>
            </a:r>
            <a:r>
              <a:rPr sz="2400" b="1" spc="-4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(1917-1998)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900">
              <a:latin typeface="Calibri"/>
              <a:cs typeface="Calibri"/>
            </a:endParaRPr>
          </a:p>
          <a:p>
            <a:pPr marL="225425" indent="-142240">
              <a:lnSpc>
                <a:spcPct val="100000"/>
              </a:lnSpc>
              <a:buChar char="-"/>
              <a:tabLst>
                <a:tab pos="226060" algn="l"/>
              </a:tabLst>
            </a:pPr>
            <a:r>
              <a:rPr sz="2100" b="1" spc="-10" dirty="0">
                <a:latin typeface="Calibri"/>
                <a:cs typeface="Calibri"/>
              </a:rPr>
              <a:t>Centres </a:t>
            </a:r>
            <a:r>
              <a:rPr sz="2100" b="1" spc="-15" dirty="0">
                <a:latin typeface="Calibri"/>
                <a:cs typeface="Calibri"/>
              </a:rPr>
              <a:t>d’</a:t>
            </a:r>
            <a:r>
              <a:rPr sz="2100" b="1" spc="-15" dirty="0">
                <a:solidFill>
                  <a:srgbClr val="3333FF"/>
                </a:solidFill>
                <a:latin typeface="Calibri"/>
                <a:cs typeface="Calibri"/>
              </a:rPr>
              <a:t>origines</a:t>
            </a:r>
            <a:r>
              <a:rPr sz="2100" b="1" spc="-15" dirty="0">
                <a:latin typeface="Calibri"/>
                <a:cs typeface="Calibri"/>
              </a:rPr>
              <a:t>:</a:t>
            </a:r>
            <a:r>
              <a:rPr sz="2100" b="1" spc="-25" dirty="0">
                <a:latin typeface="Calibri"/>
                <a:cs typeface="Calibri"/>
              </a:rPr>
              <a:t> </a:t>
            </a:r>
            <a:r>
              <a:rPr sz="2100" b="1" spc="-15" dirty="0">
                <a:latin typeface="Calibri"/>
                <a:cs typeface="Calibri"/>
              </a:rPr>
              <a:t>relativement</a:t>
            </a:r>
            <a:r>
              <a:rPr sz="2100" b="1" spc="15" dirty="0">
                <a:latin typeface="Calibri"/>
                <a:cs typeface="Calibri"/>
              </a:rPr>
              <a:t> </a:t>
            </a:r>
            <a:r>
              <a:rPr sz="2100" b="1" spc="-5" dirty="0">
                <a:latin typeface="Calibri"/>
                <a:cs typeface="Calibri"/>
              </a:rPr>
              <a:t>limités</a:t>
            </a:r>
            <a:endParaRPr sz="2100">
              <a:latin typeface="Calibri"/>
              <a:cs typeface="Calibri"/>
            </a:endParaRPr>
          </a:p>
          <a:p>
            <a:pPr marL="225425" indent="-142240">
              <a:lnSpc>
                <a:spcPct val="100000"/>
              </a:lnSpc>
              <a:spcBef>
                <a:spcPts val="1200"/>
              </a:spcBef>
              <a:buChar char="-"/>
              <a:tabLst>
                <a:tab pos="226060" algn="l"/>
              </a:tabLst>
            </a:pPr>
            <a:r>
              <a:rPr sz="2100" b="1" spc="-10" dirty="0">
                <a:latin typeface="Calibri"/>
                <a:cs typeface="Calibri"/>
              </a:rPr>
              <a:t>Centres</a:t>
            </a:r>
            <a:r>
              <a:rPr sz="2100" b="1" dirty="0">
                <a:latin typeface="Calibri"/>
                <a:cs typeface="Calibri"/>
              </a:rPr>
              <a:t> de</a:t>
            </a:r>
            <a:r>
              <a:rPr sz="2100" b="1" spc="15" dirty="0"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3333FF"/>
                </a:solidFill>
                <a:latin typeface="Calibri"/>
                <a:cs typeface="Calibri"/>
              </a:rPr>
              <a:t>domestication</a:t>
            </a:r>
            <a:r>
              <a:rPr sz="2100" b="1" spc="-10" dirty="0">
                <a:latin typeface="Calibri"/>
                <a:cs typeface="Calibri"/>
              </a:rPr>
              <a:t>:</a:t>
            </a:r>
            <a:r>
              <a:rPr sz="2100" b="1" spc="-20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très</a:t>
            </a:r>
            <a:r>
              <a:rPr sz="2100" b="1" spc="5" dirty="0">
                <a:latin typeface="Calibri"/>
                <a:cs typeface="Calibri"/>
              </a:rPr>
              <a:t> </a:t>
            </a:r>
            <a:r>
              <a:rPr sz="2100" b="1" spc="-5" dirty="0">
                <a:latin typeface="Calibri"/>
                <a:cs typeface="Calibri"/>
              </a:rPr>
              <a:t>étendus </a:t>
            </a:r>
            <a:r>
              <a:rPr sz="2100" b="1" spc="-10" dirty="0">
                <a:latin typeface="Calibri"/>
                <a:cs typeface="Calibri"/>
              </a:rPr>
              <a:t>(ex:</a:t>
            </a:r>
            <a:r>
              <a:rPr sz="2100" b="1" dirty="0">
                <a:latin typeface="Calibri"/>
                <a:cs typeface="Calibri"/>
              </a:rPr>
              <a:t> </a:t>
            </a:r>
            <a:r>
              <a:rPr sz="2100" b="1" spc="-5" dirty="0">
                <a:latin typeface="Calibri"/>
                <a:cs typeface="Calibri"/>
              </a:rPr>
              <a:t>domestication</a:t>
            </a:r>
            <a:r>
              <a:rPr sz="2100" b="1" spc="-10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du </a:t>
            </a:r>
            <a:r>
              <a:rPr sz="2100" b="1" spc="-5" dirty="0">
                <a:latin typeface="Calibri"/>
                <a:cs typeface="Calibri"/>
              </a:rPr>
              <a:t>mil</a:t>
            </a:r>
            <a:r>
              <a:rPr sz="2100" b="1" spc="5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sur </a:t>
            </a:r>
            <a:r>
              <a:rPr sz="2100" b="1" spc="-10" dirty="0">
                <a:latin typeface="Calibri"/>
                <a:cs typeface="Calibri"/>
              </a:rPr>
              <a:t>toute</a:t>
            </a:r>
            <a:endParaRPr sz="2100">
              <a:latin typeface="Calibri"/>
              <a:cs typeface="Calibri"/>
            </a:endParaRPr>
          </a:p>
          <a:p>
            <a:pPr marL="83820">
              <a:lnSpc>
                <a:spcPct val="100000"/>
              </a:lnSpc>
            </a:pPr>
            <a:r>
              <a:rPr sz="2100" b="1" spc="-30" dirty="0">
                <a:latin typeface="Calibri"/>
                <a:cs typeface="Calibri"/>
              </a:rPr>
              <a:t>l’Afrique)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200" b="1" spc="-5" dirty="0">
                <a:solidFill>
                  <a:srgbClr val="00AF50"/>
                </a:solidFill>
                <a:latin typeface="Calibri"/>
                <a:cs typeface="Calibri"/>
              </a:rPr>
              <a:t>6</a:t>
            </a:r>
            <a:r>
              <a:rPr sz="2200" b="1" spc="-15" dirty="0">
                <a:solidFill>
                  <a:srgbClr val="00AF50"/>
                </a:solidFill>
                <a:latin typeface="Calibri"/>
                <a:cs typeface="Calibri"/>
              </a:rPr>
              <a:t> centres</a:t>
            </a:r>
            <a:r>
              <a:rPr sz="2200" b="1" spc="2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AF50"/>
                </a:solidFill>
                <a:latin typeface="Calibri"/>
                <a:cs typeface="Calibri"/>
              </a:rPr>
              <a:t>et</a:t>
            </a:r>
            <a:r>
              <a:rPr sz="2200" b="1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AF50"/>
                </a:solidFill>
                <a:latin typeface="Calibri"/>
                <a:cs typeface="Calibri"/>
              </a:rPr>
              <a:t>"non</a:t>
            </a:r>
            <a:r>
              <a:rPr sz="2200" b="1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AF50"/>
                </a:solidFill>
                <a:latin typeface="Calibri"/>
                <a:cs typeface="Calibri"/>
              </a:rPr>
              <a:t>centres"</a:t>
            </a:r>
            <a:r>
              <a:rPr sz="2200" b="1" spc="2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00AF50"/>
                </a:solidFill>
                <a:latin typeface="Calibri"/>
                <a:cs typeface="Calibri"/>
              </a:rPr>
              <a:t>:</a:t>
            </a:r>
            <a:endParaRPr sz="2200">
              <a:latin typeface="Calibri"/>
              <a:cs typeface="Calibri"/>
            </a:endParaRPr>
          </a:p>
          <a:p>
            <a:pPr marL="12700" marR="5473065">
              <a:lnSpc>
                <a:spcPct val="100000"/>
              </a:lnSpc>
              <a:spcBef>
                <a:spcPts val="1220"/>
              </a:spcBef>
            </a:pPr>
            <a:r>
              <a:rPr sz="1800" b="1" dirty="0">
                <a:latin typeface="Calibri"/>
                <a:cs typeface="Calibri"/>
              </a:rPr>
              <a:t>A1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: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Complexe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du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Proche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Orient </a:t>
            </a:r>
            <a:r>
              <a:rPr sz="1800" b="1" spc="-39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A2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: </a:t>
            </a:r>
            <a:r>
              <a:rPr sz="1800" b="1" spc="-10" dirty="0">
                <a:latin typeface="Calibri"/>
                <a:cs typeface="Calibri"/>
              </a:rPr>
              <a:t>Région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d’Afrique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latin typeface="Calibri"/>
                <a:cs typeface="Calibri"/>
              </a:rPr>
              <a:t>B1 </a:t>
            </a:r>
            <a:r>
              <a:rPr sz="1800" b="1" dirty="0">
                <a:latin typeface="Calibri"/>
                <a:cs typeface="Calibri"/>
              </a:rPr>
              <a:t>: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Chine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centrale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spc="-5" dirty="0">
                <a:latin typeface="Calibri"/>
                <a:cs typeface="Calibri"/>
              </a:rPr>
              <a:t>B2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: Asie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occidentale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et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Iles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du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Pacifique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Calibri"/>
              <a:cs typeface="Calibri"/>
            </a:endParaRPr>
          </a:p>
          <a:p>
            <a:pPr marL="12700" marR="6301740">
              <a:lnSpc>
                <a:spcPct val="100000"/>
              </a:lnSpc>
              <a:spcBef>
                <a:spcPts val="5"/>
              </a:spcBef>
            </a:pPr>
            <a:r>
              <a:rPr sz="1800" b="1" spc="-5" dirty="0">
                <a:latin typeface="Calibri"/>
                <a:cs typeface="Calibri"/>
              </a:rPr>
              <a:t>C1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: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Amérique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Centrale </a:t>
            </a:r>
            <a:r>
              <a:rPr sz="1800" b="1" spc="-39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C2 </a:t>
            </a:r>
            <a:r>
              <a:rPr sz="1800" b="1" dirty="0">
                <a:latin typeface="Calibri"/>
                <a:cs typeface="Calibri"/>
              </a:rPr>
              <a:t>:</a:t>
            </a:r>
            <a:r>
              <a:rPr sz="1800" b="1" spc="-5" dirty="0">
                <a:latin typeface="Calibri"/>
                <a:cs typeface="Calibri"/>
              </a:rPr>
              <a:t> Amérique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du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Sud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24</a:t>
            </a:fld>
            <a:endParaRPr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25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8916" y="201929"/>
            <a:ext cx="62325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Principales</a:t>
            </a:r>
            <a:r>
              <a:rPr sz="2400" spc="-10" dirty="0"/>
              <a:t> </a:t>
            </a:r>
            <a:r>
              <a:rPr sz="2400" spc="-10" dirty="0">
                <a:solidFill>
                  <a:srgbClr val="3333FF"/>
                </a:solidFill>
              </a:rPr>
              <a:t>caractéristiques</a:t>
            </a:r>
            <a:r>
              <a:rPr sz="2400" spc="-15" dirty="0">
                <a:solidFill>
                  <a:srgbClr val="3333FF"/>
                </a:solidFill>
              </a:rPr>
              <a:t> </a:t>
            </a:r>
            <a:r>
              <a:rPr sz="2400" spc="-10" dirty="0"/>
              <a:t>d’un</a:t>
            </a:r>
            <a:r>
              <a:rPr sz="2400" spc="-5" dirty="0"/>
              <a:t> </a:t>
            </a:r>
            <a:r>
              <a:rPr sz="2400" spc="-10" dirty="0">
                <a:solidFill>
                  <a:srgbClr val="0000FF"/>
                </a:solidFill>
              </a:rPr>
              <a:t>centre </a:t>
            </a:r>
            <a:r>
              <a:rPr sz="2400" spc="-20" dirty="0">
                <a:solidFill>
                  <a:srgbClr val="0000FF"/>
                </a:solidFill>
              </a:rPr>
              <a:t>d’origine</a:t>
            </a:r>
            <a:r>
              <a:rPr sz="2400" spc="-20" dirty="0"/>
              <a:t>: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1036116" y="567944"/>
            <a:ext cx="7040880" cy="2007235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73990" indent="-161925">
              <a:lnSpc>
                <a:spcPct val="100000"/>
              </a:lnSpc>
              <a:spcBef>
                <a:spcPts val="1060"/>
              </a:spcBef>
              <a:buClr>
                <a:srgbClr val="000000"/>
              </a:buClr>
              <a:buChar char="-"/>
              <a:tabLst>
                <a:tab pos="174625" algn="l"/>
              </a:tabLst>
            </a:pPr>
            <a:r>
              <a:rPr sz="2400" b="1" spc="-15" dirty="0">
                <a:solidFill>
                  <a:srgbClr val="009900"/>
                </a:solidFill>
                <a:latin typeface="Calibri"/>
                <a:cs typeface="Calibri"/>
              </a:rPr>
              <a:t>hétérogénéité</a:t>
            </a:r>
            <a:r>
              <a:rPr sz="2400" b="1" spc="-25" dirty="0">
                <a:solidFill>
                  <a:srgbClr val="0099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du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milieu</a:t>
            </a:r>
            <a:endParaRPr sz="2400">
              <a:latin typeface="Calibri"/>
              <a:cs typeface="Calibri"/>
            </a:endParaRPr>
          </a:p>
          <a:p>
            <a:pPr marL="173990" indent="-161925">
              <a:lnSpc>
                <a:spcPct val="100000"/>
              </a:lnSpc>
              <a:spcBef>
                <a:spcPts val="960"/>
              </a:spcBef>
              <a:buChar char="-"/>
              <a:tabLst>
                <a:tab pos="174625" algn="l"/>
              </a:tabLst>
            </a:pPr>
            <a:r>
              <a:rPr sz="2400" b="1" spc="-10" dirty="0">
                <a:latin typeface="Calibri"/>
                <a:cs typeface="Calibri"/>
              </a:rPr>
              <a:t>diversité </a:t>
            </a:r>
            <a:r>
              <a:rPr sz="2400" b="1" dirty="0">
                <a:latin typeface="Calibri"/>
                <a:cs typeface="Calibri"/>
              </a:rPr>
              <a:t>des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9900"/>
                </a:solidFill>
                <a:latin typeface="Calibri"/>
                <a:cs typeface="Calibri"/>
              </a:rPr>
              <a:t>formes</a:t>
            </a:r>
            <a:r>
              <a:rPr sz="2400" b="1" spc="-15" dirty="0">
                <a:solidFill>
                  <a:srgbClr val="0099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9900"/>
                </a:solidFill>
                <a:latin typeface="Calibri"/>
                <a:cs typeface="Calibri"/>
              </a:rPr>
              <a:t>cultivées</a:t>
            </a:r>
            <a:r>
              <a:rPr sz="2400" b="1" spc="10" dirty="0">
                <a:solidFill>
                  <a:srgbClr val="0099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(domestiquées)</a:t>
            </a:r>
            <a:endParaRPr sz="2400">
              <a:latin typeface="Calibri"/>
              <a:cs typeface="Calibri"/>
            </a:endParaRPr>
          </a:p>
          <a:p>
            <a:pPr marL="173990" indent="-161925">
              <a:lnSpc>
                <a:spcPct val="100000"/>
              </a:lnSpc>
              <a:spcBef>
                <a:spcPts val="960"/>
              </a:spcBef>
              <a:buChar char="-"/>
              <a:tabLst>
                <a:tab pos="174625" algn="l"/>
              </a:tabLst>
            </a:pPr>
            <a:r>
              <a:rPr sz="2400" b="1" spc="-10" dirty="0">
                <a:latin typeface="Calibri"/>
                <a:cs typeface="Calibri"/>
              </a:rPr>
              <a:t>multiplicité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des</a:t>
            </a:r>
            <a:r>
              <a:rPr sz="2400" b="1" spc="15" dirty="0"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8000"/>
                </a:solidFill>
                <a:latin typeface="Calibri"/>
                <a:cs typeface="Calibri"/>
              </a:rPr>
              <a:t>espèces</a:t>
            </a:r>
            <a:r>
              <a:rPr sz="2400" b="1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8000"/>
                </a:solidFill>
                <a:latin typeface="Calibri"/>
                <a:cs typeface="Calibri"/>
              </a:rPr>
              <a:t>voisines</a:t>
            </a:r>
            <a:r>
              <a:rPr sz="2400" b="1" spc="-1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des</a:t>
            </a:r>
            <a:r>
              <a:rPr sz="2400" b="1" spc="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espèces cultivées</a:t>
            </a:r>
            <a:endParaRPr sz="2400">
              <a:latin typeface="Calibri"/>
              <a:cs typeface="Calibri"/>
            </a:endParaRPr>
          </a:p>
          <a:p>
            <a:pPr marL="173990" indent="-161925">
              <a:lnSpc>
                <a:spcPct val="100000"/>
              </a:lnSpc>
              <a:spcBef>
                <a:spcPts val="1200"/>
              </a:spcBef>
              <a:buChar char="-"/>
              <a:tabLst>
                <a:tab pos="174625" algn="l"/>
              </a:tabLst>
            </a:pPr>
            <a:r>
              <a:rPr sz="2400" b="1" spc="-10" dirty="0">
                <a:latin typeface="Calibri"/>
                <a:cs typeface="Calibri"/>
              </a:rPr>
              <a:t>fréquence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élevée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d’</a:t>
            </a:r>
            <a:r>
              <a:rPr sz="2400" b="1" spc="-5" dirty="0">
                <a:solidFill>
                  <a:srgbClr val="008000"/>
                </a:solidFill>
                <a:latin typeface="Calibri"/>
                <a:cs typeface="Calibri"/>
              </a:rPr>
              <a:t>hybrides</a:t>
            </a:r>
            <a:r>
              <a:rPr sz="2400" b="1" spc="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interspécifiques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9872" y="3357371"/>
            <a:ext cx="8072755" cy="923925"/>
          </a:xfrm>
          <a:prstGeom prst="rect">
            <a:avLst/>
          </a:prstGeom>
          <a:ln w="9525">
            <a:solidFill>
              <a:srgbClr val="3333FF"/>
            </a:solidFill>
          </a:ln>
        </p:spPr>
        <p:txBody>
          <a:bodyPr vert="horz" wrap="square" lIns="0" tIns="28575" rIns="0" bIns="0" rtlCol="0">
            <a:spAutoFit/>
          </a:bodyPr>
          <a:lstStyle/>
          <a:p>
            <a:pPr marL="240665" indent="-149860">
              <a:lnSpc>
                <a:spcPct val="100000"/>
              </a:lnSpc>
              <a:spcBef>
                <a:spcPts val="225"/>
              </a:spcBef>
              <a:buChar char="-"/>
              <a:tabLst>
                <a:tab pos="241300" algn="l"/>
              </a:tabLst>
            </a:pPr>
            <a:r>
              <a:rPr sz="2200" b="1" spc="-15" dirty="0">
                <a:latin typeface="Calibri"/>
                <a:cs typeface="Calibri"/>
              </a:rPr>
              <a:t>Centre</a:t>
            </a:r>
            <a:r>
              <a:rPr sz="2200" b="1" spc="20" dirty="0">
                <a:latin typeface="Calibri"/>
                <a:cs typeface="Calibri"/>
              </a:rPr>
              <a:t> </a:t>
            </a:r>
            <a:r>
              <a:rPr sz="2200" b="1" spc="-20" dirty="0">
                <a:latin typeface="Calibri"/>
                <a:cs typeface="Calibri"/>
              </a:rPr>
              <a:t>d’</a:t>
            </a:r>
            <a:r>
              <a:rPr sz="2200" b="1" spc="-20" dirty="0">
                <a:solidFill>
                  <a:srgbClr val="3333FF"/>
                </a:solidFill>
                <a:latin typeface="Calibri"/>
                <a:cs typeface="Calibri"/>
              </a:rPr>
              <a:t>origine</a:t>
            </a:r>
            <a:r>
              <a:rPr sz="2200" b="1" spc="10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:</a:t>
            </a:r>
            <a:r>
              <a:rPr sz="2200" b="1" spc="1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présence</a:t>
            </a:r>
            <a:r>
              <a:rPr sz="2200" b="1" spc="25" dirty="0">
                <a:latin typeface="Calibri"/>
                <a:cs typeface="Calibri"/>
              </a:rPr>
              <a:t> </a:t>
            </a:r>
            <a:r>
              <a:rPr sz="2200" b="1" spc="-25" dirty="0">
                <a:latin typeface="Calibri"/>
                <a:cs typeface="Calibri"/>
              </a:rPr>
              <a:t>d’ancêtres</a:t>
            </a:r>
            <a:r>
              <a:rPr sz="2200" b="1" spc="45" dirty="0"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3333FF"/>
                </a:solidFill>
                <a:latin typeface="Calibri"/>
                <a:cs typeface="Calibri"/>
              </a:rPr>
              <a:t>spontanés</a:t>
            </a:r>
            <a:r>
              <a:rPr sz="2200" b="1" spc="-15" dirty="0">
                <a:latin typeface="Calibri"/>
                <a:cs typeface="Calibri"/>
              </a:rPr>
              <a:t>…</a:t>
            </a:r>
            <a:endParaRPr sz="2200">
              <a:latin typeface="Calibri"/>
              <a:cs typeface="Calibri"/>
            </a:endParaRPr>
          </a:p>
          <a:p>
            <a:pPr marL="240665" indent="-149860">
              <a:lnSpc>
                <a:spcPct val="100000"/>
              </a:lnSpc>
              <a:spcBef>
                <a:spcPts val="960"/>
              </a:spcBef>
              <a:buChar char="-"/>
              <a:tabLst>
                <a:tab pos="241300" algn="l"/>
              </a:tabLst>
            </a:pPr>
            <a:r>
              <a:rPr sz="2200" b="1" spc="-15" dirty="0">
                <a:latin typeface="Calibri"/>
                <a:cs typeface="Calibri"/>
              </a:rPr>
              <a:t>Centre</a:t>
            </a:r>
            <a:r>
              <a:rPr sz="2200" b="1" spc="2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de</a:t>
            </a:r>
            <a:r>
              <a:rPr sz="2200" b="1" spc="15" dirty="0"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00AF50"/>
                </a:solidFill>
                <a:latin typeface="Calibri"/>
                <a:cs typeface="Calibri"/>
              </a:rPr>
              <a:t>diversité</a:t>
            </a:r>
            <a:r>
              <a:rPr sz="2200" b="1" spc="2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:</a:t>
            </a:r>
            <a:r>
              <a:rPr sz="2200" b="1" spc="20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diversité</a:t>
            </a:r>
            <a:r>
              <a:rPr sz="2200" b="1" spc="2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des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00AF50"/>
                </a:solidFill>
                <a:latin typeface="Calibri"/>
                <a:cs typeface="Calibri"/>
              </a:rPr>
              <a:t>formes</a:t>
            </a:r>
            <a:r>
              <a:rPr sz="2200" b="1" spc="4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AF50"/>
                </a:solidFill>
                <a:latin typeface="Calibri"/>
                <a:cs typeface="Calibri"/>
              </a:rPr>
              <a:t>cultivées</a:t>
            </a:r>
            <a:r>
              <a:rPr sz="2200" b="1" spc="-10" dirty="0">
                <a:latin typeface="Calibri"/>
                <a:cs typeface="Calibri"/>
              </a:rPr>
              <a:t>…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9872" y="4509515"/>
            <a:ext cx="8072755" cy="923925"/>
          </a:xfrm>
          <a:prstGeom prst="rect">
            <a:avLst/>
          </a:prstGeom>
          <a:ln w="9525">
            <a:solidFill>
              <a:srgbClr val="00AF50"/>
            </a:solidFill>
          </a:ln>
        </p:spPr>
        <p:txBody>
          <a:bodyPr vert="horz" wrap="square" lIns="0" tIns="28575" rIns="0" bIns="0" rtlCol="0">
            <a:spAutoFit/>
          </a:bodyPr>
          <a:lstStyle/>
          <a:p>
            <a:pPr marL="240665" indent="-149860">
              <a:lnSpc>
                <a:spcPct val="100000"/>
              </a:lnSpc>
              <a:spcBef>
                <a:spcPts val="225"/>
              </a:spcBef>
              <a:buChar char="-"/>
              <a:tabLst>
                <a:tab pos="241300" algn="l"/>
              </a:tabLst>
            </a:pPr>
            <a:r>
              <a:rPr sz="2200" b="1" spc="-15" dirty="0">
                <a:latin typeface="Calibri"/>
                <a:cs typeface="Calibri"/>
              </a:rPr>
              <a:t>Centre</a:t>
            </a:r>
            <a:r>
              <a:rPr sz="2200" b="1" spc="25" dirty="0"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00FF"/>
                </a:solidFill>
                <a:latin typeface="Calibri"/>
                <a:cs typeface="Calibri"/>
              </a:rPr>
              <a:t>primaire</a:t>
            </a:r>
            <a:r>
              <a:rPr sz="2200" b="1" spc="3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:</a:t>
            </a:r>
            <a:r>
              <a:rPr sz="2200" b="1" spc="15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centre</a:t>
            </a:r>
            <a:r>
              <a:rPr sz="2200" b="1" spc="3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de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00FF"/>
                </a:solidFill>
                <a:latin typeface="Calibri"/>
                <a:cs typeface="Calibri"/>
              </a:rPr>
              <a:t>domestication</a:t>
            </a:r>
            <a:endParaRPr sz="2200">
              <a:latin typeface="Calibri"/>
              <a:cs typeface="Calibri"/>
            </a:endParaRPr>
          </a:p>
          <a:p>
            <a:pPr marL="240665" indent="-149860">
              <a:lnSpc>
                <a:spcPct val="100000"/>
              </a:lnSpc>
              <a:spcBef>
                <a:spcPts val="1200"/>
              </a:spcBef>
              <a:buChar char="-"/>
              <a:tabLst>
                <a:tab pos="241300" algn="l"/>
              </a:tabLst>
            </a:pPr>
            <a:r>
              <a:rPr sz="2200" b="1" spc="-15" dirty="0">
                <a:latin typeface="Calibri"/>
                <a:cs typeface="Calibri"/>
              </a:rPr>
              <a:t>Centre</a:t>
            </a:r>
            <a:r>
              <a:rPr sz="2200" b="1" spc="20" dirty="0"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8000"/>
                </a:solidFill>
                <a:latin typeface="Calibri"/>
                <a:cs typeface="Calibri"/>
              </a:rPr>
              <a:t>secondaire</a:t>
            </a:r>
            <a:r>
              <a:rPr sz="2200" b="1" spc="3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: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centre</a:t>
            </a:r>
            <a:r>
              <a:rPr sz="2200" b="1" spc="2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de</a:t>
            </a:r>
            <a:r>
              <a:rPr sz="2200" b="1" spc="15" dirty="0"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8000"/>
                </a:solidFill>
                <a:latin typeface="Calibri"/>
                <a:cs typeface="Calibri"/>
              </a:rPr>
              <a:t>diversification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9872" y="5661659"/>
            <a:ext cx="8072755" cy="429895"/>
          </a:xfrm>
          <a:prstGeom prst="rect">
            <a:avLst/>
          </a:prstGeom>
          <a:ln w="9525">
            <a:solidFill>
              <a:srgbClr val="FF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29"/>
              </a:spcBef>
            </a:pPr>
            <a:r>
              <a:rPr sz="2200" b="1" spc="-5" dirty="0">
                <a:latin typeface="Calibri"/>
                <a:cs typeface="Calibri"/>
              </a:rPr>
              <a:t>-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Centre</a:t>
            </a:r>
            <a:r>
              <a:rPr sz="2200" b="1" spc="3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de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diversité</a:t>
            </a:r>
            <a:r>
              <a:rPr sz="2200" b="1" spc="1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de</a:t>
            </a:r>
            <a:r>
              <a:rPr sz="2200" b="1" spc="1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la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3333FF"/>
                </a:solidFill>
                <a:latin typeface="Calibri"/>
                <a:cs typeface="Calibri"/>
              </a:rPr>
              <a:t>plante</a:t>
            </a:r>
            <a:r>
              <a:rPr sz="2200" b="1" spc="20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=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centre</a:t>
            </a:r>
            <a:r>
              <a:rPr sz="2200" b="1" spc="3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de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diversité</a:t>
            </a:r>
            <a:r>
              <a:rPr sz="2200" b="1" spc="1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des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FF0000"/>
                </a:solidFill>
                <a:latin typeface="Calibri"/>
                <a:cs typeface="Calibri"/>
              </a:rPr>
              <a:t>parasites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627" y="332246"/>
            <a:ext cx="8927134" cy="511300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97814" y="5387136"/>
            <a:ext cx="8017509" cy="1083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21920" algn="ctr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latin typeface="Calibri"/>
                <a:cs typeface="Calibri"/>
              </a:rPr>
              <a:t>Centres</a:t>
            </a:r>
            <a:r>
              <a:rPr sz="2400" b="1" spc="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de </a:t>
            </a:r>
            <a:r>
              <a:rPr sz="2400" b="1" spc="-10" dirty="0">
                <a:solidFill>
                  <a:srgbClr val="0000FF"/>
                </a:solidFill>
                <a:latin typeface="Calibri"/>
                <a:cs typeface="Calibri"/>
              </a:rPr>
              <a:t>diversification</a:t>
            </a:r>
            <a:r>
              <a:rPr sz="2400" b="1" spc="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des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plantes</a:t>
            </a:r>
            <a:r>
              <a:rPr sz="2400" b="1" spc="1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(version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récente)</a:t>
            </a:r>
            <a:endParaRPr sz="2400">
              <a:latin typeface="Calibri"/>
              <a:cs typeface="Calibri"/>
            </a:endParaRPr>
          </a:p>
          <a:p>
            <a:pPr marR="121920" algn="ctr">
              <a:lnSpc>
                <a:spcPts val="2845"/>
              </a:lnSpc>
              <a:spcBef>
                <a:spcPts val="5"/>
              </a:spcBef>
              <a:tabLst>
                <a:tab pos="1844675" algn="l"/>
              </a:tabLst>
            </a:pPr>
            <a:r>
              <a:rPr sz="2400" b="1" spc="-5" dirty="0">
                <a:latin typeface="Calibri"/>
                <a:cs typeface="Calibri"/>
              </a:rPr>
              <a:t>(</a:t>
            </a:r>
            <a:r>
              <a:rPr sz="2400" b="1" i="1" spc="-5" dirty="0">
                <a:latin typeface="Calibri"/>
                <a:cs typeface="Calibri"/>
              </a:rPr>
              <a:t>N.</a:t>
            </a:r>
            <a:r>
              <a:rPr sz="2400" b="1" i="1" spc="5" dirty="0">
                <a:latin typeface="Calibri"/>
                <a:cs typeface="Calibri"/>
              </a:rPr>
              <a:t> </a:t>
            </a:r>
            <a:r>
              <a:rPr sz="2400" b="1" i="1" spc="-10" dirty="0">
                <a:latin typeface="Calibri"/>
                <a:cs typeface="Calibri"/>
              </a:rPr>
              <a:t>Maxted</a:t>
            </a:r>
            <a:r>
              <a:rPr sz="2400" b="1" i="1" spc="-20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&amp;	H.</a:t>
            </a:r>
            <a:r>
              <a:rPr sz="2400" b="1" i="1" spc="-30" dirty="0">
                <a:latin typeface="Calibri"/>
                <a:cs typeface="Calibri"/>
              </a:rPr>
              <a:t> </a:t>
            </a:r>
            <a:r>
              <a:rPr sz="2400" b="1" i="1" spc="-15" dirty="0">
                <a:latin typeface="Calibri"/>
                <a:cs typeface="Calibri"/>
              </a:rPr>
              <a:t>Vincent</a:t>
            </a:r>
            <a:r>
              <a:rPr sz="2400" b="1" i="1" spc="-20" dirty="0">
                <a:latin typeface="Calibri"/>
                <a:cs typeface="Calibri"/>
              </a:rPr>
              <a:t> </a:t>
            </a:r>
            <a:r>
              <a:rPr sz="2400" b="1" i="1" spc="-5" dirty="0">
                <a:latin typeface="Calibri"/>
                <a:cs typeface="Calibri"/>
              </a:rPr>
              <a:t>2021</a:t>
            </a:r>
            <a:r>
              <a:rPr sz="2400" b="1" spc="-5" dirty="0">
                <a:latin typeface="Calibri"/>
                <a:cs typeface="Calibri"/>
              </a:rPr>
              <a:t>)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ts val="2605"/>
              </a:lnSpc>
            </a:pPr>
            <a:r>
              <a:rPr sz="2200" b="1" spc="-15" dirty="0">
                <a:latin typeface="Calibri"/>
                <a:cs typeface="Calibri"/>
              </a:rPr>
              <a:t>Centres</a:t>
            </a:r>
            <a:r>
              <a:rPr sz="2200" b="1" spc="25" dirty="0">
                <a:latin typeface="Calibri"/>
                <a:cs typeface="Calibri"/>
              </a:rPr>
              <a:t> </a:t>
            </a:r>
            <a:r>
              <a:rPr sz="2200" b="1" spc="-20" dirty="0">
                <a:latin typeface="Calibri"/>
                <a:cs typeface="Calibri"/>
              </a:rPr>
              <a:t>d’</a:t>
            </a:r>
            <a:r>
              <a:rPr sz="2200" b="1" spc="-20" dirty="0">
                <a:solidFill>
                  <a:srgbClr val="3333FF"/>
                </a:solidFill>
                <a:latin typeface="Calibri"/>
                <a:cs typeface="Calibri"/>
              </a:rPr>
              <a:t>origine</a:t>
            </a:r>
            <a:r>
              <a:rPr sz="2200" b="1" spc="5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et</a:t>
            </a:r>
            <a:r>
              <a:rPr sz="2200" b="1" spc="1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de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3333FF"/>
                </a:solidFill>
                <a:latin typeface="Calibri"/>
                <a:cs typeface="Calibri"/>
              </a:rPr>
              <a:t>domestication</a:t>
            </a:r>
            <a:r>
              <a:rPr sz="2200" b="1" spc="45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:</a:t>
            </a:r>
            <a:r>
              <a:rPr sz="2200" b="1" spc="10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centres</a:t>
            </a:r>
            <a:r>
              <a:rPr sz="2200" b="1" spc="5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de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FF0000"/>
                </a:solidFill>
                <a:latin typeface="Calibri"/>
                <a:cs typeface="Calibri"/>
              </a:rPr>
              <a:t>richesse</a:t>
            </a:r>
            <a:r>
              <a:rPr sz="2200" b="1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FF0000"/>
                </a:solidFill>
                <a:latin typeface="Calibri"/>
                <a:cs typeface="Calibri"/>
              </a:rPr>
              <a:t>floristique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26</a:t>
            </a:fld>
            <a:endParaRPr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1500" y="143255"/>
            <a:ext cx="8144509" cy="1108075"/>
          </a:xfrm>
          <a:prstGeom prst="rect">
            <a:avLst/>
          </a:prstGeom>
          <a:ln w="9525">
            <a:solidFill>
              <a:srgbClr val="008000"/>
            </a:solidFill>
          </a:ln>
        </p:spPr>
        <p:txBody>
          <a:bodyPr vert="horz" wrap="square" lIns="0" tIns="27940" rIns="0" bIns="0" rtlCol="0">
            <a:spAutoFit/>
          </a:bodyPr>
          <a:lstStyle/>
          <a:p>
            <a:pPr marL="91440" marR="382270">
              <a:lnSpc>
                <a:spcPct val="100000"/>
              </a:lnSpc>
              <a:spcBef>
                <a:spcPts val="220"/>
              </a:spcBef>
            </a:pPr>
            <a:r>
              <a:rPr sz="2200" b="1" spc="-15" dirty="0">
                <a:solidFill>
                  <a:srgbClr val="00AF50"/>
                </a:solidFill>
                <a:latin typeface="Calibri"/>
                <a:cs typeface="Calibri"/>
              </a:rPr>
              <a:t>Centres</a:t>
            </a:r>
            <a:r>
              <a:rPr sz="2200" b="1" spc="3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AF50"/>
                </a:solidFill>
                <a:latin typeface="Calibri"/>
                <a:cs typeface="Calibri"/>
              </a:rPr>
              <a:t>endémiques:</a:t>
            </a:r>
            <a:r>
              <a:rPr sz="2200" b="1" spc="4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où</a:t>
            </a:r>
            <a:r>
              <a:rPr sz="2200" b="1" spc="1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une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ou</a:t>
            </a:r>
            <a:r>
              <a:rPr sz="2200" b="1" spc="1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des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populations</a:t>
            </a:r>
            <a:r>
              <a:rPr sz="2200" b="1" spc="35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sont</a:t>
            </a:r>
            <a:r>
              <a:rPr sz="2200" b="1" spc="1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installées</a:t>
            </a:r>
            <a:r>
              <a:rPr sz="2200" b="1" spc="2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de </a:t>
            </a:r>
            <a:r>
              <a:rPr sz="2200" b="1" spc="-484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façon</a:t>
            </a:r>
            <a:r>
              <a:rPr sz="2200" b="1" spc="10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stable</a:t>
            </a:r>
            <a:r>
              <a:rPr sz="2200" b="1" spc="1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et</a:t>
            </a:r>
            <a:r>
              <a:rPr sz="2200" b="1" spc="10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très</a:t>
            </a:r>
            <a:r>
              <a:rPr sz="2200" b="1" spc="1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ancienne..</a:t>
            </a:r>
            <a:endParaRPr sz="2200">
              <a:latin typeface="Calibri"/>
              <a:cs typeface="Calibri"/>
            </a:endParaRPr>
          </a:p>
          <a:p>
            <a:pPr marL="4664075">
              <a:lnSpc>
                <a:spcPct val="100000"/>
              </a:lnSpc>
            </a:pPr>
            <a:r>
              <a:rPr sz="2200" b="1" i="1" spc="-5" dirty="0">
                <a:solidFill>
                  <a:srgbClr val="00AF50"/>
                </a:solidFill>
                <a:latin typeface="Calibri"/>
                <a:cs typeface="Calibri"/>
              </a:rPr>
              <a:t>Espèces</a:t>
            </a:r>
            <a:r>
              <a:rPr sz="2200" b="1" i="1" spc="-2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200" b="1" i="1" spc="-5" dirty="0">
                <a:solidFill>
                  <a:srgbClr val="00AF50"/>
                </a:solidFill>
                <a:latin typeface="Calibri"/>
                <a:cs typeface="Calibri"/>
              </a:rPr>
              <a:t>endémiques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356989" y="944048"/>
            <a:ext cx="643255" cy="257175"/>
          </a:xfrm>
          <a:custGeom>
            <a:avLst/>
            <a:gdLst/>
            <a:ahLst/>
            <a:cxnLst/>
            <a:rect l="l" t="t" r="r" b="b"/>
            <a:pathLst>
              <a:path w="643254" h="257175">
                <a:moveTo>
                  <a:pt x="480803" y="157043"/>
                </a:moveTo>
                <a:lnTo>
                  <a:pt x="400431" y="203650"/>
                </a:lnTo>
                <a:lnTo>
                  <a:pt x="391963" y="211153"/>
                </a:lnTo>
                <a:lnTo>
                  <a:pt x="387175" y="221001"/>
                </a:lnTo>
                <a:lnTo>
                  <a:pt x="386411" y="231921"/>
                </a:lnTo>
                <a:lnTo>
                  <a:pt x="390016" y="242639"/>
                </a:lnTo>
                <a:lnTo>
                  <a:pt x="397575" y="251178"/>
                </a:lnTo>
                <a:lnTo>
                  <a:pt x="407431" y="255990"/>
                </a:lnTo>
                <a:lnTo>
                  <a:pt x="418359" y="256730"/>
                </a:lnTo>
                <a:lnTo>
                  <a:pt x="429133" y="253053"/>
                </a:lnTo>
                <a:lnTo>
                  <a:pt x="594381" y="157295"/>
                </a:lnTo>
                <a:lnTo>
                  <a:pt x="586359" y="157295"/>
                </a:lnTo>
                <a:lnTo>
                  <a:pt x="480803" y="157043"/>
                </a:lnTo>
                <a:close/>
              </a:path>
              <a:path w="643254" h="257175">
                <a:moveTo>
                  <a:pt x="529808" y="128627"/>
                </a:moveTo>
                <a:lnTo>
                  <a:pt x="480803" y="157043"/>
                </a:lnTo>
                <a:lnTo>
                  <a:pt x="586359" y="157295"/>
                </a:lnTo>
                <a:lnTo>
                  <a:pt x="586376" y="153358"/>
                </a:lnTo>
                <a:lnTo>
                  <a:pt x="572008" y="153358"/>
                </a:lnTo>
                <a:lnTo>
                  <a:pt x="529808" y="128627"/>
                </a:lnTo>
                <a:close/>
              </a:path>
              <a:path w="643254" h="257175">
                <a:moveTo>
                  <a:pt x="419048" y="0"/>
                </a:moveTo>
                <a:lnTo>
                  <a:pt x="408114" y="720"/>
                </a:lnTo>
                <a:lnTo>
                  <a:pt x="398228" y="5464"/>
                </a:lnTo>
                <a:lnTo>
                  <a:pt x="390651" y="13912"/>
                </a:lnTo>
                <a:lnTo>
                  <a:pt x="386953" y="24632"/>
                </a:lnTo>
                <a:lnTo>
                  <a:pt x="387635" y="35565"/>
                </a:lnTo>
                <a:lnTo>
                  <a:pt x="392366" y="45452"/>
                </a:lnTo>
                <a:lnTo>
                  <a:pt x="400812" y="53028"/>
                </a:lnTo>
                <a:lnTo>
                  <a:pt x="480778" y="99893"/>
                </a:lnTo>
                <a:lnTo>
                  <a:pt x="586613" y="100145"/>
                </a:lnTo>
                <a:lnTo>
                  <a:pt x="586359" y="157295"/>
                </a:lnTo>
                <a:lnTo>
                  <a:pt x="594381" y="157295"/>
                </a:lnTo>
                <a:lnTo>
                  <a:pt x="643255" y="128974"/>
                </a:lnTo>
                <a:lnTo>
                  <a:pt x="429768" y="3625"/>
                </a:lnTo>
                <a:lnTo>
                  <a:pt x="419048" y="0"/>
                </a:lnTo>
                <a:close/>
              </a:path>
              <a:path w="643254" h="257175">
                <a:moveTo>
                  <a:pt x="253" y="98748"/>
                </a:moveTo>
                <a:lnTo>
                  <a:pt x="0" y="155898"/>
                </a:lnTo>
                <a:lnTo>
                  <a:pt x="480803" y="157043"/>
                </a:lnTo>
                <a:lnTo>
                  <a:pt x="529808" y="128627"/>
                </a:lnTo>
                <a:lnTo>
                  <a:pt x="480778" y="99893"/>
                </a:lnTo>
                <a:lnTo>
                  <a:pt x="253" y="98748"/>
                </a:lnTo>
                <a:close/>
              </a:path>
              <a:path w="643254" h="257175">
                <a:moveTo>
                  <a:pt x="572135" y="104082"/>
                </a:moveTo>
                <a:lnTo>
                  <a:pt x="529808" y="128627"/>
                </a:lnTo>
                <a:lnTo>
                  <a:pt x="572008" y="153358"/>
                </a:lnTo>
                <a:lnTo>
                  <a:pt x="572135" y="104082"/>
                </a:lnTo>
                <a:close/>
              </a:path>
              <a:path w="643254" h="257175">
                <a:moveTo>
                  <a:pt x="586595" y="104082"/>
                </a:moveTo>
                <a:lnTo>
                  <a:pt x="572135" y="104082"/>
                </a:lnTo>
                <a:lnTo>
                  <a:pt x="572008" y="153358"/>
                </a:lnTo>
                <a:lnTo>
                  <a:pt x="586376" y="153358"/>
                </a:lnTo>
                <a:lnTo>
                  <a:pt x="586595" y="104082"/>
                </a:lnTo>
                <a:close/>
              </a:path>
              <a:path w="643254" h="257175">
                <a:moveTo>
                  <a:pt x="480778" y="99893"/>
                </a:moveTo>
                <a:lnTo>
                  <a:pt x="529808" y="128627"/>
                </a:lnTo>
                <a:lnTo>
                  <a:pt x="572135" y="104082"/>
                </a:lnTo>
                <a:lnTo>
                  <a:pt x="586595" y="104082"/>
                </a:lnTo>
                <a:lnTo>
                  <a:pt x="586613" y="100145"/>
                </a:lnTo>
                <a:lnTo>
                  <a:pt x="480778" y="99893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430006" y="6431076"/>
            <a:ext cx="17780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888888"/>
                </a:solidFill>
                <a:latin typeface="Times New Roman"/>
                <a:cs typeface="Times New Roman"/>
              </a:rPr>
              <a:t>27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51459" y="1357883"/>
            <a:ext cx="8712835" cy="5039995"/>
            <a:chOff x="251459" y="1357883"/>
            <a:chExt cx="8712835" cy="503999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24300" y="1357883"/>
              <a:ext cx="5039867" cy="503986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1459" y="1357883"/>
              <a:ext cx="5463540" cy="3656076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516127" y="5118557"/>
            <a:ext cx="3108325" cy="15113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" algn="ctr">
              <a:lnSpc>
                <a:spcPct val="100000"/>
              </a:lnSpc>
              <a:spcBef>
                <a:spcPts val="95"/>
              </a:spcBef>
            </a:pPr>
            <a:r>
              <a:rPr sz="2200" b="1" i="1" spc="-10" dirty="0">
                <a:latin typeface="Calibri"/>
                <a:cs typeface="Calibri"/>
              </a:rPr>
              <a:t>Rosmarinus</a:t>
            </a:r>
            <a:r>
              <a:rPr sz="2200" b="1" i="1" spc="-25" dirty="0">
                <a:latin typeface="Calibri"/>
                <a:cs typeface="Calibri"/>
              </a:rPr>
              <a:t> </a:t>
            </a:r>
            <a:r>
              <a:rPr sz="2200" b="1" i="1" spc="-5" dirty="0">
                <a:latin typeface="Calibri"/>
                <a:cs typeface="Calibri"/>
              </a:rPr>
              <a:t>officinalis</a:t>
            </a:r>
            <a:r>
              <a:rPr sz="2200" b="1" i="1" spc="-1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ssp.</a:t>
            </a:r>
            <a:endParaRPr sz="2200">
              <a:latin typeface="Calibri"/>
              <a:cs typeface="Calibri"/>
            </a:endParaRPr>
          </a:p>
          <a:p>
            <a:pPr marL="34290" algn="ctr">
              <a:lnSpc>
                <a:spcPct val="100000"/>
              </a:lnSpc>
              <a:spcBef>
                <a:spcPts val="5"/>
              </a:spcBef>
            </a:pPr>
            <a:r>
              <a:rPr sz="2200" b="1" i="1" spc="-5" dirty="0">
                <a:solidFill>
                  <a:srgbClr val="0000FF"/>
                </a:solidFill>
                <a:latin typeface="Calibri"/>
                <a:cs typeface="Calibri"/>
              </a:rPr>
              <a:t>troglodytarum</a:t>
            </a:r>
            <a:endParaRPr sz="2200">
              <a:latin typeface="Calibri"/>
              <a:cs typeface="Calibri"/>
            </a:endParaRPr>
          </a:p>
          <a:p>
            <a:pPr marL="12065" marR="149225" algn="ctr">
              <a:lnSpc>
                <a:spcPct val="100000"/>
              </a:lnSpc>
              <a:spcBef>
                <a:spcPts val="655"/>
              </a:spcBef>
            </a:pPr>
            <a:r>
              <a:rPr sz="2400" b="1" spc="-15" dirty="0">
                <a:latin typeface="Calibri"/>
                <a:cs typeface="Calibri"/>
              </a:rPr>
              <a:t>Plantes </a:t>
            </a:r>
            <a:r>
              <a:rPr sz="2400" b="1" spc="-5" dirty="0">
                <a:latin typeface="Calibri"/>
                <a:cs typeface="Calibri"/>
              </a:rPr>
              <a:t>endémiques en </a:t>
            </a:r>
            <a:r>
              <a:rPr sz="2400" b="1" spc="-530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Tunisie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43905" y="6415532"/>
            <a:ext cx="256286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i="1" spc="-10" dirty="0">
                <a:latin typeface="Calibri"/>
                <a:cs typeface="Calibri"/>
              </a:rPr>
              <a:t>Rosmarinus</a:t>
            </a:r>
            <a:r>
              <a:rPr sz="2200" b="1" i="1" spc="-30" dirty="0">
                <a:latin typeface="Calibri"/>
                <a:cs typeface="Calibri"/>
              </a:rPr>
              <a:t> </a:t>
            </a:r>
            <a:r>
              <a:rPr sz="2200" b="1" i="1" spc="-5" dirty="0">
                <a:latin typeface="Calibri"/>
                <a:cs typeface="Calibri"/>
              </a:rPr>
              <a:t>officinalis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8838" y="296036"/>
            <a:ext cx="84347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3333FF"/>
                </a:solidFill>
              </a:rPr>
              <a:t>2-2-</a:t>
            </a:r>
            <a:r>
              <a:rPr sz="2800" spc="45" dirty="0">
                <a:solidFill>
                  <a:srgbClr val="3333FF"/>
                </a:solidFill>
              </a:rPr>
              <a:t> </a:t>
            </a:r>
            <a:r>
              <a:rPr sz="2800" i="1" spc="-10" dirty="0">
                <a:solidFill>
                  <a:srgbClr val="3333FF"/>
                </a:solidFill>
                <a:latin typeface="Calibri"/>
                <a:cs typeface="Calibri"/>
              </a:rPr>
              <a:t>Espèce</a:t>
            </a:r>
            <a:r>
              <a:rPr sz="2800" i="1" spc="20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800" i="1" spc="-5" dirty="0">
                <a:solidFill>
                  <a:srgbClr val="3333FF"/>
                </a:solidFill>
                <a:latin typeface="Calibri"/>
                <a:cs typeface="Calibri"/>
              </a:rPr>
              <a:t>-</a:t>
            </a:r>
            <a:r>
              <a:rPr sz="2800" i="1" spc="20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800" i="1" spc="-20" dirty="0">
                <a:solidFill>
                  <a:srgbClr val="3333FF"/>
                </a:solidFill>
                <a:latin typeface="Calibri"/>
                <a:cs typeface="Calibri"/>
              </a:rPr>
              <a:t>Complexe</a:t>
            </a:r>
            <a:r>
              <a:rPr sz="2800" i="1" spc="25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800" i="1" spc="-30" dirty="0">
                <a:solidFill>
                  <a:srgbClr val="3333FF"/>
                </a:solidFill>
                <a:latin typeface="Calibri"/>
                <a:cs typeface="Calibri"/>
              </a:rPr>
              <a:t>d’espèces</a:t>
            </a:r>
            <a:r>
              <a:rPr sz="2800" i="1" spc="35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800" i="1" spc="-5" dirty="0">
                <a:solidFill>
                  <a:srgbClr val="3333FF"/>
                </a:solidFill>
                <a:latin typeface="Calibri"/>
                <a:cs typeface="Calibri"/>
              </a:rPr>
              <a:t>-</a:t>
            </a:r>
            <a:r>
              <a:rPr sz="2800" i="1" spc="20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800" i="1" spc="-15" dirty="0">
                <a:solidFill>
                  <a:srgbClr val="3333FF"/>
                </a:solidFill>
                <a:latin typeface="Calibri"/>
                <a:cs typeface="Calibri"/>
              </a:rPr>
              <a:t>Ressources</a:t>
            </a:r>
            <a:r>
              <a:rPr sz="2800" i="1" spc="5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800" i="1" spc="-10" dirty="0">
                <a:solidFill>
                  <a:srgbClr val="3333FF"/>
                </a:solidFill>
                <a:latin typeface="Calibri"/>
                <a:cs typeface="Calibri"/>
              </a:rPr>
              <a:t>génétiques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4642" y="1439417"/>
            <a:ext cx="5332730" cy="152273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83820" marR="5080">
              <a:lnSpc>
                <a:spcPct val="101000"/>
              </a:lnSpc>
              <a:spcBef>
                <a:spcPts val="60"/>
              </a:spcBef>
              <a:buSzPct val="64285"/>
              <a:buChar char="●"/>
              <a:tabLst>
                <a:tab pos="288290" algn="l"/>
              </a:tabLst>
            </a:pPr>
            <a:r>
              <a:rPr sz="2800" b="1" spc="-5" dirty="0">
                <a:solidFill>
                  <a:srgbClr val="0000FF"/>
                </a:solidFill>
                <a:latin typeface="Calibri"/>
                <a:cs typeface="Calibri"/>
              </a:rPr>
              <a:t>Espèce</a:t>
            </a:r>
            <a:r>
              <a:rPr sz="2800" b="1" spc="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000FF"/>
                </a:solidFill>
                <a:latin typeface="Calibri"/>
                <a:cs typeface="Calibri"/>
              </a:rPr>
              <a:t>:</a:t>
            </a:r>
            <a:r>
              <a:rPr sz="2800" b="1" spc="-1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unité</a:t>
            </a:r>
            <a:r>
              <a:rPr sz="2300" b="1" dirty="0">
                <a:latin typeface="Calibri"/>
                <a:cs typeface="Calibri"/>
              </a:rPr>
              <a:t> de base de la </a:t>
            </a:r>
            <a:r>
              <a:rPr sz="2300" b="1" spc="-10" dirty="0">
                <a:latin typeface="Calibri"/>
                <a:cs typeface="Calibri"/>
              </a:rPr>
              <a:t>diversité</a:t>
            </a:r>
            <a:r>
              <a:rPr sz="2300" b="1" spc="-30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de </a:t>
            </a:r>
            <a:r>
              <a:rPr sz="2300" b="1" spc="-505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la</a:t>
            </a:r>
            <a:r>
              <a:rPr sz="2300" b="1" spc="-5" dirty="0">
                <a:latin typeface="Calibri"/>
                <a:cs typeface="Calibri"/>
              </a:rPr>
              <a:t> </a:t>
            </a:r>
            <a:r>
              <a:rPr sz="2300" b="1" spc="-10" dirty="0">
                <a:latin typeface="Calibri"/>
                <a:cs typeface="Calibri"/>
              </a:rPr>
              <a:t>nature</a:t>
            </a:r>
            <a:endParaRPr sz="2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400685" algn="l"/>
                <a:tab pos="1450975" algn="l"/>
                <a:tab pos="1764664" algn="l"/>
                <a:tab pos="3156585" algn="l"/>
              </a:tabLst>
            </a:pPr>
            <a:r>
              <a:rPr sz="2300" b="1" dirty="0">
                <a:latin typeface="Calibri"/>
                <a:cs typeface="Calibri"/>
              </a:rPr>
              <a:t>«	</a:t>
            </a:r>
            <a:r>
              <a:rPr sz="2300" b="1" i="1" spc="-5" dirty="0">
                <a:latin typeface="Calibri"/>
                <a:cs typeface="Calibri"/>
              </a:rPr>
              <a:t>Espèce	</a:t>
            </a:r>
            <a:r>
              <a:rPr sz="2300" b="1" i="1" dirty="0">
                <a:latin typeface="Calibri"/>
                <a:cs typeface="Calibri"/>
              </a:rPr>
              <a:t>:	</a:t>
            </a:r>
            <a:r>
              <a:rPr sz="2300" b="1" i="1" spc="-5" dirty="0">
                <a:latin typeface="Calibri"/>
                <a:cs typeface="Calibri"/>
              </a:rPr>
              <a:t>ensemble	d’</a:t>
            </a:r>
            <a:r>
              <a:rPr sz="2300" b="1" i="1" spc="-5" dirty="0">
                <a:solidFill>
                  <a:srgbClr val="3333FF"/>
                </a:solidFill>
                <a:latin typeface="Calibri"/>
                <a:cs typeface="Calibri"/>
              </a:rPr>
              <a:t>individus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4642" y="3286759"/>
            <a:ext cx="3640454" cy="3765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974090" algn="l"/>
                <a:tab pos="2686050" algn="l"/>
                <a:tab pos="3246755" algn="l"/>
              </a:tabLst>
            </a:pPr>
            <a:r>
              <a:rPr sz="2300" b="1" i="1" spc="-5" dirty="0">
                <a:latin typeface="Calibri"/>
                <a:cs typeface="Calibri"/>
              </a:rPr>
              <a:t>nich</a:t>
            </a:r>
            <a:r>
              <a:rPr sz="2300" b="1" i="1" dirty="0">
                <a:latin typeface="Calibri"/>
                <a:cs typeface="Calibri"/>
              </a:rPr>
              <a:t>e	p</a:t>
            </a:r>
            <a:r>
              <a:rPr sz="2300" b="1" i="1" spc="-10" dirty="0">
                <a:latin typeface="Calibri"/>
                <a:cs typeface="Calibri"/>
              </a:rPr>
              <a:t>a</a:t>
            </a:r>
            <a:r>
              <a:rPr sz="2300" b="1" i="1" spc="-5" dirty="0">
                <a:latin typeface="Calibri"/>
                <a:cs typeface="Calibri"/>
              </a:rPr>
              <a:t>r</a:t>
            </a:r>
            <a:r>
              <a:rPr sz="2300" b="1" i="1" spc="5" dirty="0">
                <a:latin typeface="Calibri"/>
                <a:cs typeface="Calibri"/>
              </a:rPr>
              <a:t>t</a:t>
            </a:r>
            <a:r>
              <a:rPr sz="2300" b="1" i="1" dirty="0">
                <a:latin typeface="Calibri"/>
                <a:cs typeface="Calibri"/>
              </a:rPr>
              <a:t>icu</a:t>
            </a:r>
            <a:r>
              <a:rPr sz="2300" b="1" i="1" spc="-10" dirty="0">
                <a:latin typeface="Calibri"/>
                <a:cs typeface="Calibri"/>
              </a:rPr>
              <a:t>l</a:t>
            </a:r>
            <a:r>
              <a:rPr sz="2300" b="1" i="1" dirty="0">
                <a:latin typeface="Calibri"/>
                <a:cs typeface="Calibri"/>
              </a:rPr>
              <a:t>ière	</a:t>
            </a:r>
            <a:r>
              <a:rPr sz="2300" b="1" i="1" spc="-20" dirty="0">
                <a:latin typeface="Calibri"/>
                <a:cs typeface="Calibri"/>
              </a:rPr>
              <a:t>e</a:t>
            </a:r>
            <a:r>
              <a:rPr sz="2300" b="1" i="1" dirty="0">
                <a:latin typeface="Calibri"/>
                <a:cs typeface="Calibri"/>
              </a:rPr>
              <a:t>t	qui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4642" y="2936239"/>
            <a:ext cx="4484370" cy="7270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5"/>
              </a:spcBef>
              <a:tabLst>
                <a:tab pos="2046605" algn="l"/>
                <a:tab pos="2668270" algn="l"/>
                <a:tab pos="4006850" algn="l"/>
              </a:tabLst>
            </a:pPr>
            <a:r>
              <a:rPr sz="2300" b="1" i="1" spc="-25" dirty="0">
                <a:latin typeface="Calibri"/>
                <a:cs typeface="Calibri"/>
              </a:rPr>
              <a:t>c</a:t>
            </a:r>
            <a:r>
              <a:rPr sz="2300" b="1" i="1" spc="-5" dirty="0">
                <a:latin typeface="Calibri"/>
                <a:cs typeface="Calibri"/>
              </a:rPr>
              <a:t>o</a:t>
            </a:r>
            <a:r>
              <a:rPr sz="2300" b="1" i="1" spc="-30" dirty="0">
                <a:latin typeface="Calibri"/>
                <a:cs typeface="Calibri"/>
              </a:rPr>
              <a:t>n</a:t>
            </a:r>
            <a:r>
              <a:rPr sz="2300" b="1" i="1" spc="-20" dirty="0">
                <a:latin typeface="Calibri"/>
                <a:cs typeface="Calibri"/>
              </a:rPr>
              <a:t>t</a:t>
            </a:r>
            <a:r>
              <a:rPr sz="2300" b="1" i="1" spc="-5" dirty="0">
                <a:latin typeface="Calibri"/>
                <a:cs typeface="Calibri"/>
              </a:rPr>
              <a:t>e</a:t>
            </a:r>
            <a:r>
              <a:rPr sz="2300" b="1" i="1" spc="-10" dirty="0">
                <a:latin typeface="Calibri"/>
                <a:cs typeface="Calibri"/>
              </a:rPr>
              <a:t>m</a:t>
            </a:r>
            <a:r>
              <a:rPr sz="2300" b="1" i="1" dirty="0">
                <a:latin typeface="Calibri"/>
                <a:cs typeface="Calibri"/>
              </a:rPr>
              <a:t>pora</a:t>
            </a:r>
            <a:r>
              <a:rPr sz="2300" b="1" i="1" spc="-10" dirty="0">
                <a:latin typeface="Calibri"/>
                <a:cs typeface="Calibri"/>
              </a:rPr>
              <a:t>i</a:t>
            </a:r>
            <a:r>
              <a:rPr sz="2300" b="1" i="1" spc="-5" dirty="0">
                <a:latin typeface="Calibri"/>
                <a:cs typeface="Calibri"/>
              </a:rPr>
              <a:t>n</a:t>
            </a:r>
            <a:r>
              <a:rPr sz="2300" b="1" i="1" dirty="0">
                <a:latin typeface="Calibri"/>
                <a:cs typeface="Calibri"/>
              </a:rPr>
              <a:t>s	qui	</a:t>
            </a:r>
            <a:r>
              <a:rPr sz="2300" b="1" i="1" spc="-5" dirty="0">
                <a:latin typeface="Calibri"/>
                <a:cs typeface="Calibri"/>
              </a:rPr>
              <a:t>o</a:t>
            </a:r>
            <a:r>
              <a:rPr sz="2300" b="1" i="1" spc="-30" dirty="0">
                <a:latin typeface="Calibri"/>
                <a:cs typeface="Calibri"/>
              </a:rPr>
              <a:t>c</a:t>
            </a:r>
            <a:r>
              <a:rPr sz="2300" b="1" i="1" spc="10" dirty="0">
                <a:latin typeface="Calibri"/>
                <a:cs typeface="Calibri"/>
              </a:rPr>
              <a:t>c</a:t>
            </a:r>
            <a:r>
              <a:rPr sz="2300" b="1" i="1" spc="-5" dirty="0">
                <a:latin typeface="Calibri"/>
                <a:cs typeface="Calibri"/>
              </a:rPr>
              <a:t>up</a:t>
            </a:r>
            <a:r>
              <a:rPr sz="2300" b="1" i="1" spc="-10" dirty="0">
                <a:latin typeface="Calibri"/>
                <a:cs typeface="Calibri"/>
              </a:rPr>
              <a:t>e</a:t>
            </a:r>
            <a:r>
              <a:rPr sz="2300" b="1" i="1" spc="-30" dirty="0">
                <a:latin typeface="Calibri"/>
                <a:cs typeface="Calibri"/>
              </a:rPr>
              <a:t>n</a:t>
            </a:r>
            <a:r>
              <a:rPr sz="2300" b="1" i="1" dirty="0">
                <a:latin typeface="Calibri"/>
                <a:cs typeface="Calibri"/>
              </a:rPr>
              <a:t>t	</a:t>
            </a:r>
            <a:r>
              <a:rPr sz="2300" b="1" i="1" spc="-5" dirty="0">
                <a:latin typeface="Calibri"/>
                <a:cs typeface="Calibri"/>
              </a:rPr>
              <a:t>une</a:t>
            </a:r>
            <a:endParaRPr sz="2300">
              <a:latin typeface="Calibri"/>
              <a:cs typeface="Calibri"/>
            </a:endParaRPr>
          </a:p>
          <a:p>
            <a:pPr marR="5715" algn="r">
              <a:lnSpc>
                <a:spcPct val="100000"/>
              </a:lnSpc>
            </a:pPr>
            <a:r>
              <a:rPr sz="2300" b="1" i="1" spc="-5" dirty="0">
                <a:latin typeface="Calibri"/>
                <a:cs typeface="Calibri"/>
              </a:rPr>
              <a:t>sont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4642" y="3637279"/>
            <a:ext cx="4486275" cy="1078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300" b="1" i="1" spc="-5" dirty="0">
                <a:solidFill>
                  <a:srgbClr val="3333FF"/>
                </a:solidFill>
                <a:latin typeface="Calibri"/>
                <a:cs typeface="Calibri"/>
              </a:rPr>
              <a:t>capables de </a:t>
            </a:r>
            <a:r>
              <a:rPr sz="2300" b="1" i="1" dirty="0">
                <a:solidFill>
                  <a:srgbClr val="3333FF"/>
                </a:solidFill>
                <a:latin typeface="Calibri"/>
                <a:cs typeface="Calibri"/>
              </a:rPr>
              <a:t>se </a:t>
            </a:r>
            <a:r>
              <a:rPr sz="2300" b="1" i="1" spc="-5" dirty="0">
                <a:solidFill>
                  <a:srgbClr val="3333FF"/>
                </a:solidFill>
                <a:latin typeface="Calibri"/>
                <a:cs typeface="Calibri"/>
              </a:rPr>
              <a:t>reproduire </a:t>
            </a:r>
            <a:r>
              <a:rPr sz="2300" b="1" i="1" spc="-10" dirty="0">
                <a:latin typeface="Calibri"/>
                <a:cs typeface="Calibri"/>
              </a:rPr>
              <a:t>entre </a:t>
            </a:r>
            <a:r>
              <a:rPr sz="2300" b="1" i="1" spc="-5" dirty="0">
                <a:latin typeface="Calibri"/>
                <a:cs typeface="Calibri"/>
              </a:rPr>
              <a:t>eux </a:t>
            </a:r>
            <a:r>
              <a:rPr sz="2300" b="1" i="1" dirty="0">
                <a:latin typeface="Calibri"/>
                <a:cs typeface="Calibri"/>
              </a:rPr>
              <a:t> </a:t>
            </a:r>
            <a:r>
              <a:rPr sz="2300" b="1" i="1" spc="-5" dirty="0">
                <a:latin typeface="Calibri"/>
                <a:cs typeface="Calibri"/>
              </a:rPr>
              <a:t>en</a:t>
            </a:r>
            <a:r>
              <a:rPr sz="2300" b="1" i="1" dirty="0">
                <a:latin typeface="Calibri"/>
                <a:cs typeface="Calibri"/>
              </a:rPr>
              <a:t> </a:t>
            </a:r>
            <a:r>
              <a:rPr sz="2300" b="1" i="1" spc="-5" dirty="0">
                <a:latin typeface="Calibri"/>
                <a:cs typeface="Calibri"/>
              </a:rPr>
              <a:t>donnant</a:t>
            </a:r>
            <a:r>
              <a:rPr sz="2300" b="1" i="1" dirty="0">
                <a:latin typeface="Calibri"/>
                <a:cs typeface="Calibri"/>
              </a:rPr>
              <a:t> </a:t>
            </a:r>
            <a:r>
              <a:rPr sz="2300" b="1" i="1" spc="-5" dirty="0">
                <a:latin typeface="Calibri"/>
                <a:cs typeface="Calibri"/>
              </a:rPr>
              <a:t>des</a:t>
            </a:r>
            <a:r>
              <a:rPr sz="2300" b="1" i="1" dirty="0">
                <a:latin typeface="Calibri"/>
                <a:cs typeface="Calibri"/>
              </a:rPr>
              <a:t> </a:t>
            </a:r>
            <a:r>
              <a:rPr sz="2300" b="1" i="1" spc="-5" dirty="0">
                <a:solidFill>
                  <a:srgbClr val="0000FF"/>
                </a:solidFill>
                <a:latin typeface="Calibri"/>
                <a:cs typeface="Calibri"/>
              </a:rPr>
              <a:t>descendances </a:t>
            </a:r>
            <a:r>
              <a:rPr sz="2300" b="1" i="1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300" b="1" i="1" spc="-5" dirty="0">
                <a:solidFill>
                  <a:srgbClr val="0000FF"/>
                </a:solidFill>
                <a:latin typeface="Calibri"/>
                <a:cs typeface="Calibri"/>
              </a:rPr>
              <a:t>fertiles</a:t>
            </a:r>
            <a:r>
              <a:rPr sz="2300" b="1" spc="-5" dirty="0">
                <a:latin typeface="Calibri"/>
                <a:cs typeface="Calibri"/>
              </a:rPr>
              <a:t>.»</a:t>
            </a:r>
            <a:endParaRPr sz="23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39055" y="1071372"/>
            <a:ext cx="4433315" cy="518160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670429" y="5097526"/>
            <a:ext cx="1537970" cy="727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70534">
              <a:lnSpc>
                <a:spcPct val="100000"/>
              </a:lnSpc>
              <a:spcBef>
                <a:spcPts val="100"/>
              </a:spcBef>
              <a:tabLst>
                <a:tab pos="1101090" algn="l"/>
              </a:tabLst>
            </a:pPr>
            <a:r>
              <a:rPr sz="2300" b="1" dirty="0">
                <a:latin typeface="Calibri"/>
                <a:cs typeface="Calibri"/>
              </a:rPr>
              <a:t>a	des  </a:t>
            </a:r>
            <a:r>
              <a:rPr sz="2300" b="1" dirty="0">
                <a:solidFill>
                  <a:srgbClr val="3333FF"/>
                </a:solidFill>
                <a:latin typeface="Calibri"/>
                <a:cs typeface="Calibri"/>
              </a:rPr>
              <a:t>parti</a:t>
            </a:r>
            <a:r>
              <a:rPr sz="2300" b="1" spc="-15" dirty="0">
                <a:solidFill>
                  <a:srgbClr val="3333FF"/>
                </a:solidFill>
                <a:latin typeface="Calibri"/>
                <a:cs typeface="Calibri"/>
              </a:rPr>
              <a:t>c</a:t>
            </a:r>
            <a:r>
              <a:rPr sz="2300" b="1" dirty="0">
                <a:solidFill>
                  <a:srgbClr val="3333FF"/>
                </a:solidFill>
                <a:latin typeface="Calibri"/>
                <a:cs typeface="Calibri"/>
              </a:rPr>
              <a:t>uliè</a:t>
            </a:r>
            <a:r>
              <a:rPr sz="2300" b="1" spc="-30" dirty="0">
                <a:solidFill>
                  <a:srgbClr val="3333FF"/>
                </a:solidFill>
                <a:latin typeface="Calibri"/>
                <a:cs typeface="Calibri"/>
              </a:rPr>
              <a:t>r</a:t>
            </a:r>
            <a:r>
              <a:rPr sz="2300" b="1" spc="-10" dirty="0">
                <a:solidFill>
                  <a:srgbClr val="3333FF"/>
                </a:solidFill>
                <a:latin typeface="Calibri"/>
                <a:cs typeface="Calibri"/>
              </a:rPr>
              <a:t>e</a:t>
            </a:r>
            <a:r>
              <a:rPr sz="2300" b="1" dirty="0">
                <a:solidFill>
                  <a:srgbClr val="3333FF"/>
                </a:solidFill>
                <a:latin typeface="Calibri"/>
                <a:cs typeface="Calibri"/>
              </a:rPr>
              <a:t>s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28</a:t>
            </a:fld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435965" y="5097526"/>
            <a:ext cx="2256790" cy="1078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405255" algn="l"/>
              </a:tabLst>
            </a:pPr>
            <a:r>
              <a:rPr sz="2300" b="1" spc="-5" dirty="0">
                <a:latin typeface="Calibri"/>
                <a:cs typeface="Calibri"/>
              </a:rPr>
              <a:t>Chaqu</a:t>
            </a:r>
            <a:r>
              <a:rPr sz="2300" b="1" dirty="0">
                <a:latin typeface="Calibri"/>
                <a:cs typeface="Calibri"/>
              </a:rPr>
              <a:t>e	</a:t>
            </a:r>
            <a:r>
              <a:rPr sz="2300" b="1" spc="-10" dirty="0">
                <a:latin typeface="Calibri"/>
                <a:cs typeface="Calibri"/>
              </a:rPr>
              <a:t>e</a:t>
            </a:r>
            <a:r>
              <a:rPr sz="2300" b="1" dirty="0">
                <a:latin typeface="Calibri"/>
                <a:cs typeface="Calibri"/>
              </a:rPr>
              <a:t>sp</a:t>
            </a:r>
            <a:r>
              <a:rPr sz="2300" b="1" spc="5" dirty="0">
                <a:latin typeface="Calibri"/>
                <a:cs typeface="Calibri"/>
              </a:rPr>
              <a:t>è</a:t>
            </a:r>
            <a:r>
              <a:rPr sz="2300" b="1" spc="-5" dirty="0">
                <a:latin typeface="Calibri"/>
                <a:cs typeface="Calibri"/>
              </a:rPr>
              <a:t>ce  </a:t>
            </a:r>
            <a:r>
              <a:rPr sz="2300" b="1" spc="-10" dirty="0">
                <a:solidFill>
                  <a:srgbClr val="3333FF"/>
                </a:solidFill>
                <a:latin typeface="Calibri"/>
                <a:cs typeface="Calibri"/>
              </a:rPr>
              <a:t>caractéristiques</a:t>
            </a:r>
            <a:endParaRPr sz="2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300" b="1" spc="-5" dirty="0">
                <a:latin typeface="Calibri"/>
                <a:cs typeface="Calibri"/>
              </a:rPr>
              <a:t>et</a:t>
            </a:r>
            <a:r>
              <a:rPr sz="2300" b="1" spc="-25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distinctives.</a:t>
            </a:r>
            <a:endParaRPr sz="2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43127" y="284988"/>
            <a:ext cx="8001000" cy="6125210"/>
            <a:chOff x="643127" y="284988"/>
            <a:chExt cx="8001000" cy="6125210"/>
          </a:xfrm>
        </p:grpSpPr>
        <p:sp>
          <p:nvSpPr>
            <p:cNvPr id="3" name="object 3"/>
            <p:cNvSpPr/>
            <p:nvPr/>
          </p:nvSpPr>
          <p:spPr>
            <a:xfrm>
              <a:off x="643127" y="284988"/>
              <a:ext cx="8001000" cy="6125210"/>
            </a:xfrm>
            <a:custGeom>
              <a:avLst/>
              <a:gdLst/>
              <a:ahLst/>
              <a:cxnLst/>
              <a:rect l="l" t="t" r="r" b="b"/>
              <a:pathLst>
                <a:path w="8001000" h="6125210">
                  <a:moveTo>
                    <a:pt x="8001000" y="0"/>
                  </a:moveTo>
                  <a:lnTo>
                    <a:pt x="0" y="0"/>
                  </a:lnTo>
                  <a:lnTo>
                    <a:pt x="0" y="6124956"/>
                  </a:lnTo>
                  <a:lnTo>
                    <a:pt x="8001000" y="6124956"/>
                  </a:lnTo>
                  <a:lnTo>
                    <a:pt x="8001000" y="0"/>
                  </a:lnTo>
                  <a:close/>
                </a:path>
              </a:pathLst>
            </a:custGeom>
            <a:solidFill>
              <a:srgbClr val="DCE6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54036" y="788669"/>
              <a:ext cx="2979420" cy="4011295"/>
            </a:xfrm>
            <a:custGeom>
              <a:avLst/>
              <a:gdLst/>
              <a:ahLst/>
              <a:cxnLst/>
              <a:rect l="l" t="t" r="r" b="b"/>
              <a:pathLst>
                <a:path w="2979420" h="4011295">
                  <a:moveTo>
                    <a:pt x="47244" y="0"/>
                  </a:moveTo>
                  <a:lnTo>
                    <a:pt x="0" y="0"/>
                  </a:lnTo>
                  <a:lnTo>
                    <a:pt x="0" y="13716"/>
                  </a:lnTo>
                  <a:lnTo>
                    <a:pt x="47244" y="13716"/>
                  </a:lnTo>
                  <a:lnTo>
                    <a:pt x="47244" y="0"/>
                  </a:lnTo>
                  <a:close/>
                </a:path>
                <a:path w="2979420" h="4011295">
                  <a:moveTo>
                    <a:pt x="961605" y="975372"/>
                  </a:moveTo>
                  <a:lnTo>
                    <a:pt x="915885" y="975372"/>
                  </a:lnTo>
                  <a:lnTo>
                    <a:pt x="915885" y="989076"/>
                  </a:lnTo>
                  <a:lnTo>
                    <a:pt x="961605" y="989076"/>
                  </a:lnTo>
                  <a:lnTo>
                    <a:pt x="961605" y="975372"/>
                  </a:lnTo>
                  <a:close/>
                </a:path>
                <a:path w="2979420" h="4011295">
                  <a:moveTo>
                    <a:pt x="1379181" y="1219200"/>
                  </a:moveTo>
                  <a:lnTo>
                    <a:pt x="1331937" y="1219200"/>
                  </a:lnTo>
                  <a:lnTo>
                    <a:pt x="1331937" y="1232916"/>
                  </a:lnTo>
                  <a:lnTo>
                    <a:pt x="1379181" y="1232916"/>
                  </a:lnTo>
                  <a:lnTo>
                    <a:pt x="1379181" y="1219200"/>
                  </a:lnTo>
                  <a:close/>
                </a:path>
                <a:path w="2979420" h="4011295">
                  <a:moveTo>
                    <a:pt x="1388325" y="1706880"/>
                  </a:moveTo>
                  <a:lnTo>
                    <a:pt x="1338033" y="1706880"/>
                  </a:lnTo>
                  <a:lnTo>
                    <a:pt x="1338033" y="1720596"/>
                  </a:lnTo>
                  <a:lnTo>
                    <a:pt x="1388325" y="1720596"/>
                  </a:lnTo>
                  <a:lnTo>
                    <a:pt x="1388325" y="1706880"/>
                  </a:lnTo>
                  <a:close/>
                </a:path>
                <a:path w="2979420" h="4011295">
                  <a:moveTo>
                    <a:pt x="1470621" y="731520"/>
                  </a:moveTo>
                  <a:lnTo>
                    <a:pt x="1423377" y="731520"/>
                  </a:lnTo>
                  <a:lnTo>
                    <a:pt x="1423377" y="745236"/>
                  </a:lnTo>
                  <a:lnTo>
                    <a:pt x="1470621" y="745236"/>
                  </a:lnTo>
                  <a:lnTo>
                    <a:pt x="1470621" y="731520"/>
                  </a:lnTo>
                  <a:close/>
                </a:path>
                <a:path w="2979420" h="4011295">
                  <a:moveTo>
                    <a:pt x="1956777" y="2438400"/>
                  </a:moveTo>
                  <a:lnTo>
                    <a:pt x="1914105" y="2438400"/>
                  </a:lnTo>
                  <a:lnTo>
                    <a:pt x="1914105" y="2452116"/>
                  </a:lnTo>
                  <a:lnTo>
                    <a:pt x="1956777" y="2452116"/>
                  </a:lnTo>
                  <a:lnTo>
                    <a:pt x="1956777" y="2438400"/>
                  </a:lnTo>
                  <a:close/>
                </a:path>
                <a:path w="2979420" h="4011295">
                  <a:moveTo>
                    <a:pt x="2145754" y="243840"/>
                  </a:moveTo>
                  <a:lnTo>
                    <a:pt x="2100033" y="243840"/>
                  </a:lnTo>
                  <a:lnTo>
                    <a:pt x="2100033" y="257556"/>
                  </a:lnTo>
                  <a:lnTo>
                    <a:pt x="2145754" y="257556"/>
                  </a:lnTo>
                  <a:lnTo>
                    <a:pt x="2145754" y="243840"/>
                  </a:lnTo>
                  <a:close/>
                </a:path>
                <a:path w="2979420" h="4011295">
                  <a:moveTo>
                    <a:pt x="2202142" y="3169920"/>
                  </a:moveTo>
                  <a:lnTo>
                    <a:pt x="2156422" y="3169920"/>
                  </a:lnTo>
                  <a:lnTo>
                    <a:pt x="2156422" y="3183636"/>
                  </a:lnTo>
                  <a:lnTo>
                    <a:pt x="2202142" y="3183636"/>
                  </a:lnTo>
                  <a:lnTo>
                    <a:pt x="2202142" y="3169920"/>
                  </a:lnTo>
                  <a:close/>
                </a:path>
                <a:path w="2979420" h="4011295">
                  <a:moveTo>
                    <a:pt x="2325586" y="3413760"/>
                  </a:moveTo>
                  <a:lnTo>
                    <a:pt x="2278342" y="3413760"/>
                  </a:lnTo>
                  <a:lnTo>
                    <a:pt x="2278342" y="3427476"/>
                  </a:lnTo>
                  <a:lnTo>
                    <a:pt x="2325586" y="3427476"/>
                  </a:lnTo>
                  <a:lnTo>
                    <a:pt x="2325586" y="3413760"/>
                  </a:lnTo>
                  <a:close/>
                </a:path>
                <a:path w="2979420" h="4011295">
                  <a:moveTo>
                    <a:pt x="2444445" y="3997452"/>
                  </a:moveTo>
                  <a:lnTo>
                    <a:pt x="2374354" y="3997452"/>
                  </a:lnTo>
                  <a:lnTo>
                    <a:pt x="2374354" y="4011168"/>
                  </a:lnTo>
                  <a:lnTo>
                    <a:pt x="2444445" y="4011168"/>
                  </a:lnTo>
                  <a:lnTo>
                    <a:pt x="2444445" y="3997452"/>
                  </a:lnTo>
                  <a:close/>
                </a:path>
                <a:path w="2979420" h="4011295">
                  <a:moveTo>
                    <a:pt x="2734018" y="3657600"/>
                  </a:moveTo>
                  <a:lnTo>
                    <a:pt x="2683726" y="3657600"/>
                  </a:lnTo>
                  <a:lnTo>
                    <a:pt x="2683726" y="3671316"/>
                  </a:lnTo>
                  <a:lnTo>
                    <a:pt x="2734018" y="3671316"/>
                  </a:lnTo>
                  <a:lnTo>
                    <a:pt x="2734018" y="3657600"/>
                  </a:lnTo>
                  <a:close/>
                </a:path>
                <a:path w="2979420" h="4011295">
                  <a:moveTo>
                    <a:pt x="2979382" y="487680"/>
                  </a:moveTo>
                  <a:lnTo>
                    <a:pt x="2933662" y="487680"/>
                  </a:lnTo>
                  <a:lnTo>
                    <a:pt x="2933662" y="501396"/>
                  </a:lnTo>
                  <a:lnTo>
                    <a:pt x="2979382" y="501396"/>
                  </a:lnTo>
                  <a:lnTo>
                    <a:pt x="2979382" y="4876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347718" y="5162549"/>
              <a:ext cx="68580" cy="20320"/>
            </a:xfrm>
            <a:custGeom>
              <a:avLst/>
              <a:gdLst/>
              <a:ahLst/>
              <a:cxnLst/>
              <a:rect l="l" t="t" r="r" b="b"/>
              <a:pathLst>
                <a:path w="68579" h="20320">
                  <a:moveTo>
                    <a:pt x="68579" y="0"/>
                  </a:moveTo>
                  <a:lnTo>
                    <a:pt x="0" y="0"/>
                  </a:lnTo>
                  <a:lnTo>
                    <a:pt x="0" y="19812"/>
                  </a:lnTo>
                  <a:lnTo>
                    <a:pt x="68579" y="19812"/>
                  </a:lnTo>
                  <a:lnTo>
                    <a:pt x="6857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993893" y="5528309"/>
              <a:ext cx="70485" cy="20320"/>
            </a:xfrm>
            <a:custGeom>
              <a:avLst/>
              <a:gdLst/>
              <a:ahLst/>
              <a:cxnLst/>
              <a:rect l="l" t="t" r="r" b="b"/>
              <a:pathLst>
                <a:path w="70485" h="20320">
                  <a:moveTo>
                    <a:pt x="70103" y="0"/>
                  </a:moveTo>
                  <a:lnTo>
                    <a:pt x="0" y="0"/>
                  </a:lnTo>
                  <a:lnTo>
                    <a:pt x="0" y="19811"/>
                  </a:lnTo>
                  <a:lnTo>
                    <a:pt x="70103" y="19811"/>
                  </a:lnTo>
                  <a:lnTo>
                    <a:pt x="7010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21868" y="306704"/>
            <a:ext cx="4439285" cy="59931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Domaine </a:t>
            </a:r>
            <a:r>
              <a:rPr sz="16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(</a:t>
            </a:r>
            <a:r>
              <a:rPr sz="16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Super-règne</a:t>
            </a:r>
            <a:r>
              <a:rPr sz="16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,</a:t>
            </a:r>
            <a:r>
              <a:rPr sz="1600" u="heavy" spc="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 </a:t>
            </a:r>
            <a:r>
              <a:rPr sz="16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Empire</a:t>
            </a:r>
            <a:r>
              <a:rPr sz="16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)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b="1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Règne</a:t>
            </a:r>
            <a:endParaRPr sz="16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</a:pPr>
            <a:r>
              <a:rPr sz="1600" b="1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Embranchement</a:t>
            </a:r>
            <a:r>
              <a:rPr sz="1600" u="heavy" spc="-10" dirty="0"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,</a:t>
            </a:r>
            <a:r>
              <a:rPr sz="1600" u="heavy" spc="15" dirty="0"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 </a:t>
            </a:r>
            <a:r>
              <a:rPr sz="1600" b="1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6"/>
              </a:rPr>
              <a:t>Division</a:t>
            </a:r>
            <a:endParaRPr sz="16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</a:pPr>
            <a:r>
              <a:rPr sz="16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Sous-embranchement</a:t>
            </a:r>
            <a:r>
              <a:rPr sz="1600" u="heavy" spc="-10" dirty="0"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,</a:t>
            </a:r>
            <a:r>
              <a:rPr sz="1600" u="heavy" spc="15" dirty="0"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 </a:t>
            </a:r>
            <a:r>
              <a:rPr sz="16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8"/>
              </a:rPr>
              <a:t>Sous-division</a:t>
            </a:r>
            <a:endParaRPr sz="1600">
              <a:latin typeface="Calibri"/>
              <a:cs typeface="Calibri"/>
            </a:endParaRPr>
          </a:p>
          <a:p>
            <a:pPr marL="927100">
              <a:lnSpc>
                <a:spcPct val="100000"/>
              </a:lnSpc>
            </a:pPr>
            <a:r>
              <a:rPr sz="16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9"/>
              </a:rPr>
              <a:t>Super-classe</a:t>
            </a:r>
            <a:endParaRPr sz="1600">
              <a:latin typeface="Calibri"/>
              <a:cs typeface="Calibri"/>
            </a:endParaRPr>
          </a:p>
          <a:p>
            <a:pPr marL="927100">
              <a:lnSpc>
                <a:spcPct val="100000"/>
              </a:lnSpc>
              <a:spcBef>
                <a:spcPts val="5"/>
              </a:spcBef>
            </a:pPr>
            <a:r>
              <a:rPr sz="1600" b="1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0"/>
              </a:rPr>
              <a:t>Classe</a:t>
            </a:r>
            <a:endParaRPr sz="1600">
              <a:latin typeface="Calibri"/>
              <a:cs typeface="Calibri"/>
            </a:endParaRPr>
          </a:p>
          <a:p>
            <a:pPr marL="927100">
              <a:lnSpc>
                <a:spcPct val="100000"/>
              </a:lnSpc>
            </a:pPr>
            <a:r>
              <a:rPr sz="16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1"/>
              </a:rPr>
              <a:t>Sous-classe</a:t>
            </a:r>
            <a:endParaRPr sz="1600">
              <a:latin typeface="Calibri"/>
              <a:cs typeface="Calibri"/>
            </a:endParaRPr>
          </a:p>
          <a:p>
            <a:pPr marL="1384300">
              <a:lnSpc>
                <a:spcPct val="100000"/>
              </a:lnSpc>
            </a:pPr>
            <a:r>
              <a:rPr sz="1600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2"/>
              </a:rPr>
              <a:t>Super-ordre</a:t>
            </a:r>
            <a:endParaRPr sz="1600">
              <a:latin typeface="Calibri"/>
              <a:cs typeface="Calibri"/>
            </a:endParaRPr>
          </a:p>
          <a:p>
            <a:pPr marL="1384300">
              <a:lnSpc>
                <a:spcPct val="100000"/>
              </a:lnSpc>
            </a:pPr>
            <a:r>
              <a:rPr sz="1600" b="1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3"/>
              </a:rPr>
              <a:t>Ordre</a:t>
            </a:r>
            <a:endParaRPr sz="1600">
              <a:latin typeface="Calibri"/>
              <a:cs typeface="Calibri"/>
            </a:endParaRPr>
          </a:p>
          <a:p>
            <a:pPr marL="1384300">
              <a:lnSpc>
                <a:spcPct val="100000"/>
              </a:lnSpc>
            </a:pPr>
            <a:r>
              <a:rPr sz="1600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4"/>
              </a:rPr>
              <a:t>Sous-ordre</a:t>
            </a:r>
            <a:r>
              <a:rPr sz="16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 </a:t>
            </a:r>
            <a:r>
              <a:rPr sz="1600" u="heavy" spc="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 </a:t>
            </a:r>
            <a:endParaRPr sz="1600">
              <a:latin typeface="Calibri"/>
              <a:cs typeface="Calibri"/>
            </a:endParaRPr>
          </a:p>
          <a:p>
            <a:pPr marL="1841500">
              <a:lnSpc>
                <a:spcPct val="100000"/>
              </a:lnSpc>
            </a:pPr>
            <a:r>
              <a:rPr sz="16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5"/>
              </a:rPr>
              <a:t>Super-famille</a:t>
            </a:r>
            <a:endParaRPr sz="1600">
              <a:latin typeface="Calibri"/>
              <a:cs typeface="Calibri"/>
            </a:endParaRPr>
          </a:p>
          <a:p>
            <a:pPr marL="1841500" marR="1582420">
              <a:lnSpc>
                <a:spcPct val="100000"/>
              </a:lnSpc>
            </a:pPr>
            <a:r>
              <a:rPr sz="1600" b="1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6"/>
              </a:rPr>
              <a:t>Famille </a:t>
            </a:r>
            <a:r>
              <a:rPr sz="1600" b="1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6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7"/>
              </a:rPr>
              <a:t>Sou</a:t>
            </a:r>
            <a:r>
              <a:rPr sz="16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7"/>
              </a:rPr>
              <a:t>s-</a:t>
            </a:r>
            <a:r>
              <a:rPr sz="1600" u="heavy" spc="-4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7"/>
              </a:rPr>
              <a:t>f</a:t>
            </a:r>
            <a:r>
              <a:rPr sz="16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7"/>
              </a:rPr>
              <a:t>amille </a:t>
            </a:r>
            <a:r>
              <a:rPr sz="1600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600" u="heavy" spc="-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8"/>
              </a:rPr>
              <a:t>Tribu</a:t>
            </a:r>
            <a:endParaRPr sz="1600">
              <a:latin typeface="Calibri"/>
              <a:cs typeface="Calibri"/>
            </a:endParaRPr>
          </a:p>
          <a:p>
            <a:pPr marL="1841500">
              <a:lnSpc>
                <a:spcPct val="100000"/>
              </a:lnSpc>
            </a:pPr>
            <a:r>
              <a:rPr sz="16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8"/>
              </a:rPr>
              <a:t>Sous-tribu</a:t>
            </a:r>
            <a:endParaRPr sz="1600">
              <a:latin typeface="Calibri"/>
              <a:cs typeface="Calibri"/>
            </a:endParaRPr>
          </a:p>
          <a:p>
            <a:pPr marL="2298700">
              <a:lnSpc>
                <a:spcPct val="100000"/>
              </a:lnSpc>
            </a:pPr>
            <a:r>
              <a:rPr sz="1600" b="1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9"/>
              </a:rPr>
              <a:t>Genre</a:t>
            </a:r>
            <a:endParaRPr sz="1600">
              <a:latin typeface="Calibri"/>
              <a:cs typeface="Calibri"/>
            </a:endParaRPr>
          </a:p>
          <a:p>
            <a:pPr marL="2298700">
              <a:lnSpc>
                <a:spcPct val="100000"/>
              </a:lnSpc>
            </a:pPr>
            <a:r>
              <a:rPr sz="16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0"/>
              </a:rPr>
              <a:t>Sous-genre</a:t>
            </a:r>
            <a:endParaRPr sz="1600">
              <a:latin typeface="Calibri"/>
              <a:cs typeface="Calibri"/>
            </a:endParaRPr>
          </a:p>
          <a:p>
            <a:pPr marL="2298700">
              <a:lnSpc>
                <a:spcPct val="100000"/>
              </a:lnSpc>
              <a:spcBef>
                <a:spcPts val="745"/>
              </a:spcBef>
            </a:pPr>
            <a:r>
              <a:rPr sz="16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1"/>
              </a:rPr>
              <a:t>Section</a:t>
            </a:r>
            <a:endParaRPr sz="1600">
              <a:latin typeface="Calibri"/>
              <a:cs typeface="Calibri"/>
            </a:endParaRPr>
          </a:p>
          <a:p>
            <a:pPr marL="2755900">
              <a:lnSpc>
                <a:spcPct val="100000"/>
              </a:lnSpc>
              <a:spcBef>
                <a:spcPts val="160"/>
              </a:spcBef>
            </a:pPr>
            <a:r>
              <a:rPr sz="2400" b="1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2"/>
              </a:rPr>
              <a:t>Espèce</a:t>
            </a:r>
            <a:endParaRPr sz="2400">
              <a:latin typeface="Calibri"/>
              <a:cs typeface="Calibri"/>
            </a:endParaRPr>
          </a:p>
          <a:p>
            <a:pPr marL="2755900" marR="5080">
              <a:lnSpc>
                <a:spcPct val="100000"/>
              </a:lnSpc>
            </a:pPr>
            <a:r>
              <a:rPr sz="24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3"/>
              </a:rPr>
              <a:t>sous-espèce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4"/>
              </a:rPr>
              <a:t>variété</a:t>
            </a:r>
            <a:r>
              <a:rPr sz="2400" b="1" u="heavy" spc="-7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10" dirty="0">
                <a:solidFill>
                  <a:srgbClr val="008000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(</a:t>
            </a:r>
            <a:r>
              <a:rPr sz="2400" b="1" u="heavy" spc="-10" dirty="0">
                <a:solidFill>
                  <a:srgbClr val="008000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race</a:t>
            </a:r>
            <a:r>
              <a:rPr sz="2400" u="heavy" spc="-10" dirty="0">
                <a:solidFill>
                  <a:srgbClr val="008000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) </a:t>
            </a:r>
            <a:r>
              <a:rPr sz="2400" spc="-52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400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5"/>
              </a:rPr>
              <a:t>forme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4707635" y="765048"/>
            <a:ext cx="3686556" cy="4306824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29</a:t>
            </a:fld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0683" y="1004316"/>
            <a:ext cx="4180840" cy="460375"/>
          </a:xfrm>
          <a:prstGeom prst="rect">
            <a:avLst/>
          </a:prstGeom>
          <a:ln w="12700">
            <a:solidFill>
              <a:srgbClr val="943735"/>
            </a:solidFill>
          </a:ln>
        </p:spPr>
        <p:txBody>
          <a:bodyPr vert="horz" wrap="square" lIns="0" tIns="27305" rIns="0" bIns="0" rtlCol="0">
            <a:spAutoFit/>
          </a:bodyPr>
          <a:lstStyle/>
          <a:p>
            <a:pPr marL="839469">
              <a:lnSpc>
                <a:spcPct val="100000"/>
              </a:lnSpc>
              <a:spcBef>
                <a:spcPts val="215"/>
              </a:spcBef>
            </a:pPr>
            <a:r>
              <a:rPr sz="2400" b="1" i="1" spc="-10" dirty="0">
                <a:solidFill>
                  <a:srgbClr val="800000"/>
                </a:solidFill>
                <a:latin typeface="Calibri"/>
                <a:cs typeface="Calibri"/>
              </a:rPr>
              <a:t>Cueillette</a:t>
            </a:r>
            <a:r>
              <a:rPr sz="2400" b="1" i="1" spc="-30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800000"/>
                </a:solidFill>
                <a:latin typeface="Calibri"/>
                <a:cs typeface="Calibri"/>
              </a:rPr>
              <a:t>+</a:t>
            </a:r>
            <a:r>
              <a:rPr sz="2400" b="1" i="1" spc="-20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800000"/>
                </a:solidFill>
                <a:latin typeface="Calibri"/>
                <a:cs typeface="Calibri"/>
              </a:rPr>
              <a:t>Chasse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426708" y="428244"/>
            <a:ext cx="2289175" cy="4791710"/>
            <a:chOff x="6426708" y="428244"/>
            <a:chExt cx="2289175" cy="479171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31152" y="428244"/>
              <a:ext cx="1712976" cy="12573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49212" y="1714500"/>
              <a:ext cx="1994916" cy="174802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644386" y="1709674"/>
              <a:ext cx="2004695" cy="1757680"/>
            </a:xfrm>
            <a:custGeom>
              <a:avLst/>
              <a:gdLst/>
              <a:ahLst/>
              <a:cxnLst/>
              <a:rect l="l" t="t" r="r" b="b"/>
              <a:pathLst>
                <a:path w="2004695" h="1757679">
                  <a:moveTo>
                    <a:pt x="0" y="1757552"/>
                  </a:moveTo>
                  <a:lnTo>
                    <a:pt x="2004441" y="1757552"/>
                  </a:lnTo>
                  <a:lnTo>
                    <a:pt x="2004441" y="0"/>
                  </a:lnTo>
                  <a:lnTo>
                    <a:pt x="0" y="0"/>
                  </a:lnTo>
                  <a:lnTo>
                    <a:pt x="0" y="1757552"/>
                  </a:lnTo>
                  <a:close/>
                </a:path>
              </a:pathLst>
            </a:custGeom>
            <a:ln w="952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26708" y="3491483"/>
              <a:ext cx="2289047" cy="1728216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79831" y="1999488"/>
            <a:ext cx="5986780" cy="832485"/>
          </a:xfrm>
          <a:prstGeom prst="rect">
            <a:avLst/>
          </a:prstGeom>
          <a:ln w="12700">
            <a:solidFill>
              <a:srgbClr val="0000FF"/>
            </a:solidFill>
          </a:ln>
        </p:spPr>
        <p:txBody>
          <a:bodyPr vert="horz" wrap="square" lIns="0" tIns="26670" rIns="0" bIns="0" rtlCol="0">
            <a:spAutoFit/>
          </a:bodyPr>
          <a:lstStyle/>
          <a:p>
            <a:pPr marL="965835" marR="334010" indent="-623570">
              <a:lnSpc>
                <a:spcPct val="100000"/>
              </a:lnSpc>
              <a:spcBef>
                <a:spcPts val="210"/>
              </a:spcBef>
            </a:pPr>
            <a:r>
              <a:rPr sz="2400" b="1" i="1" spc="-5" dirty="0">
                <a:solidFill>
                  <a:srgbClr val="0000FF"/>
                </a:solidFill>
                <a:latin typeface="Calibri"/>
                <a:cs typeface="Calibri"/>
              </a:rPr>
              <a:t>Agriculture</a:t>
            </a:r>
            <a:r>
              <a:rPr sz="2400" b="1" i="1" spc="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0000FF"/>
                </a:solidFill>
                <a:latin typeface="Calibri"/>
                <a:cs typeface="Calibri"/>
              </a:rPr>
              <a:t>: </a:t>
            </a:r>
            <a:r>
              <a:rPr sz="2400" b="1" spc="-10" dirty="0">
                <a:solidFill>
                  <a:srgbClr val="FF00FF"/>
                </a:solidFill>
                <a:latin typeface="Calibri"/>
                <a:cs typeface="Calibri"/>
              </a:rPr>
              <a:t>Domestication</a:t>
            </a:r>
            <a:r>
              <a:rPr sz="2400" b="1" spc="-15" dirty="0">
                <a:solidFill>
                  <a:srgbClr val="FF00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des </a:t>
            </a:r>
            <a:r>
              <a:rPr sz="2400" b="1" spc="-15" dirty="0">
                <a:solidFill>
                  <a:srgbClr val="0000FF"/>
                </a:solidFill>
                <a:latin typeface="Calibri"/>
                <a:cs typeface="Calibri"/>
              </a:rPr>
              <a:t>plantes</a:t>
            </a:r>
            <a:r>
              <a:rPr sz="2400" b="1" spc="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Calibri"/>
                <a:cs typeface="Calibri"/>
              </a:rPr>
              <a:t>et </a:t>
            </a:r>
            <a:r>
              <a:rPr sz="2400" b="1" spc="-53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des</a:t>
            </a:r>
            <a:r>
              <a:rPr sz="2400" b="1" spc="-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animaux:</a:t>
            </a:r>
            <a:r>
              <a:rPr sz="2400" b="1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00FF"/>
                </a:solidFill>
                <a:latin typeface="Calibri"/>
                <a:cs typeface="Calibri"/>
              </a:rPr>
              <a:t>Cultures</a:t>
            </a:r>
            <a:r>
              <a:rPr sz="2400" b="1" spc="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+</a:t>
            </a:r>
            <a:r>
              <a:rPr sz="2400" b="1" spc="-10" dirty="0">
                <a:solidFill>
                  <a:srgbClr val="0000FF"/>
                </a:solidFill>
                <a:latin typeface="Calibri"/>
                <a:cs typeface="Calibri"/>
              </a:rPr>
              <a:t> Elevage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967227" y="5269991"/>
            <a:ext cx="152400" cy="370840"/>
          </a:xfrm>
          <a:custGeom>
            <a:avLst/>
            <a:gdLst/>
            <a:ahLst/>
            <a:cxnLst/>
            <a:rect l="l" t="t" r="r" b="b"/>
            <a:pathLst>
              <a:path w="152400" h="370839">
                <a:moveTo>
                  <a:pt x="38100" y="217932"/>
                </a:moveTo>
                <a:lnTo>
                  <a:pt x="0" y="217932"/>
                </a:lnTo>
                <a:lnTo>
                  <a:pt x="76200" y="370332"/>
                </a:lnTo>
                <a:lnTo>
                  <a:pt x="133350" y="256032"/>
                </a:lnTo>
                <a:lnTo>
                  <a:pt x="38100" y="256032"/>
                </a:lnTo>
                <a:lnTo>
                  <a:pt x="38100" y="217932"/>
                </a:lnTo>
                <a:close/>
              </a:path>
              <a:path w="152400" h="370839">
                <a:moveTo>
                  <a:pt x="114300" y="0"/>
                </a:moveTo>
                <a:lnTo>
                  <a:pt x="38100" y="0"/>
                </a:lnTo>
                <a:lnTo>
                  <a:pt x="38100" y="256032"/>
                </a:lnTo>
                <a:lnTo>
                  <a:pt x="114300" y="256032"/>
                </a:lnTo>
                <a:lnTo>
                  <a:pt x="114300" y="0"/>
                </a:lnTo>
                <a:close/>
              </a:path>
              <a:path w="152400" h="370839">
                <a:moveTo>
                  <a:pt x="152400" y="217932"/>
                </a:moveTo>
                <a:lnTo>
                  <a:pt x="114300" y="217932"/>
                </a:lnTo>
                <a:lnTo>
                  <a:pt x="114300" y="256032"/>
                </a:lnTo>
                <a:lnTo>
                  <a:pt x="133350" y="256032"/>
                </a:lnTo>
                <a:lnTo>
                  <a:pt x="152400" y="217932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92480" y="5772911"/>
            <a:ext cx="4295140" cy="935990"/>
          </a:xfrm>
          <a:prstGeom prst="rect">
            <a:avLst/>
          </a:prstGeom>
          <a:ln w="12700">
            <a:solidFill>
              <a:srgbClr val="FF3300"/>
            </a:solidFill>
          </a:ln>
        </p:spPr>
        <p:txBody>
          <a:bodyPr vert="horz" wrap="square" lIns="0" tIns="266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10"/>
              </a:spcBef>
            </a:pPr>
            <a:r>
              <a:rPr sz="2400" b="1" i="1" dirty="0">
                <a:solidFill>
                  <a:srgbClr val="FF0000"/>
                </a:solidFill>
                <a:latin typeface="Calibri"/>
                <a:cs typeface="Calibri"/>
              </a:rPr>
              <a:t>Crise</a:t>
            </a:r>
            <a:r>
              <a:rPr sz="2400" b="1" i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i="1" spc="-10" dirty="0">
                <a:solidFill>
                  <a:srgbClr val="FF0000"/>
                </a:solidFill>
                <a:latin typeface="Calibri"/>
                <a:cs typeface="Calibri"/>
              </a:rPr>
              <a:t>écologique</a:t>
            </a:r>
            <a:endParaRPr sz="240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  <a:spcBef>
                <a:spcPts val="605"/>
              </a:spcBef>
            </a:pPr>
            <a:r>
              <a:rPr sz="2400" b="1" i="1" spc="-10" dirty="0">
                <a:solidFill>
                  <a:srgbClr val="FF0000"/>
                </a:solidFill>
                <a:latin typeface="Calibri"/>
                <a:cs typeface="Calibri"/>
              </a:rPr>
              <a:t>et</a:t>
            </a:r>
            <a:r>
              <a:rPr sz="2400" b="1" i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i="1" spc="-10" dirty="0">
                <a:solidFill>
                  <a:srgbClr val="FF0000"/>
                </a:solidFill>
                <a:latin typeface="Calibri"/>
                <a:cs typeface="Calibri"/>
              </a:rPr>
              <a:t>socio-économique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29071" y="5295898"/>
            <a:ext cx="3186683" cy="1499614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324611" y="3281171"/>
            <a:ext cx="5201920" cy="1914525"/>
          </a:xfrm>
          <a:prstGeom prst="rect">
            <a:avLst/>
          </a:prstGeom>
          <a:ln w="12700">
            <a:solidFill>
              <a:srgbClr val="00FF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282065">
              <a:lnSpc>
                <a:spcPts val="2800"/>
              </a:lnSpc>
            </a:pPr>
            <a:r>
              <a:rPr sz="2400" b="1" i="1" spc="-5" dirty="0">
                <a:solidFill>
                  <a:srgbClr val="008000"/>
                </a:solidFill>
                <a:latin typeface="Calibri"/>
                <a:cs typeface="Calibri"/>
              </a:rPr>
              <a:t>Agriculture</a:t>
            </a:r>
            <a:r>
              <a:rPr sz="2400" b="1" i="1" spc="-2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400" b="1" i="1" spc="-5" dirty="0">
                <a:solidFill>
                  <a:srgbClr val="008000"/>
                </a:solidFill>
                <a:latin typeface="Calibri"/>
                <a:cs typeface="Calibri"/>
              </a:rPr>
              <a:t>Moderne</a:t>
            </a:r>
            <a:endParaRPr sz="2400">
              <a:latin typeface="Calibri"/>
              <a:cs typeface="Calibri"/>
            </a:endParaRPr>
          </a:p>
          <a:p>
            <a:pPr marL="645160">
              <a:lnSpc>
                <a:spcPct val="100000"/>
              </a:lnSpc>
              <a:spcBef>
                <a:spcPts val="1075"/>
              </a:spcBef>
            </a:pPr>
            <a:r>
              <a:rPr sz="2200" b="1" spc="-15" dirty="0">
                <a:solidFill>
                  <a:srgbClr val="008000"/>
                </a:solidFill>
                <a:latin typeface="Calibri"/>
                <a:cs typeface="Calibri"/>
              </a:rPr>
              <a:t>Intensification</a:t>
            </a:r>
            <a:r>
              <a:rPr sz="2200" b="1" spc="3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008000"/>
                </a:solidFill>
                <a:latin typeface="Calibri"/>
                <a:cs typeface="Calibri"/>
              </a:rPr>
              <a:t>/</a:t>
            </a:r>
            <a:r>
              <a:rPr sz="2200" b="1" spc="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8000"/>
                </a:solidFill>
                <a:latin typeface="Calibri"/>
                <a:cs typeface="Calibri"/>
              </a:rPr>
              <a:t>industrialisation</a:t>
            </a:r>
            <a:endParaRPr sz="2200">
              <a:latin typeface="Calibri"/>
              <a:cs typeface="Calibri"/>
            </a:endParaRPr>
          </a:p>
          <a:p>
            <a:pPr marL="1154430" indent="-150495">
              <a:lnSpc>
                <a:spcPct val="100000"/>
              </a:lnSpc>
              <a:buChar char="-"/>
              <a:tabLst>
                <a:tab pos="1155065" algn="l"/>
              </a:tabLst>
            </a:pPr>
            <a:r>
              <a:rPr sz="2200" b="1" spc="-25" dirty="0">
                <a:solidFill>
                  <a:srgbClr val="008000"/>
                </a:solidFill>
                <a:latin typeface="Calibri"/>
                <a:cs typeface="Calibri"/>
              </a:rPr>
              <a:t>Variétés</a:t>
            </a:r>
            <a:r>
              <a:rPr sz="2200" b="1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8000"/>
                </a:solidFill>
                <a:latin typeface="Calibri"/>
                <a:cs typeface="Calibri"/>
              </a:rPr>
              <a:t>améliorées</a:t>
            </a:r>
            <a:endParaRPr sz="2200">
              <a:latin typeface="Calibri"/>
              <a:cs typeface="Calibri"/>
            </a:endParaRPr>
          </a:p>
          <a:p>
            <a:pPr marL="1154430" indent="-150495">
              <a:lnSpc>
                <a:spcPct val="100000"/>
              </a:lnSpc>
              <a:buChar char="-"/>
              <a:tabLst>
                <a:tab pos="1155065" algn="l"/>
              </a:tabLst>
            </a:pPr>
            <a:r>
              <a:rPr sz="2200" b="1" spc="-10" dirty="0">
                <a:solidFill>
                  <a:srgbClr val="008000"/>
                </a:solidFill>
                <a:latin typeface="Calibri"/>
                <a:cs typeface="Calibri"/>
              </a:rPr>
              <a:t>Conduite</a:t>
            </a:r>
            <a:r>
              <a:rPr sz="2200" b="1" spc="-3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008000"/>
                </a:solidFill>
                <a:latin typeface="Calibri"/>
                <a:cs typeface="Calibri"/>
              </a:rPr>
              <a:t>mécanisée</a:t>
            </a:r>
            <a:endParaRPr sz="2200">
              <a:latin typeface="Calibri"/>
              <a:cs typeface="Calibri"/>
            </a:endParaRPr>
          </a:p>
          <a:p>
            <a:pPr marL="1154430" indent="-150495">
              <a:lnSpc>
                <a:spcPct val="100000"/>
              </a:lnSpc>
              <a:buChar char="-"/>
              <a:tabLst>
                <a:tab pos="1155065" algn="l"/>
              </a:tabLst>
            </a:pPr>
            <a:r>
              <a:rPr sz="2200" b="1" spc="-15" dirty="0">
                <a:solidFill>
                  <a:srgbClr val="008000"/>
                </a:solidFill>
                <a:latin typeface="Calibri"/>
                <a:cs typeface="Calibri"/>
              </a:rPr>
              <a:t>Engrais</a:t>
            </a:r>
            <a:r>
              <a:rPr sz="2200" b="1" spc="-1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008000"/>
                </a:solidFill>
                <a:latin typeface="Calibri"/>
                <a:cs typeface="Calibri"/>
              </a:rPr>
              <a:t>+</a:t>
            </a:r>
            <a:r>
              <a:rPr sz="2200" b="1" spc="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8000"/>
                </a:solidFill>
                <a:latin typeface="Calibri"/>
                <a:cs typeface="Calibri"/>
              </a:rPr>
              <a:t>Pesticides</a:t>
            </a:r>
            <a:r>
              <a:rPr sz="2200" b="1" spc="1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008000"/>
                </a:solidFill>
                <a:latin typeface="Calibri"/>
                <a:cs typeface="Calibri"/>
              </a:rPr>
              <a:t>…</a:t>
            </a:r>
            <a:r>
              <a:rPr sz="2200" b="1" spc="-1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008000"/>
                </a:solidFill>
                <a:latin typeface="Calibri"/>
                <a:cs typeface="Calibri"/>
              </a:rPr>
              <a:t>…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71627" y="143255"/>
            <a:ext cx="7286625" cy="492759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4765" rIns="0" bIns="0" rtlCol="0">
            <a:spAutoFit/>
          </a:bodyPr>
          <a:lstStyle/>
          <a:p>
            <a:pPr marL="622300">
              <a:lnSpc>
                <a:spcPct val="100000"/>
              </a:lnSpc>
              <a:spcBef>
                <a:spcPts val="195"/>
              </a:spcBef>
            </a:pPr>
            <a:r>
              <a:rPr sz="2600" spc="-10" dirty="0"/>
              <a:t>Histoire</a:t>
            </a:r>
            <a:r>
              <a:rPr sz="2600" spc="-30" dirty="0"/>
              <a:t> </a:t>
            </a:r>
            <a:r>
              <a:rPr sz="2600" dirty="0"/>
              <a:t>de</a:t>
            </a:r>
            <a:r>
              <a:rPr sz="2600" spc="5" dirty="0"/>
              <a:t> </a:t>
            </a:r>
            <a:r>
              <a:rPr sz="2600" spc="-25" dirty="0"/>
              <a:t>l’activité</a:t>
            </a:r>
            <a:r>
              <a:rPr sz="2600" dirty="0"/>
              <a:t> </a:t>
            </a:r>
            <a:r>
              <a:rPr sz="2600" spc="-5" dirty="0"/>
              <a:t>agricole</a:t>
            </a:r>
            <a:r>
              <a:rPr sz="2600" spc="5" dirty="0"/>
              <a:t> </a:t>
            </a:r>
            <a:r>
              <a:rPr sz="2600" spc="-5" dirty="0"/>
              <a:t>dans</a:t>
            </a:r>
            <a:r>
              <a:rPr sz="2600" spc="15" dirty="0"/>
              <a:t> </a:t>
            </a:r>
            <a:r>
              <a:rPr sz="2600" dirty="0"/>
              <a:t>le</a:t>
            </a:r>
            <a:r>
              <a:rPr sz="2600" spc="5" dirty="0"/>
              <a:t> </a:t>
            </a:r>
            <a:r>
              <a:rPr sz="2600" spc="-5" dirty="0"/>
              <a:t>monde</a:t>
            </a:r>
            <a:endParaRPr sz="2600"/>
          </a:p>
        </p:txBody>
      </p:sp>
      <p:sp>
        <p:nvSpPr>
          <p:cNvPr id="14" name="object 14"/>
          <p:cNvSpPr/>
          <p:nvPr/>
        </p:nvSpPr>
        <p:spPr>
          <a:xfrm>
            <a:off x="2924555" y="1604772"/>
            <a:ext cx="152400" cy="370840"/>
          </a:xfrm>
          <a:custGeom>
            <a:avLst/>
            <a:gdLst/>
            <a:ahLst/>
            <a:cxnLst/>
            <a:rect l="l" t="t" r="r" b="b"/>
            <a:pathLst>
              <a:path w="152400" h="370839">
                <a:moveTo>
                  <a:pt x="38100" y="217931"/>
                </a:moveTo>
                <a:lnTo>
                  <a:pt x="0" y="217931"/>
                </a:lnTo>
                <a:lnTo>
                  <a:pt x="76200" y="370331"/>
                </a:lnTo>
                <a:lnTo>
                  <a:pt x="133350" y="256031"/>
                </a:lnTo>
                <a:lnTo>
                  <a:pt x="38100" y="256031"/>
                </a:lnTo>
                <a:lnTo>
                  <a:pt x="38100" y="217931"/>
                </a:lnTo>
                <a:close/>
              </a:path>
              <a:path w="152400" h="370839">
                <a:moveTo>
                  <a:pt x="114300" y="0"/>
                </a:moveTo>
                <a:lnTo>
                  <a:pt x="38100" y="0"/>
                </a:lnTo>
                <a:lnTo>
                  <a:pt x="38100" y="256031"/>
                </a:lnTo>
                <a:lnTo>
                  <a:pt x="114300" y="256031"/>
                </a:lnTo>
                <a:lnTo>
                  <a:pt x="114300" y="0"/>
                </a:lnTo>
                <a:close/>
              </a:path>
              <a:path w="152400" h="370839">
                <a:moveTo>
                  <a:pt x="152400" y="217931"/>
                </a:moveTo>
                <a:lnTo>
                  <a:pt x="114300" y="217931"/>
                </a:lnTo>
                <a:lnTo>
                  <a:pt x="114300" y="256031"/>
                </a:lnTo>
                <a:lnTo>
                  <a:pt x="133350" y="256031"/>
                </a:lnTo>
                <a:lnTo>
                  <a:pt x="152400" y="217931"/>
                </a:lnTo>
                <a:close/>
              </a:path>
            </a:pathLst>
          </a:custGeom>
          <a:solidFill>
            <a:srgbClr val="9437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8506206" y="6431076"/>
            <a:ext cx="10223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Times New Roman"/>
                <a:cs typeface="Times New Roman"/>
              </a:rPr>
              <a:t>3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924555" y="2845307"/>
            <a:ext cx="152400" cy="368935"/>
          </a:xfrm>
          <a:custGeom>
            <a:avLst/>
            <a:gdLst/>
            <a:ahLst/>
            <a:cxnLst/>
            <a:rect l="l" t="t" r="r" b="b"/>
            <a:pathLst>
              <a:path w="152400" h="368935">
                <a:moveTo>
                  <a:pt x="38100" y="216407"/>
                </a:moveTo>
                <a:lnTo>
                  <a:pt x="0" y="216407"/>
                </a:lnTo>
                <a:lnTo>
                  <a:pt x="76200" y="368807"/>
                </a:lnTo>
                <a:lnTo>
                  <a:pt x="133350" y="254507"/>
                </a:lnTo>
                <a:lnTo>
                  <a:pt x="38100" y="254507"/>
                </a:lnTo>
                <a:lnTo>
                  <a:pt x="38100" y="216407"/>
                </a:lnTo>
                <a:close/>
              </a:path>
              <a:path w="152400" h="368935">
                <a:moveTo>
                  <a:pt x="114300" y="0"/>
                </a:moveTo>
                <a:lnTo>
                  <a:pt x="38100" y="0"/>
                </a:lnTo>
                <a:lnTo>
                  <a:pt x="38100" y="254507"/>
                </a:lnTo>
                <a:lnTo>
                  <a:pt x="114300" y="254507"/>
                </a:lnTo>
                <a:lnTo>
                  <a:pt x="114300" y="0"/>
                </a:lnTo>
                <a:close/>
              </a:path>
              <a:path w="152400" h="368935">
                <a:moveTo>
                  <a:pt x="152400" y="216407"/>
                </a:moveTo>
                <a:lnTo>
                  <a:pt x="114300" y="216407"/>
                </a:lnTo>
                <a:lnTo>
                  <a:pt x="114300" y="254507"/>
                </a:lnTo>
                <a:lnTo>
                  <a:pt x="133350" y="254507"/>
                </a:lnTo>
                <a:lnTo>
                  <a:pt x="152400" y="216407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30</a:t>
            </a:fld>
            <a:endParaRPr dirty="0"/>
          </a:p>
        </p:txBody>
      </p:sp>
      <p:sp>
        <p:nvSpPr>
          <p:cNvPr id="2" name="object 2"/>
          <p:cNvSpPr txBox="1"/>
          <p:nvPr/>
        </p:nvSpPr>
        <p:spPr>
          <a:xfrm>
            <a:off x="507288" y="442086"/>
            <a:ext cx="8272780" cy="40982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08990" indent="-227965">
              <a:lnSpc>
                <a:spcPct val="100000"/>
              </a:lnSpc>
              <a:spcBef>
                <a:spcPts val="95"/>
              </a:spcBef>
              <a:buClr>
                <a:srgbClr val="0000FF"/>
              </a:buClr>
              <a:buSzPct val="64285"/>
              <a:buFont typeface="Times New Roman"/>
              <a:buChar char="●"/>
              <a:tabLst>
                <a:tab pos="809625" algn="l"/>
              </a:tabLst>
            </a:pPr>
            <a:r>
              <a:rPr sz="2800" b="1" spc="-25" dirty="0">
                <a:solidFill>
                  <a:srgbClr val="3333FF"/>
                </a:solidFill>
                <a:latin typeface="Calibri"/>
                <a:cs typeface="Calibri"/>
              </a:rPr>
              <a:t>Complexe</a:t>
            </a:r>
            <a:r>
              <a:rPr sz="2800" b="1" spc="20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800" b="1" spc="-30" dirty="0">
                <a:solidFill>
                  <a:srgbClr val="3333FF"/>
                </a:solidFill>
                <a:latin typeface="Calibri"/>
                <a:cs typeface="Calibri"/>
              </a:rPr>
              <a:t>d’espèces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750">
              <a:latin typeface="Calibri"/>
              <a:cs typeface="Calibri"/>
            </a:endParaRPr>
          </a:p>
          <a:p>
            <a:pPr marL="168275" indent="-156210" algn="just">
              <a:lnSpc>
                <a:spcPct val="100000"/>
              </a:lnSpc>
              <a:buChar char="-"/>
              <a:tabLst>
                <a:tab pos="168910" algn="l"/>
              </a:tabLst>
            </a:pPr>
            <a:r>
              <a:rPr sz="2300" b="1" spc="-15" dirty="0">
                <a:latin typeface="Calibri"/>
                <a:cs typeface="Calibri"/>
              </a:rPr>
              <a:t>Complexe</a:t>
            </a:r>
            <a:r>
              <a:rPr sz="2300" b="1" spc="10" dirty="0">
                <a:latin typeface="Calibri"/>
                <a:cs typeface="Calibri"/>
              </a:rPr>
              <a:t> </a:t>
            </a:r>
            <a:r>
              <a:rPr sz="2300" b="1" spc="-20" dirty="0">
                <a:latin typeface="Calibri"/>
                <a:cs typeface="Calibri"/>
              </a:rPr>
              <a:t>d’espèces </a:t>
            </a:r>
            <a:r>
              <a:rPr sz="2300" b="1" dirty="0">
                <a:latin typeface="Calibri"/>
                <a:cs typeface="Calibri"/>
              </a:rPr>
              <a:t>: </a:t>
            </a:r>
            <a:r>
              <a:rPr sz="2300" b="1" spc="-5" dirty="0">
                <a:solidFill>
                  <a:srgbClr val="3333FF"/>
                </a:solidFill>
                <a:latin typeface="Calibri"/>
                <a:cs typeface="Calibri"/>
              </a:rPr>
              <a:t>pool</a:t>
            </a:r>
            <a:r>
              <a:rPr sz="2300" b="1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300" b="1" spc="-5" dirty="0">
                <a:solidFill>
                  <a:srgbClr val="3333FF"/>
                </a:solidFill>
                <a:latin typeface="Calibri"/>
                <a:cs typeface="Calibri"/>
              </a:rPr>
              <a:t>génétique</a:t>
            </a:r>
            <a:r>
              <a:rPr sz="2300" b="1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:</a:t>
            </a:r>
            <a:r>
              <a:rPr sz="2300" b="1" spc="-5" dirty="0">
                <a:latin typeface="Calibri"/>
                <a:cs typeface="Calibri"/>
              </a:rPr>
              <a:t> </a:t>
            </a:r>
            <a:r>
              <a:rPr sz="2300" b="1" i="1" spc="-5" dirty="0">
                <a:latin typeface="Calibri"/>
                <a:cs typeface="Calibri"/>
              </a:rPr>
              <a:t>genepool</a:t>
            </a:r>
            <a:endParaRPr sz="23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1060"/>
              </a:spcBef>
              <a:buChar char="-"/>
              <a:tabLst>
                <a:tab pos="214629" algn="l"/>
              </a:tabLst>
            </a:pPr>
            <a:r>
              <a:rPr sz="2300" b="1" spc="-15" dirty="0">
                <a:latin typeface="Calibri"/>
                <a:cs typeface="Calibri"/>
              </a:rPr>
              <a:t>Complexe </a:t>
            </a:r>
            <a:r>
              <a:rPr sz="2300" b="1" spc="-20" dirty="0">
                <a:latin typeface="Calibri"/>
                <a:cs typeface="Calibri"/>
              </a:rPr>
              <a:t>d’espèces </a:t>
            </a:r>
            <a:r>
              <a:rPr sz="2300" b="1" dirty="0">
                <a:latin typeface="Calibri"/>
                <a:cs typeface="Calibri"/>
              </a:rPr>
              <a:t>: </a:t>
            </a:r>
            <a:r>
              <a:rPr sz="2300" b="1" spc="-5" dirty="0">
                <a:latin typeface="Calibri"/>
                <a:cs typeface="Calibri"/>
              </a:rPr>
              <a:t>groupe </a:t>
            </a:r>
            <a:r>
              <a:rPr sz="2300" b="1" spc="-15" dirty="0">
                <a:latin typeface="Calibri"/>
                <a:cs typeface="Calibri"/>
              </a:rPr>
              <a:t>d’</a:t>
            </a:r>
            <a:r>
              <a:rPr sz="2300" b="1" spc="-15" dirty="0">
                <a:solidFill>
                  <a:srgbClr val="3333FF"/>
                </a:solidFill>
                <a:latin typeface="Calibri"/>
                <a:cs typeface="Calibri"/>
              </a:rPr>
              <a:t>espèces </a:t>
            </a:r>
            <a:r>
              <a:rPr sz="2300" b="1" spc="-5" dirty="0">
                <a:solidFill>
                  <a:srgbClr val="3333FF"/>
                </a:solidFill>
                <a:latin typeface="Calibri"/>
                <a:cs typeface="Calibri"/>
              </a:rPr>
              <a:t>proches ou </a:t>
            </a:r>
            <a:r>
              <a:rPr sz="2300" b="1" spc="-10" dirty="0">
                <a:solidFill>
                  <a:srgbClr val="3333FF"/>
                </a:solidFill>
                <a:latin typeface="Calibri"/>
                <a:cs typeface="Calibri"/>
              </a:rPr>
              <a:t>apparentées </a:t>
            </a:r>
            <a:r>
              <a:rPr sz="2300" b="1" spc="-5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(</a:t>
            </a:r>
            <a:r>
              <a:rPr sz="2300" b="1" spc="-5" dirty="0">
                <a:solidFill>
                  <a:srgbClr val="00AF50"/>
                </a:solidFill>
                <a:latin typeface="Calibri"/>
                <a:cs typeface="Calibri"/>
              </a:rPr>
              <a:t>cultivées </a:t>
            </a:r>
            <a:r>
              <a:rPr sz="2300" b="1" spc="-5" dirty="0">
                <a:latin typeface="Calibri"/>
                <a:cs typeface="Calibri"/>
              </a:rPr>
              <a:t>ou </a:t>
            </a:r>
            <a:r>
              <a:rPr sz="2300" b="1" spc="-5" dirty="0">
                <a:solidFill>
                  <a:srgbClr val="00AF50"/>
                </a:solidFill>
                <a:latin typeface="Calibri"/>
                <a:cs typeface="Calibri"/>
              </a:rPr>
              <a:t>spontanées</a:t>
            </a:r>
            <a:r>
              <a:rPr sz="2300" b="1" spc="-5" dirty="0">
                <a:latin typeface="Calibri"/>
                <a:cs typeface="Calibri"/>
              </a:rPr>
              <a:t>) </a:t>
            </a:r>
            <a:r>
              <a:rPr sz="2300" b="1" spc="-10" dirty="0">
                <a:latin typeface="Calibri"/>
                <a:cs typeface="Calibri"/>
              </a:rPr>
              <a:t>pouvant </a:t>
            </a:r>
            <a:r>
              <a:rPr sz="2300" b="1" spc="-5" dirty="0">
                <a:latin typeface="Calibri"/>
                <a:cs typeface="Calibri"/>
              </a:rPr>
              <a:t>échanger du </a:t>
            </a:r>
            <a:r>
              <a:rPr sz="2300" b="1" spc="-10" dirty="0">
                <a:latin typeface="Calibri"/>
                <a:cs typeface="Calibri"/>
              </a:rPr>
              <a:t>matériel </a:t>
            </a:r>
            <a:r>
              <a:rPr sz="2300" b="1" spc="-5" dirty="0">
                <a:latin typeface="Calibri"/>
                <a:cs typeface="Calibri"/>
              </a:rPr>
              <a:t>génétique </a:t>
            </a:r>
            <a:r>
              <a:rPr sz="2300" b="1" dirty="0">
                <a:latin typeface="Calibri"/>
                <a:cs typeface="Calibri"/>
              </a:rPr>
              <a:t> </a:t>
            </a:r>
            <a:r>
              <a:rPr sz="2300" b="1" spc="-10" dirty="0">
                <a:latin typeface="Calibri"/>
                <a:cs typeface="Calibri"/>
              </a:rPr>
              <a:t>entre</a:t>
            </a:r>
            <a:r>
              <a:rPr sz="2300" b="1" spc="-15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elles</a:t>
            </a:r>
            <a:r>
              <a:rPr sz="2300" b="1" spc="-10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:</a:t>
            </a:r>
            <a:endParaRPr sz="2300">
              <a:latin typeface="Calibri"/>
              <a:cs typeface="Calibri"/>
            </a:endParaRPr>
          </a:p>
          <a:p>
            <a:pPr marL="508634" marR="322580" algn="just">
              <a:lnSpc>
                <a:spcPct val="100000"/>
              </a:lnSpc>
              <a:spcBef>
                <a:spcPts val="795"/>
              </a:spcBef>
            </a:pPr>
            <a:r>
              <a:rPr sz="2300" b="1" dirty="0">
                <a:latin typeface="Calibri"/>
                <a:cs typeface="Calibri"/>
              </a:rPr>
              <a:t>elles </a:t>
            </a:r>
            <a:r>
              <a:rPr sz="2300" b="1" spc="-10" dirty="0">
                <a:latin typeface="Calibri"/>
                <a:cs typeface="Calibri"/>
              </a:rPr>
              <a:t>doivent </a:t>
            </a:r>
            <a:r>
              <a:rPr sz="2300" b="1" spc="-5" dirty="0">
                <a:latin typeface="Calibri"/>
                <a:cs typeface="Calibri"/>
              </a:rPr>
              <a:t>pouvoir échanger </a:t>
            </a:r>
            <a:r>
              <a:rPr sz="2300" b="1" dirty="0">
                <a:latin typeface="Calibri"/>
                <a:cs typeface="Calibri"/>
              </a:rPr>
              <a:t>des </a:t>
            </a:r>
            <a:r>
              <a:rPr sz="2300" b="1" spc="-10" dirty="0">
                <a:latin typeface="Calibri"/>
                <a:cs typeface="Calibri"/>
              </a:rPr>
              <a:t>gènes </a:t>
            </a:r>
            <a:r>
              <a:rPr sz="2300" b="1" dirty="0">
                <a:latin typeface="Calibri"/>
                <a:cs typeface="Calibri"/>
              </a:rPr>
              <a:t>par </a:t>
            </a:r>
            <a:r>
              <a:rPr sz="2300" b="1" spc="-5" dirty="0">
                <a:solidFill>
                  <a:srgbClr val="3333FF"/>
                </a:solidFill>
                <a:latin typeface="Calibri"/>
                <a:cs typeface="Calibri"/>
              </a:rPr>
              <a:t>hybridation </a:t>
            </a:r>
            <a:r>
              <a:rPr sz="2300" b="1" dirty="0">
                <a:latin typeface="Calibri"/>
                <a:cs typeface="Calibri"/>
              </a:rPr>
              <a:t>en </a:t>
            </a:r>
            <a:r>
              <a:rPr sz="2300" b="1" spc="5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conditions</a:t>
            </a:r>
            <a:r>
              <a:rPr sz="2300" b="1" spc="-20" dirty="0">
                <a:latin typeface="Calibri"/>
                <a:cs typeface="Calibri"/>
              </a:rPr>
              <a:t> </a:t>
            </a:r>
            <a:r>
              <a:rPr sz="2300" b="1" spc="-10" dirty="0">
                <a:latin typeface="Calibri"/>
                <a:cs typeface="Calibri"/>
              </a:rPr>
              <a:t>naturelles</a:t>
            </a:r>
            <a:r>
              <a:rPr sz="2300" b="1" spc="-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(Pernes,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1982)</a:t>
            </a:r>
            <a:r>
              <a:rPr sz="2300" b="1" dirty="0">
                <a:latin typeface="Calibri"/>
                <a:cs typeface="Calibri"/>
              </a:rPr>
              <a:t>.</a:t>
            </a:r>
            <a:endParaRPr sz="2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250">
              <a:latin typeface="Calibri"/>
              <a:cs typeface="Calibri"/>
            </a:endParaRPr>
          </a:p>
          <a:p>
            <a:pPr marL="288925" algn="ctr">
              <a:lnSpc>
                <a:spcPct val="100000"/>
              </a:lnSpc>
            </a:pPr>
            <a:r>
              <a:rPr sz="2400" b="1" spc="-10" dirty="0">
                <a:solidFill>
                  <a:srgbClr val="D50092"/>
                </a:solidFill>
                <a:latin typeface="Calibri"/>
                <a:cs typeface="Calibri"/>
              </a:rPr>
              <a:t>Pool</a:t>
            </a:r>
            <a:r>
              <a:rPr sz="2400" b="1" spc="-40" dirty="0">
                <a:solidFill>
                  <a:srgbClr val="D50092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D50092"/>
                </a:solidFill>
                <a:latin typeface="Calibri"/>
                <a:cs typeface="Calibri"/>
              </a:rPr>
              <a:t>génétique</a:t>
            </a:r>
            <a:r>
              <a:rPr sz="2400" b="1" dirty="0">
                <a:solidFill>
                  <a:srgbClr val="D50092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D50092"/>
                </a:solidFill>
                <a:latin typeface="Calibri"/>
                <a:cs typeface="Calibri"/>
              </a:rPr>
              <a:t>d’une</a:t>
            </a:r>
            <a:r>
              <a:rPr sz="2400" b="1" spc="-5" dirty="0">
                <a:solidFill>
                  <a:srgbClr val="D50092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D50092"/>
                </a:solidFill>
                <a:latin typeface="Calibri"/>
                <a:cs typeface="Calibri"/>
              </a:rPr>
              <a:t>plante</a:t>
            </a:r>
            <a:r>
              <a:rPr sz="2400" b="1" spc="-10" dirty="0">
                <a:solidFill>
                  <a:srgbClr val="D50092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D50092"/>
                </a:solidFill>
                <a:latin typeface="Calibri"/>
                <a:cs typeface="Calibri"/>
              </a:rPr>
              <a:t>(cultivée)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43761" y="4847082"/>
            <a:ext cx="7358380" cy="1155700"/>
          </a:xfrm>
          <a:prstGeom prst="rect">
            <a:avLst/>
          </a:prstGeom>
          <a:ln w="28575">
            <a:solidFill>
              <a:srgbClr val="D50092"/>
            </a:solidFill>
          </a:ln>
        </p:spPr>
        <p:txBody>
          <a:bodyPr vert="horz" wrap="square" lIns="0" tIns="2667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10"/>
              </a:spcBef>
            </a:pPr>
            <a:r>
              <a:rPr sz="2300" b="1" spc="-5" dirty="0">
                <a:solidFill>
                  <a:srgbClr val="0000FF"/>
                </a:solidFill>
                <a:latin typeface="Calibri"/>
                <a:cs typeface="Calibri"/>
              </a:rPr>
              <a:t>(1)</a:t>
            </a:r>
            <a:r>
              <a:rPr sz="2300" b="1" spc="-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Espèce</a:t>
            </a:r>
            <a:r>
              <a:rPr sz="2300" b="1" spc="-5" dirty="0">
                <a:latin typeface="Calibri"/>
                <a:cs typeface="Calibri"/>
              </a:rPr>
              <a:t> </a:t>
            </a:r>
            <a:r>
              <a:rPr sz="2300" b="1" spc="-5" dirty="0">
                <a:solidFill>
                  <a:srgbClr val="3333FF"/>
                </a:solidFill>
                <a:latin typeface="Calibri"/>
                <a:cs typeface="Calibri"/>
              </a:rPr>
              <a:t>cultivée</a:t>
            </a:r>
            <a:r>
              <a:rPr sz="2300" b="1" spc="15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300" b="1" spc="-10" dirty="0">
                <a:latin typeface="Calibri"/>
                <a:cs typeface="Calibri"/>
              </a:rPr>
              <a:t>(différentes </a:t>
            </a:r>
            <a:r>
              <a:rPr sz="2300" b="1" spc="-5" dirty="0">
                <a:solidFill>
                  <a:srgbClr val="3333FF"/>
                </a:solidFill>
                <a:latin typeface="Calibri"/>
                <a:cs typeface="Calibri"/>
              </a:rPr>
              <a:t>formes</a:t>
            </a:r>
            <a:r>
              <a:rPr sz="2300" b="1" spc="-20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et</a:t>
            </a:r>
            <a:r>
              <a:rPr sz="2300" b="1" spc="-20" dirty="0">
                <a:latin typeface="Calibri"/>
                <a:cs typeface="Calibri"/>
              </a:rPr>
              <a:t> </a:t>
            </a:r>
            <a:r>
              <a:rPr sz="2300" b="1" spc="-10" dirty="0">
                <a:solidFill>
                  <a:srgbClr val="3333FF"/>
                </a:solidFill>
                <a:latin typeface="Calibri"/>
                <a:cs typeface="Calibri"/>
              </a:rPr>
              <a:t>variétés</a:t>
            </a:r>
            <a:r>
              <a:rPr sz="2300" b="1" spc="-10" dirty="0">
                <a:latin typeface="Calibri"/>
                <a:cs typeface="Calibri"/>
              </a:rPr>
              <a:t>)</a:t>
            </a:r>
            <a:endParaRPr sz="2300">
              <a:latin typeface="Calibri"/>
              <a:cs typeface="Calibri"/>
            </a:endParaRPr>
          </a:p>
          <a:p>
            <a:pPr marL="1005205">
              <a:lnSpc>
                <a:spcPct val="100000"/>
              </a:lnSpc>
              <a:spcBef>
                <a:spcPts val="5"/>
              </a:spcBef>
            </a:pPr>
            <a:r>
              <a:rPr sz="2300" b="1" dirty="0">
                <a:solidFill>
                  <a:srgbClr val="00AF50"/>
                </a:solidFill>
                <a:latin typeface="Calibri"/>
                <a:cs typeface="Calibri"/>
              </a:rPr>
              <a:t>+ (2)</a:t>
            </a:r>
            <a:r>
              <a:rPr sz="2300" b="1" spc="-2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Espèce(s)</a:t>
            </a:r>
            <a:r>
              <a:rPr sz="2300" b="1" spc="-40" dirty="0">
                <a:latin typeface="Calibri"/>
                <a:cs typeface="Calibri"/>
              </a:rPr>
              <a:t> </a:t>
            </a:r>
            <a:r>
              <a:rPr sz="2300" b="1" spc="-5" dirty="0">
                <a:solidFill>
                  <a:srgbClr val="00AF50"/>
                </a:solidFill>
                <a:latin typeface="Calibri"/>
                <a:cs typeface="Calibri"/>
              </a:rPr>
              <a:t>cultivée(s)</a:t>
            </a:r>
            <a:r>
              <a:rPr sz="2300" b="1" spc="-2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300" b="1" spc="-5" dirty="0">
                <a:solidFill>
                  <a:srgbClr val="00AF50"/>
                </a:solidFill>
                <a:latin typeface="Calibri"/>
                <a:cs typeface="Calibri"/>
              </a:rPr>
              <a:t>proche(s)</a:t>
            </a:r>
            <a:endParaRPr sz="2300">
              <a:latin typeface="Calibri"/>
              <a:cs typeface="Calibri"/>
            </a:endParaRPr>
          </a:p>
          <a:p>
            <a:pPr marL="1919605">
              <a:lnSpc>
                <a:spcPct val="100000"/>
              </a:lnSpc>
            </a:pPr>
            <a:r>
              <a:rPr sz="2300" b="1" dirty="0">
                <a:solidFill>
                  <a:srgbClr val="FF3300"/>
                </a:solidFill>
                <a:latin typeface="Calibri"/>
                <a:cs typeface="Calibri"/>
              </a:rPr>
              <a:t>+</a:t>
            </a:r>
            <a:r>
              <a:rPr sz="2300" b="1" spc="10" dirty="0">
                <a:solidFill>
                  <a:srgbClr val="FF3300"/>
                </a:solidFill>
                <a:latin typeface="Calibri"/>
                <a:cs typeface="Calibri"/>
              </a:rPr>
              <a:t> </a:t>
            </a:r>
            <a:r>
              <a:rPr sz="2300" b="1" spc="-5" dirty="0">
                <a:solidFill>
                  <a:srgbClr val="FF0000"/>
                </a:solidFill>
                <a:latin typeface="Calibri"/>
                <a:cs typeface="Calibri"/>
              </a:rPr>
              <a:t>(3)</a:t>
            </a:r>
            <a:r>
              <a:rPr sz="23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Espèce(s)</a:t>
            </a:r>
            <a:r>
              <a:rPr sz="2300" b="1" spc="-35" dirty="0">
                <a:latin typeface="Calibri"/>
                <a:cs typeface="Calibri"/>
              </a:rPr>
              <a:t> </a:t>
            </a:r>
            <a:r>
              <a:rPr sz="2300" b="1" spc="-5" dirty="0">
                <a:solidFill>
                  <a:srgbClr val="FF0000"/>
                </a:solidFill>
                <a:latin typeface="Calibri"/>
                <a:cs typeface="Calibri"/>
              </a:rPr>
              <a:t>spontanée(s)</a:t>
            </a:r>
            <a:r>
              <a:rPr sz="23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b="1" spc="-5" dirty="0">
                <a:solidFill>
                  <a:srgbClr val="FF0000"/>
                </a:solidFill>
                <a:latin typeface="Calibri"/>
                <a:cs typeface="Calibri"/>
              </a:rPr>
              <a:t>apparentée(s)</a:t>
            </a:r>
            <a:endParaRPr sz="2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43884" y="4858511"/>
            <a:ext cx="2618232" cy="174193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58128" y="2785872"/>
            <a:ext cx="2467355" cy="184861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58128" y="4786884"/>
            <a:ext cx="2467355" cy="184708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715511" y="2785872"/>
            <a:ext cx="2465832" cy="184861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653050" y="786383"/>
            <a:ext cx="2362543" cy="172289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214871" y="786383"/>
            <a:ext cx="2572512" cy="1780032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59663" y="1069340"/>
            <a:ext cx="2050414" cy="1031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2200" spc="-25" dirty="0"/>
              <a:t>Variétés </a:t>
            </a:r>
            <a:r>
              <a:rPr sz="2200" spc="-10" dirty="0"/>
              <a:t>cultivées </a:t>
            </a:r>
            <a:r>
              <a:rPr sz="2200" spc="-484" dirty="0"/>
              <a:t> </a:t>
            </a:r>
            <a:r>
              <a:rPr sz="2200" spc="-20" dirty="0"/>
              <a:t>d’amandier </a:t>
            </a:r>
            <a:r>
              <a:rPr sz="2200" spc="-15" dirty="0"/>
              <a:t> </a:t>
            </a:r>
            <a:r>
              <a:rPr sz="2200" spc="-5" dirty="0"/>
              <a:t>(</a:t>
            </a:r>
            <a:r>
              <a:rPr sz="2200" i="1" spc="-5" dirty="0">
                <a:latin typeface="Calibri"/>
                <a:cs typeface="Calibri"/>
              </a:rPr>
              <a:t>Prunus dulcis</a:t>
            </a:r>
            <a:r>
              <a:rPr sz="2200" spc="-5" dirty="0"/>
              <a:t>)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31</a:t>
            </a:fld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470712" y="3085845"/>
            <a:ext cx="2630170" cy="1031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6725" marR="5080" indent="-454659">
              <a:lnSpc>
                <a:spcPct val="100000"/>
              </a:lnSpc>
              <a:spcBef>
                <a:spcPts val="95"/>
              </a:spcBef>
            </a:pPr>
            <a:r>
              <a:rPr sz="2200" b="1" spc="-10" dirty="0">
                <a:solidFill>
                  <a:srgbClr val="0000FF"/>
                </a:solidFill>
                <a:latin typeface="Calibri"/>
                <a:cs typeface="Calibri"/>
              </a:rPr>
              <a:t>Formes</a:t>
            </a:r>
            <a:r>
              <a:rPr sz="2200" b="1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0000FF"/>
                </a:solidFill>
                <a:latin typeface="Calibri"/>
                <a:cs typeface="Calibri"/>
              </a:rPr>
              <a:t>spontanées</a:t>
            </a:r>
            <a:r>
              <a:rPr sz="2200" b="1" spc="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0000FF"/>
                </a:solidFill>
                <a:latin typeface="Calibri"/>
                <a:cs typeface="Calibri"/>
              </a:rPr>
              <a:t>de </a:t>
            </a:r>
            <a:r>
              <a:rPr sz="2200" b="1" spc="-484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200" b="1" i="1" spc="-5" dirty="0">
                <a:solidFill>
                  <a:srgbClr val="0000FF"/>
                </a:solidFill>
                <a:latin typeface="Calibri"/>
                <a:cs typeface="Calibri"/>
              </a:rPr>
              <a:t>Prunus</a:t>
            </a:r>
            <a:r>
              <a:rPr sz="2200" b="1" i="1" spc="49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200" b="1" i="1" spc="-5" dirty="0">
                <a:solidFill>
                  <a:srgbClr val="0000FF"/>
                </a:solidFill>
                <a:latin typeface="Calibri"/>
                <a:cs typeface="Calibri"/>
              </a:rPr>
              <a:t>dulcis </a:t>
            </a:r>
            <a:r>
              <a:rPr sz="2200" b="1" i="1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0000FF"/>
                </a:solidFill>
                <a:latin typeface="Calibri"/>
                <a:cs typeface="Calibri"/>
              </a:rPr>
              <a:t>(Asie</a:t>
            </a:r>
            <a:r>
              <a:rPr sz="2200" b="1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0000FF"/>
                </a:solidFill>
                <a:latin typeface="Calibri"/>
                <a:cs typeface="Calibri"/>
              </a:rPr>
              <a:t>Centrale)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67944" y="5030470"/>
            <a:ext cx="2435225" cy="1031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r>
              <a:rPr sz="2200" b="1" spc="-10" dirty="0">
                <a:solidFill>
                  <a:srgbClr val="006600"/>
                </a:solidFill>
                <a:latin typeface="Calibri"/>
                <a:cs typeface="Calibri"/>
              </a:rPr>
              <a:t>Espèces </a:t>
            </a:r>
            <a:r>
              <a:rPr sz="2200" b="1" spc="-15" dirty="0">
                <a:solidFill>
                  <a:srgbClr val="006600"/>
                </a:solidFill>
                <a:latin typeface="Calibri"/>
                <a:cs typeface="Calibri"/>
              </a:rPr>
              <a:t>apparentées </a:t>
            </a:r>
            <a:r>
              <a:rPr sz="2200" b="1" spc="-484" dirty="0">
                <a:solidFill>
                  <a:srgbClr val="006600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6600"/>
                </a:solidFill>
                <a:latin typeface="Calibri"/>
                <a:cs typeface="Calibri"/>
              </a:rPr>
              <a:t>(autres</a:t>
            </a:r>
            <a:r>
              <a:rPr sz="2200" b="1" spc="15" dirty="0">
                <a:solidFill>
                  <a:srgbClr val="006600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6600"/>
                </a:solidFill>
                <a:latin typeface="Calibri"/>
                <a:cs typeface="Calibri"/>
              </a:rPr>
              <a:t>espèces</a:t>
            </a:r>
            <a:r>
              <a:rPr sz="2200" b="1" spc="15" dirty="0">
                <a:solidFill>
                  <a:srgbClr val="006600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006600"/>
                </a:solidFill>
                <a:latin typeface="Calibri"/>
                <a:cs typeface="Calibri"/>
              </a:rPr>
              <a:t>de </a:t>
            </a:r>
            <a:r>
              <a:rPr sz="2200" b="1" dirty="0">
                <a:solidFill>
                  <a:srgbClr val="006600"/>
                </a:solidFill>
                <a:latin typeface="Calibri"/>
                <a:cs typeface="Calibri"/>
              </a:rPr>
              <a:t> </a:t>
            </a:r>
            <a:r>
              <a:rPr sz="2200" b="1" i="1" spc="-5" dirty="0">
                <a:solidFill>
                  <a:srgbClr val="006600"/>
                </a:solidFill>
                <a:latin typeface="Calibri"/>
                <a:cs typeface="Calibri"/>
              </a:rPr>
              <a:t>Prunus</a:t>
            </a:r>
            <a:r>
              <a:rPr sz="2200" b="1" spc="-5" dirty="0">
                <a:solidFill>
                  <a:srgbClr val="006600"/>
                </a:solidFill>
                <a:latin typeface="Calibri"/>
                <a:cs typeface="Calibri"/>
              </a:rPr>
              <a:t>:</a:t>
            </a:r>
            <a:r>
              <a:rPr sz="2200" b="1" spc="5" dirty="0">
                <a:solidFill>
                  <a:srgbClr val="006600"/>
                </a:solidFill>
                <a:latin typeface="Calibri"/>
                <a:cs typeface="Calibri"/>
              </a:rPr>
              <a:t> </a:t>
            </a:r>
            <a:r>
              <a:rPr sz="2200" b="1" i="1" spc="-5" dirty="0">
                <a:solidFill>
                  <a:srgbClr val="006600"/>
                </a:solidFill>
                <a:latin typeface="Calibri"/>
                <a:cs typeface="Calibri"/>
              </a:rPr>
              <a:t>Prunus </a:t>
            </a:r>
            <a:r>
              <a:rPr sz="2200" b="1" spc="-5" dirty="0">
                <a:solidFill>
                  <a:srgbClr val="006600"/>
                </a:solidFill>
                <a:latin typeface="Calibri"/>
                <a:cs typeface="Calibri"/>
              </a:rPr>
              <a:t>sp.)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758185" y="204977"/>
            <a:ext cx="362585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5" dirty="0">
                <a:latin typeface="Calibri"/>
                <a:cs typeface="Calibri"/>
              </a:rPr>
              <a:t>Complexe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d’espèces </a:t>
            </a:r>
            <a:r>
              <a:rPr sz="2000" b="1" dirty="0">
                <a:latin typeface="Calibri"/>
                <a:cs typeface="Calibri"/>
              </a:rPr>
              <a:t>«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00FF"/>
                </a:solidFill>
                <a:latin typeface="Calibri"/>
                <a:cs typeface="Calibri"/>
              </a:rPr>
              <a:t>Amandier</a:t>
            </a:r>
            <a:r>
              <a:rPr sz="2000" b="1" spc="-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»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42706" y="6460404"/>
            <a:ext cx="152400" cy="169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10"/>
              </a:lnSpc>
            </a:pPr>
            <a:r>
              <a:rPr sz="1200" spc="-5" dirty="0">
                <a:solidFill>
                  <a:srgbClr val="888888"/>
                </a:solidFill>
                <a:latin typeface="Times New Roman"/>
                <a:cs typeface="Times New Roman"/>
              </a:rPr>
              <a:t>32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39011" y="292606"/>
            <a:ext cx="7833359" cy="648919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4505" y="156209"/>
            <a:ext cx="255714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spc="-15" dirty="0"/>
              <a:t>Complexe</a:t>
            </a:r>
            <a:r>
              <a:rPr sz="2400" spc="-55" dirty="0"/>
              <a:t> </a:t>
            </a:r>
            <a:r>
              <a:rPr sz="2400" spc="-25" dirty="0"/>
              <a:t>d’espèces</a:t>
            </a:r>
            <a:endParaRPr sz="2400"/>
          </a:p>
          <a:p>
            <a:pPr marL="1270" algn="ctr">
              <a:lnSpc>
                <a:spcPct val="100000"/>
              </a:lnSpc>
            </a:pPr>
            <a:r>
              <a:rPr sz="2400" dirty="0"/>
              <a:t>«</a:t>
            </a:r>
            <a:r>
              <a:rPr sz="2400" spc="-45" dirty="0"/>
              <a:t> </a:t>
            </a:r>
            <a:r>
              <a:rPr sz="2400" spc="-15" dirty="0">
                <a:solidFill>
                  <a:srgbClr val="0000FF"/>
                </a:solidFill>
              </a:rPr>
              <a:t>Pastèque</a:t>
            </a:r>
            <a:r>
              <a:rPr sz="2400" spc="-20" dirty="0">
                <a:solidFill>
                  <a:srgbClr val="0000FF"/>
                </a:solidFill>
              </a:rPr>
              <a:t> </a:t>
            </a:r>
            <a:r>
              <a:rPr sz="2400" dirty="0"/>
              <a:t>»</a:t>
            </a:r>
            <a:endParaRPr sz="24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42706" y="6460404"/>
            <a:ext cx="152400" cy="169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10"/>
              </a:lnSpc>
            </a:pPr>
            <a:r>
              <a:rPr sz="1200" spc="-5" dirty="0">
                <a:solidFill>
                  <a:srgbClr val="888888"/>
                </a:solidFill>
                <a:latin typeface="Times New Roman"/>
                <a:cs typeface="Times New Roman"/>
              </a:rPr>
              <a:t>33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89275" y="172339"/>
            <a:ext cx="30772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/>
              <a:t>Pool</a:t>
            </a:r>
            <a:r>
              <a:rPr sz="2400" spc="-55" dirty="0"/>
              <a:t> </a:t>
            </a:r>
            <a:r>
              <a:rPr sz="2400" spc="-10" dirty="0"/>
              <a:t>génétique</a:t>
            </a:r>
            <a:r>
              <a:rPr sz="2400" spc="-15" dirty="0"/>
              <a:t> </a:t>
            </a:r>
            <a:r>
              <a:rPr sz="2400" dirty="0"/>
              <a:t>de</a:t>
            </a:r>
            <a:r>
              <a:rPr sz="2400" spc="-20" dirty="0"/>
              <a:t> </a:t>
            </a:r>
            <a:r>
              <a:rPr sz="2400" spc="-35" dirty="0">
                <a:solidFill>
                  <a:srgbClr val="0000FF"/>
                </a:solidFill>
              </a:rPr>
              <a:t>l’orge</a:t>
            </a:r>
            <a:endParaRPr sz="24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61815" y="2360676"/>
            <a:ext cx="5050536" cy="436016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78865" y="5689803"/>
            <a:ext cx="304673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0000FF"/>
                </a:solidFill>
                <a:latin typeface="Calibri"/>
                <a:cs typeface="Calibri"/>
              </a:rPr>
              <a:t>Espèces</a:t>
            </a:r>
            <a:r>
              <a:rPr sz="2000" b="1" spc="-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00FF"/>
                </a:solidFill>
                <a:latin typeface="Calibri"/>
                <a:cs typeface="Calibri"/>
              </a:rPr>
              <a:t>apparentées</a:t>
            </a:r>
            <a:r>
              <a:rPr sz="2000" b="1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à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-35" dirty="0">
                <a:latin typeface="Calibri"/>
                <a:cs typeface="Calibri"/>
              </a:rPr>
              <a:t>l’orge</a:t>
            </a:r>
            <a:endParaRPr sz="200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</a:pPr>
            <a:r>
              <a:rPr sz="2000" b="1" spc="-5" dirty="0">
                <a:latin typeface="Calibri"/>
                <a:cs typeface="Calibri"/>
              </a:rPr>
              <a:t>(CIMMYT-ICARDA,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2020)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6240" y="739140"/>
            <a:ext cx="5006340" cy="2244852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998321" y="3066669"/>
            <a:ext cx="159258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b="1" spc="-20" dirty="0">
                <a:solidFill>
                  <a:srgbClr val="0000FF"/>
                </a:solidFill>
                <a:latin typeface="Calibri"/>
                <a:cs typeface="Calibri"/>
              </a:rPr>
              <a:t>Variétés</a:t>
            </a:r>
            <a:r>
              <a:rPr sz="2000" b="1" spc="-5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b="1" spc="-35" dirty="0">
                <a:latin typeface="Calibri"/>
                <a:cs typeface="Calibri"/>
              </a:rPr>
              <a:t>d’orge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000" b="1" spc="-40" dirty="0">
                <a:latin typeface="Calibri"/>
                <a:cs typeface="Calibri"/>
              </a:rPr>
              <a:t>(FAO,</a:t>
            </a:r>
            <a:r>
              <a:rPr sz="2000" b="1" spc="-6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2015)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34</a:t>
            </a:fld>
            <a:endParaRPr dirty="0"/>
          </a:p>
        </p:txBody>
      </p:sp>
      <p:sp>
        <p:nvSpPr>
          <p:cNvPr id="2" name="object 2"/>
          <p:cNvSpPr txBox="1"/>
          <p:nvPr/>
        </p:nvSpPr>
        <p:spPr>
          <a:xfrm>
            <a:off x="258267" y="198577"/>
            <a:ext cx="8630285" cy="52146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71880" indent="-196215">
              <a:lnSpc>
                <a:spcPct val="100000"/>
              </a:lnSpc>
              <a:spcBef>
                <a:spcPts val="95"/>
              </a:spcBef>
              <a:buSzPct val="64285"/>
              <a:buFont typeface="Times New Roman"/>
              <a:buChar char="●"/>
              <a:tabLst>
                <a:tab pos="1072515" algn="l"/>
              </a:tabLst>
            </a:pPr>
            <a:r>
              <a:rPr sz="2800" b="1" spc="-15" dirty="0">
                <a:solidFill>
                  <a:srgbClr val="0000FF"/>
                </a:solidFill>
                <a:latin typeface="Calibri"/>
                <a:cs typeface="Calibri"/>
              </a:rPr>
              <a:t>Ressources</a:t>
            </a:r>
            <a:r>
              <a:rPr sz="2800" b="1" spc="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0000FF"/>
                </a:solidFill>
                <a:latin typeface="Calibri"/>
                <a:cs typeface="Calibri"/>
              </a:rPr>
              <a:t>génétiques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200" b="1" spc="-5" dirty="0">
                <a:latin typeface="Calibri"/>
                <a:cs typeface="Calibri"/>
              </a:rPr>
              <a:t>«</a:t>
            </a:r>
            <a:r>
              <a:rPr sz="2200" b="1" spc="190" dirty="0"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00FF"/>
                </a:solidFill>
                <a:latin typeface="Calibri"/>
                <a:cs typeface="Calibri"/>
              </a:rPr>
              <a:t>Ressources</a:t>
            </a:r>
            <a:r>
              <a:rPr sz="2200" b="1" spc="2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00FF"/>
                </a:solidFill>
                <a:latin typeface="Calibri"/>
                <a:cs typeface="Calibri"/>
              </a:rPr>
              <a:t>génétiques</a:t>
            </a:r>
            <a:r>
              <a:rPr sz="2200" b="1" spc="2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:</a:t>
            </a:r>
            <a:r>
              <a:rPr sz="2200" b="1" spc="19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matériel</a:t>
            </a:r>
            <a:r>
              <a:rPr sz="2200" b="1" spc="19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génétique</a:t>
            </a:r>
            <a:r>
              <a:rPr sz="2200" b="1" spc="200" dirty="0">
                <a:latin typeface="Calibri"/>
                <a:cs typeface="Calibri"/>
              </a:rPr>
              <a:t> </a:t>
            </a:r>
            <a:r>
              <a:rPr sz="2200" b="1" spc="-20" dirty="0">
                <a:latin typeface="Calibri"/>
                <a:cs typeface="Calibri"/>
              </a:rPr>
              <a:t>ayant</a:t>
            </a:r>
            <a:r>
              <a:rPr sz="2200" b="1" spc="18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une</a:t>
            </a:r>
            <a:r>
              <a:rPr sz="2200" b="1" spc="200" dirty="0"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AF50"/>
                </a:solidFill>
                <a:latin typeface="Calibri"/>
                <a:cs typeface="Calibri"/>
              </a:rPr>
              <a:t>valeur</a:t>
            </a:r>
            <a:r>
              <a:rPr sz="2200" b="1" spc="21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00AF50"/>
                </a:solidFill>
                <a:latin typeface="Calibri"/>
                <a:cs typeface="Calibri"/>
              </a:rPr>
              <a:t>effective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b="1" spc="-5" dirty="0">
                <a:solidFill>
                  <a:srgbClr val="00AF50"/>
                </a:solidFill>
                <a:latin typeface="Calibri"/>
                <a:cs typeface="Calibri"/>
              </a:rPr>
              <a:t>ou</a:t>
            </a:r>
            <a:r>
              <a:rPr sz="2200" b="1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AF50"/>
                </a:solidFill>
                <a:latin typeface="Calibri"/>
                <a:cs typeface="Calibri"/>
              </a:rPr>
              <a:t>potentielle</a:t>
            </a:r>
            <a:r>
              <a:rPr sz="2200" b="1" spc="3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00AF50"/>
                </a:solidFill>
                <a:latin typeface="Calibri"/>
                <a:cs typeface="Calibri"/>
              </a:rPr>
              <a:t>»</a:t>
            </a:r>
            <a:r>
              <a:rPr sz="2200" b="1" spc="-1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(CNU-DB)</a:t>
            </a:r>
            <a:endParaRPr sz="2200">
              <a:latin typeface="Calibri"/>
              <a:cs typeface="Calibri"/>
            </a:endParaRPr>
          </a:p>
          <a:p>
            <a:pPr marL="3919220" marR="417830" indent="-3571875">
              <a:lnSpc>
                <a:spcPct val="100000"/>
              </a:lnSpc>
              <a:spcBef>
                <a:spcPts val="940"/>
              </a:spcBef>
            </a:pPr>
            <a:r>
              <a:rPr sz="2200" b="1" spc="-15" dirty="0">
                <a:latin typeface="Calibri"/>
                <a:cs typeface="Calibri"/>
              </a:rPr>
              <a:t>Ressources</a:t>
            </a:r>
            <a:r>
              <a:rPr sz="2200" b="1" spc="5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génétiques</a:t>
            </a:r>
            <a:r>
              <a:rPr sz="2200" b="1" spc="1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des</a:t>
            </a:r>
            <a:r>
              <a:rPr sz="2200" b="1" spc="10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plantes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=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00FF"/>
                </a:solidFill>
                <a:latin typeface="Calibri"/>
                <a:cs typeface="Calibri"/>
              </a:rPr>
              <a:t>Ressources</a:t>
            </a:r>
            <a:r>
              <a:rPr sz="2400" b="1" spc="-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00FF"/>
                </a:solidFill>
                <a:latin typeface="Calibri"/>
                <a:cs typeface="Calibri"/>
              </a:rPr>
              <a:t>phytogénétiques </a:t>
            </a:r>
            <a:r>
              <a:rPr sz="2400" b="1" spc="-52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Calibri"/>
                <a:cs typeface="Calibri"/>
              </a:rPr>
              <a:t>(RPG)</a:t>
            </a:r>
            <a:endParaRPr sz="2400">
              <a:latin typeface="Calibri"/>
              <a:cs typeface="Calibri"/>
            </a:endParaRPr>
          </a:p>
          <a:p>
            <a:pPr marL="216535" indent="-204470">
              <a:lnSpc>
                <a:spcPct val="100000"/>
              </a:lnSpc>
              <a:spcBef>
                <a:spcPts val="880"/>
              </a:spcBef>
              <a:buSzPct val="78260"/>
              <a:buFont typeface="Calibri"/>
              <a:buChar char="●"/>
              <a:tabLst>
                <a:tab pos="217170" algn="l"/>
              </a:tabLst>
            </a:pPr>
            <a:r>
              <a:rPr sz="2300" b="1" spc="-10" dirty="0">
                <a:latin typeface="Calibri"/>
                <a:cs typeface="Calibri"/>
              </a:rPr>
              <a:t>Ressources </a:t>
            </a:r>
            <a:r>
              <a:rPr sz="2300" b="1" spc="-5" dirty="0">
                <a:latin typeface="Calibri"/>
                <a:cs typeface="Calibri"/>
              </a:rPr>
              <a:t>génétiques</a:t>
            </a:r>
            <a:r>
              <a:rPr sz="2300" b="1" spc="15" dirty="0">
                <a:latin typeface="Calibri"/>
                <a:cs typeface="Calibri"/>
              </a:rPr>
              <a:t> </a:t>
            </a:r>
            <a:r>
              <a:rPr sz="2300" b="1" spc="-10" dirty="0">
                <a:latin typeface="Calibri"/>
                <a:cs typeface="Calibri"/>
              </a:rPr>
              <a:t>d’une</a:t>
            </a:r>
            <a:r>
              <a:rPr sz="2300" b="1" spc="-5" dirty="0">
                <a:latin typeface="Calibri"/>
                <a:cs typeface="Calibri"/>
              </a:rPr>
              <a:t> </a:t>
            </a:r>
            <a:r>
              <a:rPr sz="2300" b="1" spc="-10" dirty="0">
                <a:latin typeface="Calibri"/>
                <a:cs typeface="Calibri"/>
              </a:rPr>
              <a:t>plante</a:t>
            </a:r>
            <a:r>
              <a:rPr sz="2300" b="1" spc="5" dirty="0">
                <a:latin typeface="Calibri"/>
                <a:cs typeface="Calibri"/>
              </a:rPr>
              <a:t> </a:t>
            </a:r>
            <a:r>
              <a:rPr sz="2300" b="1" spc="-10" dirty="0">
                <a:latin typeface="Calibri"/>
                <a:cs typeface="Calibri"/>
              </a:rPr>
              <a:t>cultivée</a:t>
            </a:r>
            <a:r>
              <a:rPr sz="2300" b="1" spc="15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:</a:t>
            </a:r>
            <a:r>
              <a:rPr sz="2300" b="1" spc="20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"pool</a:t>
            </a:r>
            <a:r>
              <a:rPr sz="2300" b="1" spc="25" dirty="0">
                <a:latin typeface="Calibri"/>
                <a:cs typeface="Calibri"/>
              </a:rPr>
              <a:t> </a:t>
            </a:r>
            <a:r>
              <a:rPr sz="2300" b="1" spc="-10" dirty="0">
                <a:latin typeface="Calibri"/>
                <a:cs typeface="Calibri"/>
              </a:rPr>
              <a:t>génétique"</a:t>
            </a:r>
            <a:endParaRPr sz="2300">
              <a:latin typeface="Calibri"/>
              <a:cs typeface="Calibri"/>
            </a:endParaRPr>
          </a:p>
          <a:p>
            <a:pPr marL="367665" lvl="1" indent="-156210">
              <a:lnSpc>
                <a:spcPct val="100000"/>
              </a:lnSpc>
              <a:buChar char="-"/>
              <a:tabLst>
                <a:tab pos="368300" algn="l"/>
              </a:tabLst>
            </a:pPr>
            <a:r>
              <a:rPr sz="2300" b="1" spc="-20" dirty="0">
                <a:latin typeface="Calibri"/>
                <a:cs typeface="Calibri"/>
              </a:rPr>
              <a:t>Variétés</a:t>
            </a:r>
            <a:r>
              <a:rPr sz="2300" b="1" spc="-25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cultivées</a:t>
            </a:r>
            <a:r>
              <a:rPr sz="2300" b="1" spc="-15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(</a:t>
            </a:r>
            <a:r>
              <a:rPr sz="2300" b="1" i="1" dirty="0">
                <a:solidFill>
                  <a:srgbClr val="6F2F9F"/>
                </a:solidFill>
                <a:latin typeface="Calibri"/>
                <a:cs typeface="Calibri"/>
              </a:rPr>
              <a:t>pool</a:t>
            </a:r>
            <a:r>
              <a:rPr sz="2300" b="1" i="1" spc="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300" b="1" i="1" spc="-5" dirty="0">
                <a:solidFill>
                  <a:srgbClr val="6F2F9F"/>
                </a:solidFill>
                <a:latin typeface="Calibri"/>
                <a:cs typeface="Calibri"/>
              </a:rPr>
              <a:t>génétique</a:t>
            </a:r>
            <a:r>
              <a:rPr sz="2300" b="1" i="1" spc="-2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300" b="1" i="1" spc="-5" dirty="0">
                <a:solidFill>
                  <a:srgbClr val="6F2F9F"/>
                </a:solidFill>
                <a:latin typeface="Calibri"/>
                <a:cs typeface="Calibri"/>
              </a:rPr>
              <a:t>primaire</a:t>
            </a:r>
            <a:r>
              <a:rPr sz="2300" b="1" spc="-5" dirty="0">
                <a:latin typeface="Calibri"/>
                <a:cs typeface="Calibri"/>
              </a:rPr>
              <a:t>)</a:t>
            </a:r>
            <a:endParaRPr sz="2300">
              <a:latin typeface="Calibri"/>
              <a:cs typeface="Calibri"/>
            </a:endParaRPr>
          </a:p>
          <a:p>
            <a:pPr marL="367665" lvl="1" indent="-156210">
              <a:lnSpc>
                <a:spcPct val="100000"/>
              </a:lnSpc>
              <a:buChar char="-"/>
              <a:tabLst>
                <a:tab pos="368300" algn="l"/>
              </a:tabLst>
            </a:pPr>
            <a:r>
              <a:rPr sz="2300" b="1" spc="-5" dirty="0">
                <a:latin typeface="Calibri"/>
                <a:cs typeface="Calibri"/>
              </a:rPr>
              <a:t>Formes</a:t>
            </a:r>
            <a:r>
              <a:rPr sz="2300" b="1" spc="-10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spontanées</a:t>
            </a:r>
            <a:r>
              <a:rPr sz="2300" b="1" spc="-10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de</a:t>
            </a:r>
            <a:r>
              <a:rPr sz="2300" b="1" spc="20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la</a:t>
            </a:r>
            <a:r>
              <a:rPr sz="2300" b="1" spc="10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même</a:t>
            </a:r>
            <a:r>
              <a:rPr sz="2300" b="1" spc="10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espèce</a:t>
            </a:r>
            <a:r>
              <a:rPr sz="2300" b="1" spc="10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(</a:t>
            </a:r>
            <a:r>
              <a:rPr sz="2300" b="1" i="1" spc="-5" dirty="0">
                <a:solidFill>
                  <a:srgbClr val="FF0000"/>
                </a:solidFill>
                <a:latin typeface="Calibri"/>
                <a:cs typeface="Calibri"/>
              </a:rPr>
              <a:t>pool</a:t>
            </a:r>
            <a:r>
              <a:rPr sz="2300" b="1" i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b="1" i="1" spc="-5" dirty="0">
                <a:solidFill>
                  <a:srgbClr val="FF0000"/>
                </a:solidFill>
                <a:latin typeface="Calibri"/>
                <a:cs typeface="Calibri"/>
              </a:rPr>
              <a:t>génétique</a:t>
            </a:r>
            <a:r>
              <a:rPr sz="2300" b="1" i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b="1" i="1" spc="-10" dirty="0">
                <a:solidFill>
                  <a:srgbClr val="FF0000"/>
                </a:solidFill>
                <a:latin typeface="Calibri"/>
                <a:cs typeface="Calibri"/>
              </a:rPr>
              <a:t>secondaire</a:t>
            </a:r>
            <a:r>
              <a:rPr sz="2300" b="1" spc="-10" dirty="0">
                <a:latin typeface="Calibri"/>
                <a:cs typeface="Calibri"/>
              </a:rPr>
              <a:t>)</a:t>
            </a:r>
            <a:endParaRPr sz="2300">
              <a:latin typeface="Calibri"/>
              <a:cs typeface="Calibri"/>
            </a:endParaRPr>
          </a:p>
          <a:p>
            <a:pPr marL="367665" lvl="1" indent="-156210">
              <a:lnSpc>
                <a:spcPct val="100000"/>
              </a:lnSpc>
              <a:spcBef>
                <a:spcPts val="25"/>
              </a:spcBef>
              <a:buChar char="-"/>
              <a:tabLst>
                <a:tab pos="368300" algn="l"/>
              </a:tabLst>
            </a:pPr>
            <a:r>
              <a:rPr sz="2300" b="1" dirty="0">
                <a:latin typeface="Calibri"/>
                <a:cs typeface="Calibri"/>
              </a:rPr>
              <a:t>Espèces</a:t>
            </a:r>
            <a:r>
              <a:rPr sz="2300" b="1" spc="-15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apparentées</a:t>
            </a:r>
            <a:r>
              <a:rPr sz="2300" b="1" spc="-30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(</a:t>
            </a:r>
            <a:r>
              <a:rPr sz="2300" b="1" i="1" spc="-5" dirty="0">
                <a:solidFill>
                  <a:srgbClr val="00AF50"/>
                </a:solidFill>
                <a:latin typeface="Calibri"/>
                <a:cs typeface="Calibri"/>
              </a:rPr>
              <a:t>pool</a:t>
            </a:r>
            <a:r>
              <a:rPr sz="2300" b="1" i="1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300" b="1" i="1" spc="-5" dirty="0">
                <a:solidFill>
                  <a:srgbClr val="00AF50"/>
                </a:solidFill>
                <a:latin typeface="Calibri"/>
                <a:cs typeface="Calibri"/>
              </a:rPr>
              <a:t>génétique</a:t>
            </a:r>
            <a:r>
              <a:rPr sz="2300" b="1" i="1" spc="-3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300" b="1" i="1" spc="-5" dirty="0">
                <a:solidFill>
                  <a:srgbClr val="00AF50"/>
                </a:solidFill>
                <a:latin typeface="Calibri"/>
                <a:cs typeface="Calibri"/>
              </a:rPr>
              <a:t>tertiaire</a:t>
            </a:r>
            <a:r>
              <a:rPr sz="2300" b="1" spc="-5" dirty="0">
                <a:latin typeface="Calibri"/>
                <a:cs typeface="Calibri"/>
              </a:rPr>
              <a:t>)</a:t>
            </a:r>
            <a:endParaRPr sz="2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050">
              <a:latin typeface="Calibri"/>
              <a:cs typeface="Calibri"/>
            </a:endParaRPr>
          </a:p>
          <a:p>
            <a:pPr marL="118745" marR="5080" algn="just">
              <a:lnSpc>
                <a:spcPct val="100000"/>
              </a:lnSpc>
            </a:pPr>
            <a:r>
              <a:rPr sz="2200" b="1" spc="-10" dirty="0">
                <a:latin typeface="Calibri"/>
                <a:cs typeface="Calibri"/>
              </a:rPr>
              <a:t>Protocole </a:t>
            </a:r>
            <a:r>
              <a:rPr sz="2200" b="1" dirty="0">
                <a:latin typeface="Calibri"/>
                <a:cs typeface="Calibri"/>
              </a:rPr>
              <a:t>de </a:t>
            </a:r>
            <a:r>
              <a:rPr sz="2200" b="1" spc="-15" dirty="0">
                <a:latin typeface="Calibri"/>
                <a:cs typeface="Calibri"/>
              </a:rPr>
              <a:t>Nagoya </a:t>
            </a:r>
            <a:r>
              <a:rPr sz="2200" b="1" spc="-5" dirty="0">
                <a:latin typeface="Calibri"/>
                <a:cs typeface="Calibri"/>
              </a:rPr>
              <a:t>: « </a:t>
            </a:r>
            <a:r>
              <a:rPr sz="2200" b="1" spc="-10" dirty="0">
                <a:latin typeface="Calibri"/>
                <a:cs typeface="Calibri"/>
              </a:rPr>
              <a:t>Ressources génétiques </a:t>
            </a:r>
            <a:r>
              <a:rPr sz="2200" b="1" spc="-5" dirty="0">
                <a:latin typeface="Calibri"/>
                <a:cs typeface="Calibri"/>
              </a:rPr>
              <a:t>= </a:t>
            </a:r>
            <a:r>
              <a:rPr sz="2200" b="1" spc="-5" dirty="0">
                <a:solidFill>
                  <a:srgbClr val="0000FF"/>
                </a:solidFill>
                <a:latin typeface="Calibri"/>
                <a:cs typeface="Calibri"/>
              </a:rPr>
              <a:t>composés génétiques </a:t>
            </a:r>
            <a:r>
              <a:rPr sz="2200" b="1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(unités</a:t>
            </a:r>
            <a:r>
              <a:rPr sz="2200" b="1" spc="-5" dirty="0">
                <a:latin typeface="Calibri"/>
                <a:cs typeface="Calibri"/>
              </a:rPr>
              <a:t> fonctionnelles</a:t>
            </a:r>
            <a:r>
              <a:rPr sz="2200" b="1" dirty="0">
                <a:latin typeface="Calibri"/>
                <a:cs typeface="Calibri"/>
              </a:rPr>
              <a:t> de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l’hérédité)</a:t>
            </a:r>
            <a:r>
              <a:rPr sz="2200" b="1" spc="-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et</a:t>
            </a:r>
            <a:r>
              <a:rPr sz="2200" b="1" spc="-5" dirty="0"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0000FF"/>
                </a:solidFill>
                <a:latin typeface="Calibri"/>
                <a:cs typeface="Calibri"/>
              </a:rPr>
              <a:t>composés</a:t>
            </a:r>
            <a:r>
              <a:rPr sz="2200" b="1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0000FF"/>
                </a:solidFill>
                <a:latin typeface="Calibri"/>
                <a:cs typeface="Calibri"/>
              </a:rPr>
              <a:t>biochimiques</a:t>
            </a:r>
            <a:r>
              <a:rPr sz="2200" b="1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de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5" dirty="0">
                <a:latin typeface="Calibri"/>
                <a:cs typeface="Calibri"/>
              </a:rPr>
              <a:t>la </a:t>
            </a:r>
            <a:r>
              <a:rPr sz="2200" b="1" spc="10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ressource</a:t>
            </a:r>
            <a:r>
              <a:rPr sz="2200" b="1" spc="4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génétique</a:t>
            </a:r>
            <a:r>
              <a:rPr sz="2200" b="1" spc="3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» </a:t>
            </a:r>
            <a:r>
              <a:rPr sz="2200" b="1" spc="-10" dirty="0">
                <a:latin typeface="Calibri"/>
                <a:cs typeface="Calibri"/>
              </a:rPr>
              <a:t>(CDB,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2010)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1543" y="1069340"/>
            <a:ext cx="2449830" cy="1031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68020" marR="27305" indent="-634365">
              <a:lnSpc>
                <a:spcPct val="100000"/>
              </a:lnSpc>
              <a:spcBef>
                <a:spcPts val="95"/>
              </a:spcBef>
            </a:pPr>
            <a:r>
              <a:rPr sz="2200" b="1" spc="-25" dirty="0">
                <a:latin typeface="Calibri"/>
                <a:cs typeface="Calibri"/>
              </a:rPr>
              <a:t>Variétés</a:t>
            </a:r>
            <a:r>
              <a:rPr sz="2200" b="1" spc="-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cultivées</a:t>
            </a:r>
            <a:r>
              <a:rPr sz="2200" b="1" spc="-2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de </a:t>
            </a:r>
            <a:r>
              <a:rPr sz="2200" b="1" spc="-484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grenadier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200" b="1" spc="-10" dirty="0">
                <a:latin typeface="Calibri"/>
                <a:cs typeface="Calibri"/>
              </a:rPr>
              <a:t>(</a:t>
            </a:r>
            <a:r>
              <a:rPr sz="2200" b="1" i="1" spc="-10" dirty="0">
                <a:latin typeface="Calibri"/>
                <a:cs typeface="Calibri"/>
              </a:rPr>
              <a:t>Punica</a:t>
            </a:r>
            <a:r>
              <a:rPr sz="2200" b="1" i="1" dirty="0">
                <a:latin typeface="Calibri"/>
                <a:cs typeface="Calibri"/>
              </a:rPr>
              <a:t> </a:t>
            </a:r>
            <a:r>
              <a:rPr sz="2200" b="1" i="1" spc="-5" dirty="0">
                <a:latin typeface="Calibri"/>
                <a:cs typeface="Calibri"/>
              </a:rPr>
              <a:t>granatum </a:t>
            </a:r>
            <a:r>
              <a:rPr sz="2200" b="1" spc="-5" dirty="0">
                <a:latin typeface="Calibri"/>
                <a:cs typeface="Calibri"/>
              </a:rPr>
              <a:t>L.)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0712" y="3085845"/>
            <a:ext cx="2630170" cy="1031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r>
              <a:rPr sz="2200" b="1" spc="-10" dirty="0">
                <a:solidFill>
                  <a:srgbClr val="0000FF"/>
                </a:solidFill>
                <a:latin typeface="Calibri"/>
                <a:cs typeface="Calibri"/>
              </a:rPr>
              <a:t>Formes</a:t>
            </a:r>
            <a:r>
              <a:rPr sz="2200" b="1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0000FF"/>
                </a:solidFill>
                <a:latin typeface="Calibri"/>
                <a:cs typeface="Calibri"/>
              </a:rPr>
              <a:t>spontanées</a:t>
            </a:r>
            <a:r>
              <a:rPr sz="2200" b="1" spc="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0000FF"/>
                </a:solidFill>
                <a:latin typeface="Calibri"/>
                <a:cs typeface="Calibri"/>
              </a:rPr>
              <a:t>de </a:t>
            </a:r>
            <a:r>
              <a:rPr sz="2200" b="1" spc="-484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200" b="1" i="1" spc="-10" dirty="0">
                <a:solidFill>
                  <a:srgbClr val="0000FF"/>
                </a:solidFill>
                <a:latin typeface="Calibri"/>
                <a:cs typeface="Calibri"/>
              </a:rPr>
              <a:t>Punica</a:t>
            </a:r>
            <a:r>
              <a:rPr sz="2200" b="1" i="1" spc="47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200" b="1" i="1" spc="-5" dirty="0">
                <a:solidFill>
                  <a:srgbClr val="0000FF"/>
                </a:solidFill>
                <a:latin typeface="Calibri"/>
                <a:cs typeface="Calibri"/>
              </a:rPr>
              <a:t>granatum </a:t>
            </a:r>
            <a:r>
              <a:rPr sz="2200" b="1" i="1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0000FF"/>
                </a:solidFill>
                <a:latin typeface="Calibri"/>
                <a:cs typeface="Calibri"/>
              </a:rPr>
              <a:t>(Asie</a:t>
            </a:r>
            <a:r>
              <a:rPr sz="2200" b="1" spc="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0000FF"/>
                </a:solidFill>
                <a:latin typeface="Calibri"/>
                <a:cs typeface="Calibri"/>
              </a:rPr>
              <a:t>Centrale)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1256" y="5030470"/>
            <a:ext cx="3016250" cy="1031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-3175" algn="ctr">
              <a:lnSpc>
                <a:spcPct val="100000"/>
              </a:lnSpc>
              <a:spcBef>
                <a:spcPts val="95"/>
              </a:spcBef>
            </a:pPr>
            <a:r>
              <a:rPr sz="2200" b="1" spc="-10" dirty="0">
                <a:solidFill>
                  <a:srgbClr val="006600"/>
                </a:solidFill>
                <a:latin typeface="Calibri"/>
                <a:cs typeface="Calibri"/>
              </a:rPr>
              <a:t>Espèce</a:t>
            </a:r>
            <a:r>
              <a:rPr sz="2200" b="1" spc="25" dirty="0">
                <a:solidFill>
                  <a:srgbClr val="006600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006600"/>
                </a:solidFill>
                <a:latin typeface="Calibri"/>
                <a:cs typeface="Calibri"/>
              </a:rPr>
              <a:t>apparentée </a:t>
            </a:r>
            <a:r>
              <a:rPr sz="2200" b="1" spc="-10" dirty="0">
                <a:solidFill>
                  <a:srgbClr val="006600"/>
                </a:solidFill>
                <a:latin typeface="Calibri"/>
                <a:cs typeface="Calibri"/>
              </a:rPr>
              <a:t> (</a:t>
            </a:r>
            <a:r>
              <a:rPr sz="2200" b="1" i="1" spc="-10" dirty="0">
                <a:solidFill>
                  <a:srgbClr val="006600"/>
                </a:solidFill>
                <a:latin typeface="Calibri"/>
                <a:cs typeface="Calibri"/>
              </a:rPr>
              <a:t>Punica</a:t>
            </a:r>
            <a:r>
              <a:rPr sz="2200" b="1" i="1" spc="5" dirty="0">
                <a:solidFill>
                  <a:srgbClr val="006600"/>
                </a:solidFill>
                <a:latin typeface="Calibri"/>
                <a:cs typeface="Calibri"/>
              </a:rPr>
              <a:t> </a:t>
            </a:r>
            <a:r>
              <a:rPr sz="2200" b="1" i="1" spc="-10" dirty="0">
                <a:solidFill>
                  <a:srgbClr val="006600"/>
                </a:solidFill>
                <a:latin typeface="Calibri"/>
                <a:cs typeface="Calibri"/>
              </a:rPr>
              <a:t>protopunica</a:t>
            </a:r>
            <a:r>
              <a:rPr sz="2200" b="1" i="1" dirty="0">
                <a:solidFill>
                  <a:srgbClr val="006600"/>
                </a:solidFill>
                <a:latin typeface="Calibri"/>
                <a:cs typeface="Calibri"/>
              </a:rPr>
              <a:t> </a:t>
            </a:r>
            <a:r>
              <a:rPr sz="2200" b="1" spc="-25" dirty="0">
                <a:solidFill>
                  <a:srgbClr val="006600"/>
                </a:solidFill>
                <a:latin typeface="Calibri"/>
                <a:cs typeface="Calibri"/>
              </a:rPr>
              <a:t>Balf.) </a:t>
            </a:r>
            <a:r>
              <a:rPr sz="2200" b="1" spc="-480" dirty="0">
                <a:solidFill>
                  <a:srgbClr val="006600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006600"/>
                </a:solidFill>
                <a:latin typeface="Calibri"/>
                <a:cs typeface="Calibri"/>
              </a:rPr>
              <a:t>(Ile</a:t>
            </a:r>
            <a:r>
              <a:rPr sz="2200" b="1" dirty="0">
                <a:solidFill>
                  <a:srgbClr val="006600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006600"/>
                </a:solidFill>
                <a:latin typeface="Calibri"/>
                <a:cs typeface="Calibri"/>
              </a:rPr>
              <a:t>de</a:t>
            </a:r>
            <a:r>
              <a:rPr sz="2200" b="1" spc="5" dirty="0">
                <a:solidFill>
                  <a:srgbClr val="006600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006600"/>
                </a:solidFill>
                <a:latin typeface="Calibri"/>
                <a:cs typeface="Calibri"/>
              </a:rPr>
              <a:t>Socotra</a:t>
            </a:r>
            <a:r>
              <a:rPr sz="2200" b="1" spc="25" dirty="0">
                <a:solidFill>
                  <a:srgbClr val="006600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006600"/>
                </a:solidFill>
                <a:latin typeface="Calibri"/>
                <a:cs typeface="Calibri"/>
              </a:rPr>
              <a:t>– </a:t>
            </a:r>
            <a:r>
              <a:rPr sz="2200" b="1" spc="-40" dirty="0">
                <a:solidFill>
                  <a:srgbClr val="006600"/>
                </a:solidFill>
                <a:latin typeface="Calibri"/>
                <a:cs typeface="Calibri"/>
              </a:rPr>
              <a:t>Yemen)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87270" y="129921"/>
            <a:ext cx="45688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/>
              <a:t>Ressources</a:t>
            </a:r>
            <a:r>
              <a:rPr sz="2400" spc="-20" dirty="0"/>
              <a:t> </a:t>
            </a:r>
            <a:r>
              <a:rPr sz="2400" spc="-10" dirty="0"/>
              <a:t>génétiques</a:t>
            </a:r>
            <a:r>
              <a:rPr sz="2400" spc="20" dirty="0"/>
              <a:t> </a:t>
            </a:r>
            <a:r>
              <a:rPr sz="2400" spc="-5" dirty="0"/>
              <a:t>du</a:t>
            </a:r>
            <a:r>
              <a:rPr sz="2400" spc="-15" dirty="0"/>
              <a:t> </a:t>
            </a:r>
            <a:r>
              <a:rPr sz="2400" spc="-10" dirty="0">
                <a:solidFill>
                  <a:srgbClr val="0000FF"/>
                </a:solidFill>
              </a:rPr>
              <a:t>grenadier</a:t>
            </a:r>
            <a:endParaRPr sz="2400"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24250" y="738377"/>
            <a:ext cx="2583179" cy="204216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16217" y="663701"/>
            <a:ext cx="2577084" cy="211836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58128" y="2913888"/>
            <a:ext cx="2462783" cy="168249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707891" y="2894076"/>
            <a:ext cx="2496312" cy="169164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228588" y="4754878"/>
            <a:ext cx="2648712" cy="198577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779520" y="4869179"/>
            <a:ext cx="2304288" cy="1728216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35</a:t>
            </a:fld>
            <a:endParaRPr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8244" y="1071372"/>
            <a:ext cx="3787140" cy="3787140"/>
          </a:xfrm>
          <a:custGeom>
            <a:avLst/>
            <a:gdLst/>
            <a:ahLst/>
            <a:cxnLst/>
            <a:rect l="l" t="t" r="r" b="b"/>
            <a:pathLst>
              <a:path w="3787140" h="3787140">
                <a:moveTo>
                  <a:pt x="0" y="3787140"/>
                </a:moveTo>
                <a:lnTo>
                  <a:pt x="3787139" y="3787140"/>
                </a:lnTo>
                <a:lnTo>
                  <a:pt x="3787139" y="0"/>
                </a:lnTo>
                <a:lnTo>
                  <a:pt x="0" y="0"/>
                </a:lnTo>
                <a:lnTo>
                  <a:pt x="0" y="3787140"/>
                </a:lnTo>
                <a:close/>
              </a:path>
            </a:pathLst>
          </a:custGeom>
          <a:ln w="9525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24381" y="3280028"/>
            <a:ext cx="220599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347345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00AF50"/>
                </a:solidFill>
                <a:latin typeface="Calibri"/>
                <a:cs typeface="Calibri"/>
              </a:rPr>
              <a:t>Populations </a:t>
            </a:r>
            <a:r>
              <a:rPr sz="2400" b="1" spc="-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</a:t>
            </a:r>
            <a:r>
              <a:rPr sz="2400" b="1" spc="5" dirty="0">
                <a:latin typeface="Calibri"/>
                <a:cs typeface="Calibri"/>
              </a:rPr>
              <a:t>o</a:t>
            </a:r>
            <a:r>
              <a:rPr sz="2400" b="1" dirty="0">
                <a:latin typeface="Calibri"/>
                <a:cs typeface="Calibri"/>
              </a:rPr>
              <a:t>us</a:t>
            </a:r>
            <a:r>
              <a:rPr sz="2400" b="1" spc="-5" dirty="0">
                <a:latin typeface="Calibri"/>
                <a:cs typeface="Calibri"/>
              </a:rPr>
              <a:t>-</a:t>
            </a:r>
            <a:r>
              <a:rPr sz="2400" b="1" dirty="0">
                <a:latin typeface="Calibri"/>
                <a:cs typeface="Calibri"/>
              </a:rPr>
              <a:t>pop</a:t>
            </a:r>
            <a:r>
              <a:rPr sz="2400" b="1" spc="-10" dirty="0">
                <a:latin typeface="Calibri"/>
                <a:cs typeface="Calibri"/>
              </a:rPr>
              <a:t>u</a:t>
            </a:r>
            <a:r>
              <a:rPr sz="2400" b="1" dirty="0">
                <a:latin typeface="Calibri"/>
                <a:cs typeface="Calibri"/>
              </a:rPr>
              <a:t>l</a:t>
            </a:r>
            <a:r>
              <a:rPr sz="2400" b="1" spc="-25" dirty="0">
                <a:latin typeface="Calibri"/>
                <a:cs typeface="Calibri"/>
              </a:rPr>
              <a:t>a</a:t>
            </a:r>
            <a:r>
              <a:rPr sz="2400" b="1" dirty="0">
                <a:latin typeface="Calibri"/>
                <a:cs typeface="Calibri"/>
              </a:rPr>
              <a:t>t</a:t>
            </a:r>
            <a:r>
              <a:rPr sz="2400" b="1" spc="-10" dirty="0">
                <a:latin typeface="Calibri"/>
                <a:cs typeface="Calibri"/>
              </a:rPr>
              <a:t>i</a:t>
            </a:r>
            <a:r>
              <a:rPr sz="2400" b="1" dirty="0">
                <a:latin typeface="Calibri"/>
                <a:cs typeface="Calibri"/>
              </a:rPr>
              <a:t>ons</a:t>
            </a:r>
            <a:endParaRPr sz="2400">
              <a:latin typeface="Calibri"/>
              <a:cs typeface="Calibri"/>
            </a:endParaRPr>
          </a:p>
          <a:p>
            <a:pPr marL="533400">
              <a:lnSpc>
                <a:spcPct val="100000"/>
              </a:lnSpc>
            </a:pPr>
            <a:r>
              <a:rPr sz="2400" b="1" spc="-5" dirty="0">
                <a:solidFill>
                  <a:srgbClr val="00AF50"/>
                </a:solidFill>
                <a:latin typeface="Calibri"/>
                <a:cs typeface="Calibri"/>
              </a:rPr>
              <a:t>Ecotypes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43500" y="1071372"/>
            <a:ext cx="3572510" cy="3787140"/>
          </a:xfrm>
          <a:custGeom>
            <a:avLst/>
            <a:gdLst/>
            <a:ahLst/>
            <a:cxnLst/>
            <a:rect l="l" t="t" r="r" b="b"/>
            <a:pathLst>
              <a:path w="3572509" h="3787140">
                <a:moveTo>
                  <a:pt x="0" y="3787140"/>
                </a:moveTo>
                <a:lnTo>
                  <a:pt x="3572255" y="3787140"/>
                </a:lnTo>
                <a:lnTo>
                  <a:pt x="3572255" y="0"/>
                </a:lnTo>
                <a:lnTo>
                  <a:pt x="0" y="0"/>
                </a:lnTo>
                <a:lnTo>
                  <a:pt x="0" y="3787140"/>
                </a:lnTo>
                <a:close/>
              </a:path>
            </a:pathLst>
          </a:custGeom>
          <a:ln w="9525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539104" y="3280028"/>
            <a:ext cx="279400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77470" algn="just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3333FF"/>
                </a:solidFill>
                <a:latin typeface="Calibri"/>
                <a:cs typeface="Calibri"/>
              </a:rPr>
              <a:t>Variétés-populations </a:t>
            </a:r>
            <a:r>
              <a:rPr sz="2400" b="1" spc="-10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Variétés </a:t>
            </a:r>
            <a:r>
              <a:rPr sz="2400" b="1" spc="-5" dirty="0">
                <a:latin typeface="Calibri"/>
                <a:cs typeface="Calibri"/>
              </a:rPr>
              <a:t>multi-clones 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3333FF"/>
                </a:solidFill>
                <a:latin typeface="Calibri"/>
                <a:cs typeface="Calibri"/>
              </a:rPr>
              <a:t>Cultivars</a:t>
            </a:r>
            <a:r>
              <a:rPr sz="2400" b="1" spc="-40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(monoclone)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8433" y="370154"/>
            <a:ext cx="7164070" cy="2569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5880" algn="ctr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Calibri"/>
                <a:cs typeface="Calibri"/>
              </a:rPr>
              <a:t>Organisation des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ressources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végétales</a:t>
            </a:r>
            <a:endParaRPr sz="2400">
              <a:latin typeface="Calibri"/>
              <a:cs typeface="Calibri"/>
            </a:endParaRPr>
          </a:p>
          <a:p>
            <a:pPr marR="5080" algn="ctr">
              <a:lnSpc>
                <a:spcPts val="5760"/>
              </a:lnSpc>
              <a:spcBef>
                <a:spcPts val="540"/>
              </a:spcBef>
              <a:tabLst>
                <a:tab pos="4775835" algn="l"/>
                <a:tab pos="4948555" algn="l"/>
              </a:tabLst>
            </a:pPr>
            <a:r>
              <a:rPr sz="2400" b="1" spc="-20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2400" b="1" spc="-10" dirty="0">
                <a:solidFill>
                  <a:srgbClr val="00AF50"/>
                </a:solidFill>
                <a:latin typeface="Calibri"/>
                <a:cs typeface="Calibri"/>
              </a:rPr>
              <a:t>c</a:t>
            </a:r>
            <a:r>
              <a:rPr sz="2400" b="1" dirty="0">
                <a:solidFill>
                  <a:srgbClr val="00AF50"/>
                </a:solidFill>
                <a:latin typeface="Calibri"/>
                <a:cs typeface="Calibri"/>
              </a:rPr>
              <a:t>o</a:t>
            </a:r>
            <a:r>
              <a:rPr sz="2400" b="1" spc="-30" dirty="0">
                <a:solidFill>
                  <a:srgbClr val="00AF50"/>
                </a:solidFill>
                <a:latin typeface="Calibri"/>
                <a:cs typeface="Calibri"/>
              </a:rPr>
              <a:t>s</a:t>
            </a:r>
            <a:r>
              <a:rPr sz="2400" b="1" spc="-10" dirty="0">
                <a:solidFill>
                  <a:srgbClr val="00AF50"/>
                </a:solidFill>
                <a:latin typeface="Calibri"/>
                <a:cs typeface="Calibri"/>
              </a:rPr>
              <a:t>y</a:t>
            </a:r>
            <a:r>
              <a:rPr sz="2400" b="1" spc="-25" dirty="0">
                <a:solidFill>
                  <a:srgbClr val="00AF50"/>
                </a:solidFill>
                <a:latin typeface="Calibri"/>
                <a:cs typeface="Calibri"/>
              </a:rPr>
              <a:t>s</a:t>
            </a:r>
            <a:r>
              <a:rPr sz="2400" b="1" spc="-30" dirty="0">
                <a:solidFill>
                  <a:srgbClr val="00AF50"/>
                </a:solidFill>
                <a:latin typeface="Calibri"/>
                <a:cs typeface="Calibri"/>
              </a:rPr>
              <a:t>t</a:t>
            </a:r>
            <a:r>
              <a:rPr sz="2400" b="1" spc="-5" dirty="0">
                <a:solidFill>
                  <a:srgbClr val="00AF50"/>
                </a:solidFill>
                <a:latin typeface="Calibri"/>
                <a:cs typeface="Calibri"/>
              </a:rPr>
              <a:t>è</a:t>
            </a:r>
            <a:r>
              <a:rPr sz="2400" b="1" spc="5" dirty="0">
                <a:solidFill>
                  <a:srgbClr val="00AF50"/>
                </a:solidFill>
                <a:latin typeface="Calibri"/>
                <a:cs typeface="Calibri"/>
              </a:rPr>
              <a:t>m</a:t>
            </a:r>
            <a:r>
              <a:rPr sz="2400" b="1" spc="-5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2400" b="1" dirty="0">
                <a:solidFill>
                  <a:srgbClr val="00AF50"/>
                </a:solidFill>
                <a:latin typeface="Calibri"/>
                <a:cs typeface="Calibri"/>
              </a:rPr>
              <a:t>s</a:t>
            </a:r>
            <a:r>
              <a:rPr sz="2400" b="1" spc="-2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(</a:t>
            </a:r>
            <a:r>
              <a:rPr sz="2400" b="1" spc="-10" dirty="0">
                <a:latin typeface="Calibri"/>
                <a:cs typeface="Calibri"/>
              </a:rPr>
              <a:t>n</a:t>
            </a:r>
            <a:r>
              <a:rPr sz="2400" b="1" spc="-25" dirty="0">
                <a:latin typeface="Calibri"/>
                <a:cs typeface="Calibri"/>
              </a:rPr>
              <a:t>a</a:t>
            </a:r>
            <a:r>
              <a:rPr sz="2400" b="1" dirty="0">
                <a:latin typeface="Calibri"/>
                <a:cs typeface="Calibri"/>
              </a:rPr>
              <a:t>t</a:t>
            </a:r>
            <a:r>
              <a:rPr sz="2400" b="1" spc="-10" dirty="0">
                <a:latin typeface="Calibri"/>
                <a:cs typeface="Calibri"/>
              </a:rPr>
              <a:t>u</a:t>
            </a:r>
            <a:r>
              <a:rPr sz="2400" b="1" spc="-30" dirty="0">
                <a:latin typeface="Calibri"/>
                <a:cs typeface="Calibri"/>
              </a:rPr>
              <a:t>r</a:t>
            </a:r>
            <a:r>
              <a:rPr sz="2400" b="1" spc="-5" dirty="0">
                <a:latin typeface="Calibri"/>
                <a:cs typeface="Calibri"/>
              </a:rPr>
              <a:t>els</a:t>
            </a:r>
            <a:r>
              <a:rPr sz="2400" b="1" dirty="0">
                <a:latin typeface="Calibri"/>
                <a:cs typeface="Calibri"/>
              </a:rPr>
              <a:t>)		</a:t>
            </a:r>
            <a:r>
              <a:rPr sz="2400" b="1" dirty="0">
                <a:solidFill>
                  <a:srgbClr val="3333FF"/>
                </a:solidFill>
                <a:latin typeface="Calibri"/>
                <a:cs typeface="Calibri"/>
              </a:rPr>
              <a:t>Ag</a:t>
            </a:r>
            <a:r>
              <a:rPr sz="2400" b="1" spc="-25" dirty="0">
                <a:solidFill>
                  <a:srgbClr val="3333FF"/>
                </a:solidFill>
                <a:latin typeface="Calibri"/>
                <a:cs typeface="Calibri"/>
              </a:rPr>
              <a:t>r</a:t>
            </a:r>
            <a:r>
              <a:rPr sz="2400" b="1" dirty="0">
                <a:solidFill>
                  <a:srgbClr val="3333FF"/>
                </a:solidFill>
                <a:latin typeface="Calibri"/>
                <a:cs typeface="Calibri"/>
              </a:rPr>
              <a:t>o</a:t>
            </a:r>
            <a:r>
              <a:rPr sz="2400" b="1" spc="5" dirty="0">
                <a:solidFill>
                  <a:srgbClr val="3333FF"/>
                </a:solidFill>
                <a:latin typeface="Calibri"/>
                <a:cs typeface="Calibri"/>
              </a:rPr>
              <a:t>é</a:t>
            </a:r>
            <a:r>
              <a:rPr sz="2400" b="1" spc="-10" dirty="0">
                <a:solidFill>
                  <a:srgbClr val="3333FF"/>
                </a:solidFill>
                <a:latin typeface="Calibri"/>
                <a:cs typeface="Calibri"/>
              </a:rPr>
              <a:t>c</a:t>
            </a:r>
            <a:r>
              <a:rPr sz="2400" b="1" dirty="0">
                <a:solidFill>
                  <a:srgbClr val="3333FF"/>
                </a:solidFill>
                <a:latin typeface="Calibri"/>
                <a:cs typeface="Calibri"/>
              </a:rPr>
              <a:t>o</a:t>
            </a:r>
            <a:r>
              <a:rPr sz="2400" b="1" spc="-30" dirty="0">
                <a:solidFill>
                  <a:srgbClr val="3333FF"/>
                </a:solidFill>
                <a:latin typeface="Calibri"/>
                <a:cs typeface="Calibri"/>
              </a:rPr>
              <a:t>s</a:t>
            </a:r>
            <a:r>
              <a:rPr sz="2400" b="1" spc="-10" dirty="0">
                <a:solidFill>
                  <a:srgbClr val="3333FF"/>
                </a:solidFill>
                <a:latin typeface="Calibri"/>
                <a:cs typeface="Calibri"/>
              </a:rPr>
              <a:t>y</a:t>
            </a:r>
            <a:r>
              <a:rPr sz="2400" b="1" spc="-25" dirty="0">
                <a:solidFill>
                  <a:srgbClr val="3333FF"/>
                </a:solidFill>
                <a:latin typeface="Calibri"/>
                <a:cs typeface="Calibri"/>
              </a:rPr>
              <a:t>s</a:t>
            </a:r>
            <a:r>
              <a:rPr sz="2400" b="1" spc="-30" dirty="0">
                <a:solidFill>
                  <a:srgbClr val="3333FF"/>
                </a:solidFill>
                <a:latin typeface="Calibri"/>
                <a:cs typeface="Calibri"/>
              </a:rPr>
              <a:t>t</a:t>
            </a:r>
            <a:r>
              <a:rPr sz="2400" b="1" spc="-5" dirty="0">
                <a:solidFill>
                  <a:srgbClr val="3333FF"/>
                </a:solidFill>
                <a:latin typeface="Calibri"/>
                <a:cs typeface="Calibri"/>
              </a:rPr>
              <a:t>è</a:t>
            </a:r>
            <a:r>
              <a:rPr sz="2400" b="1" spc="5" dirty="0">
                <a:solidFill>
                  <a:srgbClr val="3333FF"/>
                </a:solidFill>
                <a:latin typeface="Calibri"/>
                <a:cs typeface="Calibri"/>
              </a:rPr>
              <a:t>m</a:t>
            </a:r>
            <a:r>
              <a:rPr sz="2400" b="1" spc="-5" dirty="0">
                <a:solidFill>
                  <a:srgbClr val="3333FF"/>
                </a:solidFill>
                <a:latin typeface="Calibri"/>
                <a:cs typeface="Calibri"/>
              </a:rPr>
              <a:t>es  </a:t>
            </a:r>
            <a:r>
              <a:rPr sz="2400" b="1" spc="-15" dirty="0">
                <a:latin typeface="Calibri"/>
                <a:cs typeface="Calibri"/>
              </a:rPr>
              <a:t>Plantes</a:t>
            </a:r>
            <a:r>
              <a:rPr sz="2400" b="1" spc="30" dirty="0"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AF50"/>
                </a:solidFill>
                <a:latin typeface="Calibri"/>
                <a:cs typeface="Calibri"/>
              </a:rPr>
              <a:t>spontanées	</a:t>
            </a:r>
            <a:r>
              <a:rPr sz="2400" b="1" spc="-15" dirty="0">
                <a:latin typeface="Calibri"/>
                <a:cs typeface="Calibri"/>
              </a:rPr>
              <a:t>Plantes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3333FF"/>
                </a:solidFill>
                <a:latin typeface="Calibri"/>
                <a:cs typeface="Calibri"/>
              </a:rPr>
              <a:t>cultivées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00">
              <a:latin typeface="Calibri"/>
              <a:cs typeface="Calibri"/>
            </a:endParaRPr>
          </a:p>
          <a:p>
            <a:pPr marL="329565" algn="ctr">
              <a:lnSpc>
                <a:spcPct val="100000"/>
              </a:lnSpc>
              <a:tabLst>
                <a:tab pos="4938395" algn="l"/>
              </a:tabLst>
            </a:pPr>
            <a:r>
              <a:rPr sz="2400" b="1" dirty="0">
                <a:solidFill>
                  <a:srgbClr val="FF0066"/>
                </a:solidFill>
                <a:latin typeface="Calibri"/>
                <a:cs typeface="Calibri"/>
              </a:rPr>
              <a:t>Espèces	Espèces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247900" y="1290955"/>
            <a:ext cx="4719955" cy="2707005"/>
            <a:chOff x="2247900" y="1290955"/>
            <a:chExt cx="4719955" cy="2707005"/>
          </a:xfrm>
        </p:grpSpPr>
        <p:sp>
          <p:nvSpPr>
            <p:cNvPr id="8" name="object 8"/>
            <p:cNvSpPr/>
            <p:nvPr/>
          </p:nvSpPr>
          <p:spPr>
            <a:xfrm>
              <a:off x="2286000" y="3000756"/>
              <a:ext cx="45720" cy="213360"/>
            </a:xfrm>
            <a:custGeom>
              <a:avLst/>
              <a:gdLst/>
              <a:ahLst/>
              <a:cxnLst/>
              <a:rect l="l" t="t" r="r" b="b"/>
              <a:pathLst>
                <a:path w="45719" h="213360">
                  <a:moveTo>
                    <a:pt x="34289" y="0"/>
                  </a:moveTo>
                  <a:lnTo>
                    <a:pt x="11430" y="0"/>
                  </a:lnTo>
                  <a:lnTo>
                    <a:pt x="11430" y="190500"/>
                  </a:lnTo>
                  <a:lnTo>
                    <a:pt x="0" y="190500"/>
                  </a:lnTo>
                  <a:lnTo>
                    <a:pt x="22860" y="213360"/>
                  </a:lnTo>
                  <a:lnTo>
                    <a:pt x="45719" y="190500"/>
                  </a:lnTo>
                  <a:lnTo>
                    <a:pt x="34289" y="19050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286000" y="3000756"/>
              <a:ext cx="45720" cy="213360"/>
            </a:xfrm>
            <a:custGeom>
              <a:avLst/>
              <a:gdLst/>
              <a:ahLst/>
              <a:cxnLst/>
              <a:rect l="l" t="t" r="r" b="b"/>
              <a:pathLst>
                <a:path w="45719" h="213360">
                  <a:moveTo>
                    <a:pt x="0" y="190500"/>
                  </a:moveTo>
                  <a:lnTo>
                    <a:pt x="11430" y="190500"/>
                  </a:lnTo>
                  <a:lnTo>
                    <a:pt x="11430" y="0"/>
                  </a:lnTo>
                  <a:lnTo>
                    <a:pt x="34289" y="0"/>
                  </a:lnTo>
                  <a:lnTo>
                    <a:pt x="34289" y="190500"/>
                  </a:lnTo>
                  <a:lnTo>
                    <a:pt x="45719" y="190500"/>
                  </a:lnTo>
                  <a:lnTo>
                    <a:pt x="22860" y="213360"/>
                  </a:lnTo>
                  <a:lnTo>
                    <a:pt x="0" y="190500"/>
                  </a:lnTo>
                  <a:close/>
                </a:path>
              </a:pathLst>
            </a:custGeom>
            <a:ln w="761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883908" y="3000756"/>
              <a:ext cx="45720" cy="213360"/>
            </a:xfrm>
            <a:custGeom>
              <a:avLst/>
              <a:gdLst/>
              <a:ahLst/>
              <a:cxnLst/>
              <a:rect l="l" t="t" r="r" b="b"/>
              <a:pathLst>
                <a:path w="45720" h="213360">
                  <a:moveTo>
                    <a:pt x="34290" y="0"/>
                  </a:moveTo>
                  <a:lnTo>
                    <a:pt x="11430" y="0"/>
                  </a:lnTo>
                  <a:lnTo>
                    <a:pt x="11430" y="190500"/>
                  </a:lnTo>
                  <a:lnTo>
                    <a:pt x="0" y="190500"/>
                  </a:lnTo>
                  <a:lnTo>
                    <a:pt x="22860" y="213360"/>
                  </a:lnTo>
                  <a:lnTo>
                    <a:pt x="45720" y="190500"/>
                  </a:lnTo>
                  <a:lnTo>
                    <a:pt x="34290" y="19050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883908" y="3000756"/>
              <a:ext cx="45720" cy="213360"/>
            </a:xfrm>
            <a:custGeom>
              <a:avLst/>
              <a:gdLst/>
              <a:ahLst/>
              <a:cxnLst/>
              <a:rect l="l" t="t" r="r" b="b"/>
              <a:pathLst>
                <a:path w="45720" h="213360">
                  <a:moveTo>
                    <a:pt x="0" y="190500"/>
                  </a:moveTo>
                  <a:lnTo>
                    <a:pt x="11430" y="190500"/>
                  </a:lnTo>
                  <a:lnTo>
                    <a:pt x="11430" y="0"/>
                  </a:lnTo>
                  <a:lnTo>
                    <a:pt x="34290" y="0"/>
                  </a:lnTo>
                  <a:lnTo>
                    <a:pt x="34290" y="190500"/>
                  </a:lnTo>
                  <a:lnTo>
                    <a:pt x="45720" y="190500"/>
                  </a:lnTo>
                  <a:lnTo>
                    <a:pt x="22860" y="213360"/>
                  </a:lnTo>
                  <a:lnTo>
                    <a:pt x="0" y="190500"/>
                  </a:lnTo>
                  <a:close/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286366" y="1290954"/>
              <a:ext cx="2500630" cy="2707005"/>
            </a:xfrm>
            <a:custGeom>
              <a:avLst/>
              <a:gdLst/>
              <a:ahLst/>
              <a:cxnLst/>
              <a:rect l="l" t="t" r="r" b="b"/>
              <a:pathLst>
                <a:path w="2500629" h="2707004">
                  <a:moveTo>
                    <a:pt x="142760" y="1481455"/>
                  </a:moveTo>
                  <a:lnTo>
                    <a:pt x="81229" y="1481455"/>
                  </a:lnTo>
                  <a:lnTo>
                    <a:pt x="128155" y="1454150"/>
                  </a:lnTo>
                  <a:lnTo>
                    <a:pt x="130441" y="1445387"/>
                  </a:lnTo>
                  <a:lnTo>
                    <a:pt x="126504" y="1438529"/>
                  </a:lnTo>
                  <a:lnTo>
                    <a:pt x="122567" y="1431798"/>
                  </a:lnTo>
                  <a:lnTo>
                    <a:pt x="113804" y="1429385"/>
                  </a:lnTo>
                  <a:lnTo>
                    <a:pt x="106946" y="1433449"/>
                  </a:lnTo>
                  <a:lnTo>
                    <a:pt x="0" y="1495679"/>
                  </a:lnTo>
                  <a:lnTo>
                    <a:pt x="106946" y="1558036"/>
                  </a:lnTo>
                  <a:lnTo>
                    <a:pt x="113677" y="1562100"/>
                  </a:lnTo>
                  <a:lnTo>
                    <a:pt x="122440" y="1559814"/>
                  </a:lnTo>
                  <a:lnTo>
                    <a:pt x="126504" y="1552956"/>
                  </a:lnTo>
                  <a:lnTo>
                    <a:pt x="130441" y="1546098"/>
                  </a:lnTo>
                  <a:lnTo>
                    <a:pt x="128155" y="1537462"/>
                  </a:lnTo>
                  <a:lnTo>
                    <a:pt x="81254" y="1510030"/>
                  </a:lnTo>
                  <a:lnTo>
                    <a:pt x="142760" y="1510030"/>
                  </a:lnTo>
                  <a:lnTo>
                    <a:pt x="142760" y="1481455"/>
                  </a:lnTo>
                  <a:close/>
                </a:path>
                <a:path w="2500629" h="2707004">
                  <a:moveTo>
                    <a:pt x="342785" y="1481582"/>
                  </a:moveTo>
                  <a:lnTo>
                    <a:pt x="228485" y="1481582"/>
                  </a:lnTo>
                  <a:lnTo>
                    <a:pt x="228485" y="1510157"/>
                  </a:lnTo>
                  <a:lnTo>
                    <a:pt x="342785" y="1510157"/>
                  </a:lnTo>
                  <a:lnTo>
                    <a:pt x="342785" y="1481582"/>
                  </a:lnTo>
                  <a:close/>
                </a:path>
                <a:path w="2500629" h="2707004">
                  <a:moveTo>
                    <a:pt x="500900" y="2624455"/>
                  </a:moveTo>
                  <a:lnTo>
                    <a:pt x="439369" y="2624455"/>
                  </a:lnTo>
                  <a:lnTo>
                    <a:pt x="486295" y="2597150"/>
                  </a:lnTo>
                  <a:lnTo>
                    <a:pt x="488708" y="2588387"/>
                  </a:lnTo>
                  <a:lnTo>
                    <a:pt x="484644" y="2581529"/>
                  </a:lnTo>
                  <a:lnTo>
                    <a:pt x="480707" y="2574798"/>
                  </a:lnTo>
                  <a:lnTo>
                    <a:pt x="471944" y="2572512"/>
                  </a:lnTo>
                  <a:lnTo>
                    <a:pt x="358152" y="2638679"/>
                  </a:lnTo>
                  <a:lnTo>
                    <a:pt x="471817" y="2705100"/>
                  </a:lnTo>
                  <a:lnTo>
                    <a:pt x="480580" y="2702814"/>
                  </a:lnTo>
                  <a:lnTo>
                    <a:pt x="484644" y="2695956"/>
                  </a:lnTo>
                  <a:lnTo>
                    <a:pt x="488581" y="2689225"/>
                  </a:lnTo>
                  <a:lnTo>
                    <a:pt x="486295" y="2680462"/>
                  </a:lnTo>
                  <a:lnTo>
                    <a:pt x="439458" y="2653030"/>
                  </a:lnTo>
                  <a:lnTo>
                    <a:pt x="500900" y="2653030"/>
                  </a:lnTo>
                  <a:lnTo>
                    <a:pt x="500900" y="2624455"/>
                  </a:lnTo>
                  <a:close/>
                </a:path>
                <a:path w="2500629" h="2707004">
                  <a:moveTo>
                    <a:pt x="542810" y="1481709"/>
                  </a:moveTo>
                  <a:lnTo>
                    <a:pt x="428510" y="1481709"/>
                  </a:lnTo>
                  <a:lnTo>
                    <a:pt x="428510" y="1510284"/>
                  </a:lnTo>
                  <a:lnTo>
                    <a:pt x="542810" y="1510284"/>
                  </a:lnTo>
                  <a:lnTo>
                    <a:pt x="542810" y="1481709"/>
                  </a:lnTo>
                  <a:close/>
                </a:path>
                <a:path w="2500629" h="2707004">
                  <a:moveTo>
                    <a:pt x="700925" y="2624709"/>
                  </a:moveTo>
                  <a:lnTo>
                    <a:pt x="586625" y="2624582"/>
                  </a:lnTo>
                  <a:lnTo>
                    <a:pt x="586625" y="2653157"/>
                  </a:lnTo>
                  <a:lnTo>
                    <a:pt x="700925" y="2653284"/>
                  </a:lnTo>
                  <a:lnTo>
                    <a:pt x="700925" y="2624709"/>
                  </a:lnTo>
                  <a:close/>
                </a:path>
                <a:path w="2500629" h="2707004">
                  <a:moveTo>
                    <a:pt x="742835" y="1481836"/>
                  </a:moveTo>
                  <a:lnTo>
                    <a:pt x="628535" y="1481836"/>
                  </a:lnTo>
                  <a:lnTo>
                    <a:pt x="628535" y="1510411"/>
                  </a:lnTo>
                  <a:lnTo>
                    <a:pt x="742835" y="1510411"/>
                  </a:lnTo>
                  <a:lnTo>
                    <a:pt x="742835" y="1481836"/>
                  </a:lnTo>
                  <a:close/>
                </a:path>
                <a:path w="2500629" h="2707004">
                  <a:moveTo>
                    <a:pt x="900950" y="2624836"/>
                  </a:moveTo>
                  <a:lnTo>
                    <a:pt x="786650" y="2624709"/>
                  </a:lnTo>
                  <a:lnTo>
                    <a:pt x="786650" y="2653284"/>
                  </a:lnTo>
                  <a:lnTo>
                    <a:pt x="900950" y="2653411"/>
                  </a:lnTo>
                  <a:lnTo>
                    <a:pt x="900950" y="2624836"/>
                  </a:lnTo>
                  <a:close/>
                </a:path>
                <a:path w="2500629" h="2707004">
                  <a:moveTo>
                    <a:pt x="929144" y="52070"/>
                  </a:moveTo>
                  <a:lnTo>
                    <a:pt x="867727" y="52006"/>
                  </a:lnTo>
                  <a:lnTo>
                    <a:pt x="907808" y="28702"/>
                  </a:lnTo>
                  <a:lnTo>
                    <a:pt x="914666" y="24638"/>
                  </a:lnTo>
                  <a:lnTo>
                    <a:pt x="916952" y="15875"/>
                  </a:lnTo>
                  <a:lnTo>
                    <a:pt x="912888" y="9144"/>
                  </a:lnTo>
                  <a:lnTo>
                    <a:pt x="908951" y="2286"/>
                  </a:lnTo>
                  <a:lnTo>
                    <a:pt x="900188" y="0"/>
                  </a:lnTo>
                  <a:lnTo>
                    <a:pt x="786396" y="66167"/>
                  </a:lnTo>
                  <a:lnTo>
                    <a:pt x="893203" y="128651"/>
                  </a:lnTo>
                  <a:lnTo>
                    <a:pt x="900061" y="132588"/>
                  </a:lnTo>
                  <a:lnTo>
                    <a:pt x="908824" y="130302"/>
                  </a:lnTo>
                  <a:lnTo>
                    <a:pt x="912761" y="123571"/>
                  </a:lnTo>
                  <a:lnTo>
                    <a:pt x="916825" y="116713"/>
                  </a:lnTo>
                  <a:lnTo>
                    <a:pt x="914539" y="107950"/>
                  </a:lnTo>
                  <a:lnTo>
                    <a:pt x="907681" y="104013"/>
                  </a:lnTo>
                  <a:lnTo>
                    <a:pt x="867689" y="80581"/>
                  </a:lnTo>
                  <a:lnTo>
                    <a:pt x="929144" y="80645"/>
                  </a:lnTo>
                  <a:lnTo>
                    <a:pt x="929144" y="52070"/>
                  </a:lnTo>
                  <a:close/>
                </a:path>
                <a:path w="2500629" h="2707004">
                  <a:moveTo>
                    <a:pt x="942860" y="1481963"/>
                  </a:moveTo>
                  <a:lnTo>
                    <a:pt x="828560" y="1481963"/>
                  </a:lnTo>
                  <a:lnTo>
                    <a:pt x="828560" y="1510538"/>
                  </a:lnTo>
                  <a:lnTo>
                    <a:pt x="942860" y="1510538"/>
                  </a:lnTo>
                  <a:lnTo>
                    <a:pt x="942860" y="1481963"/>
                  </a:lnTo>
                  <a:close/>
                </a:path>
                <a:path w="2500629" h="2707004">
                  <a:moveTo>
                    <a:pt x="1100975" y="2624963"/>
                  </a:moveTo>
                  <a:lnTo>
                    <a:pt x="986675" y="2624963"/>
                  </a:lnTo>
                  <a:lnTo>
                    <a:pt x="986675" y="2653538"/>
                  </a:lnTo>
                  <a:lnTo>
                    <a:pt x="1100975" y="2653538"/>
                  </a:lnTo>
                  <a:lnTo>
                    <a:pt x="1100975" y="2624963"/>
                  </a:lnTo>
                  <a:close/>
                </a:path>
                <a:path w="2500629" h="2707004">
                  <a:moveTo>
                    <a:pt x="1129169" y="52324"/>
                  </a:moveTo>
                  <a:lnTo>
                    <a:pt x="1014869" y="52197"/>
                  </a:lnTo>
                  <a:lnTo>
                    <a:pt x="1014869" y="80772"/>
                  </a:lnTo>
                  <a:lnTo>
                    <a:pt x="1129169" y="80899"/>
                  </a:lnTo>
                  <a:lnTo>
                    <a:pt x="1129169" y="52324"/>
                  </a:lnTo>
                  <a:close/>
                </a:path>
                <a:path w="2500629" h="2707004">
                  <a:moveTo>
                    <a:pt x="1142885" y="1482090"/>
                  </a:moveTo>
                  <a:lnTo>
                    <a:pt x="1028585" y="1482090"/>
                  </a:lnTo>
                  <a:lnTo>
                    <a:pt x="1028585" y="1510665"/>
                  </a:lnTo>
                  <a:lnTo>
                    <a:pt x="1142885" y="1510665"/>
                  </a:lnTo>
                  <a:lnTo>
                    <a:pt x="1142885" y="1482090"/>
                  </a:lnTo>
                  <a:close/>
                </a:path>
                <a:path w="2500629" h="2707004">
                  <a:moveTo>
                    <a:pt x="1301000" y="2625217"/>
                  </a:moveTo>
                  <a:lnTo>
                    <a:pt x="1186700" y="2625090"/>
                  </a:lnTo>
                  <a:lnTo>
                    <a:pt x="1186700" y="2653665"/>
                  </a:lnTo>
                  <a:lnTo>
                    <a:pt x="1301000" y="2653792"/>
                  </a:lnTo>
                  <a:lnTo>
                    <a:pt x="1301000" y="2625217"/>
                  </a:lnTo>
                  <a:close/>
                </a:path>
                <a:path w="2500629" h="2707004">
                  <a:moveTo>
                    <a:pt x="1329194" y="52578"/>
                  </a:moveTo>
                  <a:lnTo>
                    <a:pt x="1214894" y="52451"/>
                  </a:lnTo>
                  <a:lnTo>
                    <a:pt x="1214894" y="81026"/>
                  </a:lnTo>
                  <a:lnTo>
                    <a:pt x="1329194" y="81153"/>
                  </a:lnTo>
                  <a:lnTo>
                    <a:pt x="1329194" y="52578"/>
                  </a:lnTo>
                  <a:close/>
                </a:path>
                <a:path w="2500629" h="2707004">
                  <a:moveTo>
                    <a:pt x="1342910" y="1482217"/>
                  </a:moveTo>
                  <a:lnTo>
                    <a:pt x="1228610" y="1482217"/>
                  </a:lnTo>
                  <a:lnTo>
                    <a:pt x="1228610" y="1510792"/>
                  </a:lnTo>
                  <a:lnTo>
                    <a:pt x="1342910" y="1510792"/>
                  </a:lnTo>
                  <a:lnTo>
                    <a:pt x="1342910" y="1482217"/>
                  </a:lnTo>
                  <a:close/>
                </a:path>
                <a:path w="2500629" h="2707004">
                  <a:moveTo>
                    <a:pt x="1501025" y="2625344"/>
                  </a:moveTo>
                  <a:lnTo>
                    <a:pt x="1386725" y="2625217"/>
                  </a:lnTo>
                  <a:lnTo>
                    <a:pt x="1386725" y="2653792"/>
                  </a:lnTo>
                  <a:lnTo>
                    <a:pt x="1501025" y="2653919"/>
                  </a:lnTo>
                  <a:lnTo>
                    <a:pt x="1501025" y="2625344"/>
                  </a:lnTo>
                  <a:close/>
                </a:path>
                <a:path w="2500629" h="2707004">
                  <a:moveTo>
                    <a:pt x="1529219" y="52832"/>
                  </a:moveTo>
                  <a:lnTo>
                    <a:pt x="1414919" y="52705"/>
                  </a:lnTo>
                  <a:lnTo>
                    <a:pt x="1414919" y="81280"/>
                  </a:lnTo>
                  <a:lnTo>
                    <a:pt x="1529219" y="81407"/>
                  </a:lnTo>
                  <a:lnTo>
                    <a:pt x="1529219" y="52832"/>
                  </a:lnTo>
                  <a:close/>
                </a:path>
                <a:path w="2500629" h="2707004">
                  <a:moveTo>
                    <a:pt x="1542935" y="1482344"/>
                  </a:moveTo>
                  <a:lnTo>
                    <a:pt x="1428635" y="1482344"/>
                  </a:lnTo>
                  <a:lnTo>
                    <a:pt x="1428635" y="1510919"/>
                  </a:lnTo>
                  <a:lnTo>
                    <a:pt x="1542935" y="1510919"/>
                  </a:lnTo>
                  <a:lnTo>
                    <a:pt x="1542935" y="1482344"/>
                  </a:lnTo>
                  <a:close/>
                </a:path>
                <a:path w="2500629" h="2707004">
                  <a:moveTo>
                    <a:pt x="1701050" y="2625598"/>
                  </a:moveTo>
                  <a:lnTo>
                    <a:pt x="1586750" y="2625471"/>
                  </a:lnTo>
                  <a:lnTo>
                    <a:pt x="1586750" y="2654046"/>
                  </a:lnTo>
                  <a:lnTo>
                    <a:pt x="1701050" y="2654173"/>
                  </a:lnTo>
                  <a:lnTo>
                    <a:pt x="1701050" y="2625598"/>
                  </a:lnTo>
                  <a:close/>
                </a:path>
                <a:path w="2500629" h="2707004">
                  <a:moveTo>
                    <a:pt x="1729244" y="53086"/>
                  </a:moveTo>
                  <a:lnTo>
                    <a:pt x="1614944" y="52959"/>
                  </a:lnTo>
                  <a:lnTo>
                    <a:pt x="1614944" y="81534"/>
                  </a:lnTo>
                  <a:lnTo>
                    <a:pt x="1729244" y="81661"/>
                  </a:lnTo>
                  <a:lnTo>
                    <a:pt x="1729244" y="53086"/>
                  </a:lnTo>
                  <a:close/>
                </a:path>
                <a:path w="2500629" h="2707004">
                  <a:moveTo>
                    <a:pt x="1742960" y="1482471"/>
                  </a:moveTo>
                  <a:lnTo>
                    <a:pt x="1628660" y="1482471"/>
                  </a:lnTo>
                  <a:lnTo>
                    <a:pt x="1628660" y="1511046"/>
                  </a:lnTo>
                  <a:lnTo>
                    <a:pt x="1742960" y="1511046"/>
                  </a:lnTo>
                  <a:lnTo>
                    <a:pt x="1742960" y="1482471"/>
                  </a:lnTo>
                  <a:close/>
                </a:path>
                <a:path w="2500629" h="2707004">
                  <a:moveTo>
                    <a:pt x="1901075" y="2625725"/>
                  </a:moveTo>
                  <a:lnTo>
                    <a:pt x="1786775" y="2625598"/>
                  </a:lnTo>
                  <a:lnTo>
                    <a:pt x="1786775" y="2654173"/>
                  </a:lnTo>
                  <a:lnTo>
                    <a:pt x="1901075" y="2654300"/>
                  </a:lnTo>
                  <a:lnTo>
                    <a:pt x="1901075" y="2625725"/>
                  </a:lnTo>
                  <a:close/>
                </a:path>
                <a:path w="2500629" h="2707004">
                  <a:moveTo>
                    <a:pt x="1929269" y="53340"/>
                  </a:moveTo>
                  <a:lnTo>
                    <a:pt x="1814969" y="53086"/>
                  </a:lnTo>
                  <a:lnTo>
                    <a:pt x="1814969" y="81661"/>
                  </a:lnTo>
                  <a:lnTo>
                    <a:pt x="1929269" y="81915"/>
                  </a:lnTo>
                  <a:lnTo>
                    <a:pt x="1929269" y="53340"/>
                  </a:lnTo>
                  <a:close/>
                </a:path>
                <a:path w="2500629" h="2707004">
                  <a:moveTo>
                    <a:pt x="1942985" y="1482598"/>
                  </a:moveTo>
                  <a:lnTo>
                    <a:pt x="1828685" y="1482598"/>
                  </a:lnTo>
                  <a:lnTo>
                    <a:pt x="1828685" y="1511173"/>
                  </a:lnTo>
                  <a:lnTo>
                    <a:pt x="1942985" y="1511173"/>
                  </a:lnTo>
                  <a:lnTo>
                    <a:pt x="1942985" y="1482598"/>
                  </a:lnTo>
                  <a:close/>
                </a:path>
                <a:path w="2500629" h="2707004">
                  <a:moveTo>
                    <a:pt x="2072525" y="67818"/>
                  </a:moveTo>
                  <a:lnTo>
                    <a:pt x="2047773" y="53340"/>
                  </a:lnTo>
                  <a:lnTo>
                    <a:pt x="1958860" y="1270"/>
                  </a:lnTo>
                  <a:lnTo>
                    <a:pt x="1950097" y="3556"/>
                  </a:lnTo>
                  <a:lnTo>
                    <a:pt x="1946160" y="10414"/>
                  </a:lnTo>
                  <a:lnTo>
                    <a:pt x="1942096" y="17145"/>
                  </a:lnTo>
                  <a:lnTo>
                    <a:pt x="1944382" y="25908"/>
                  </a:lnTo>
                  <a:lnTo>
                    <a:pt x="2014994" y="67246"/>
                  </a:lnTo>
                  <a:lnTo>
                    <a:pt x="2014994" y="68148"/>
                  </a:lnTo>
                  <a:lnTo>
                    <a:pt x="1944255" y="109220"/>
                  </a:lnTo>
                  <a:lnTo>
                    <a:pt x="1941969" y="117983"/>
                  </a:lnTo>
                  <a:lnTo>
                    <a:pt x="1946033" y="124841"/>
                  </a:lnTo>
                  <a:lnTo>
                    <a:pt x="1949970" y="131572"/>
                  </a:lnTo>
                  <a:lnTo>
                    <a:pt x="1958733" y="133985"/>
                  </a:lnTo>
                  <a:lnTo>
                    <a:pt x="1965464" y="129921"/>
                  </a:lnTo>
                  <a:lnTo>
                    <a:pt x="2048002" y="82042"/>
                  </a:lnTo>
                  <a:lnTo>
                    <a:pt x="2072525" y="67818"/>
                  </a:lnTo>
                  <a:close/>
                </a:path>
                <a:path w="2500629" h="2707004">
                  <a:moveTo>
                    <a:pt x="2101100" y="2625852"/>
                  </a:moveTo>
                  <a:lnTo>
                    <a:pt x="1986800" y="2625725"/>
                  </a:lnTo>
                  <a:lnTo>
                    <a:pt x="1986800" y="2654300"/>
                  </a:lnTo>
                  <a:lnTo>
                    <a:pt x="2101100" y="2654427"/>
                  </a:lnTo>
                  <a:lnTo>
                    <a:pt x="2101100" y="2625852"/>
                  </a:lnTo>
                  <a:close/>
                </a:path>
                <a:path w="2500629" h="2707004">
                  <a:moveTo>
                    <a:pt x="2143010" y="1482725"/>
                  </a:moveTo>
                  <a:lnTo>
                    <a:pt x="2028710" y="1482725"/>
                  </a:lnTo>
                  <a:lnTo>
                    <a:pt x="2028710" y="1511300"/>
                  </a:lnTo>
                  <a:lnTo>
                    <a:pt x="2143010" y="1511300"/>
                  </a:lnTo>
                  <a:lnTo>
                    <a:pt x="2143010" y="1482725"/>
                  </a:lnTo>
                  <a:close/>
                </a:path>
                <a:path w="2500629" h="2707004">
                  <a:moveTo>
                    <a:pt x="2215781" y="2640203"/>
                  </a:moveTo>
                  <a:lnTo>
                    <a:pt x="2191385" y="2625979"/>
                  </a:lnTo>
                  <a:lnTo>
                    <a:pt x="2108847" y="2577846"/>
                  </a:lnTo>
                  <a:lnTo>
                    <a:pt x="2102116" y="2573782"/>
                  </a:lnTo>
                  <a:lnTo>
                    <a:pt x="2093353" y="2576195"/>
                  </a:lnTo>
                  <a:lnTo>
                    <a:pt x="2089416" y="2582926"/>
                  </a:lnTo>
                  <a:lnTo>
                    <a:pt x="2085352" y="2589784"/>
                  </a:lnTo>
                  <a:lnTo>
                    <a:pt x="2087638" y="2598547"/>
                  </a:lnTo>
                  <a:lnTo>
                    <a:pt x="2159063" y="2640190"/>
                  </a:lnTo>
                  <a:lnTo>
                    <a:pt x="2094369" y="2677795"/>
                  </a:lnTo>
                  <a:lnTo>
                    <a:pt x="2087638" y="2681859"/>
                  </a:lnTo>
                  <a:lnTo>
                    <a:pt x="2085352" y="2690495"/>
                  </a:lnTo>
                  <a:lnTo>
                    <a:pt x="2093226" y="2704211"/>
                  </a:lnTo>
                  <a:lnTo>
                    <a:pt x="2101989" y="2706497"/>
                  </a:lnTo>
                  <a:lnTo>
                    <a:pt x="2191169" y="2654554"/>
                  </a:lnTo>
                  <a:lnTo>
                    <a:pt x="2215781" y="2640203"/>
                  </a:lnTo>
                  <a:close/>
                </a:path>
                <a:path w="2500629" h="2707004">
                  <a:moveTo>
                    <a:pt x="2343035" y="1482852"/>
                  </a:moveTo>
                  <a:lnTo>
                    <a:pt x="2228735" y="1482852"/>
                  </a:lnTo>
                  <a:lnTo>
                    <a:pt x="2228735" y="1511427"/>
                  </a:lnTo>
                  <a:lnTo>
                    <a:pt x="2343035" y="1511427"/>
                  </a:lnTo>
                  <a:lnTo>
                    <a:pt x="2343035" y="1482852"/>
                  </a:lnTo>
                  <a:close/>
                </a:path>
                <a:path w="2500629" h="2707004">
                  <a:moveTo>
                    <a:pt x="2500515" y="1497203"/>
                  </a:moveTo>
                  <a:lnTo>
                    <a:pt x="2476144" y="1482979"/>
                  </a:lnTo>
                  <a:lnTo>
                    <a:pt x="2386850" y="1430909"/>
                  </a:lnTo>
                  <a:lnTo>
                    <a:pt x="2378087" y="1433195"/>
                  </a:lnTo>
                  <a:lnTo>
                    <a:pt x="2374150" y="1439926"/>
                  </a:lnTo>
                  <a:lnTo>
                    <a:pt x="2370213" y="1446784"/>
                  </a:lnTo>
                  <a:lnTo>
                    <a:pt x="2372499" y="1455547"/>
                  </a:lnTo>
                  <a:lnTo>
                    <a:pt x="2428760" y="1488401"/>
                  </a:lnTo>
                  <a:lnTo>
                    <a:pt x="2428760" y="1505966"/>
                  </a:lnTo>
                  <a:lnTo>
                    <a:pt x="2379230" y="1534795"/>
                  </a:lnTo>
                  <a:lnTo>
                    <a:pt x="2372372" y="1538859"/>
                  </a:lnTo>
                  <a:lnTo>
                    <a:pt x="2370086" y="1547622"/>
                  </a:lnTo>
                  <a:lnTo>
                    <a:pt x="2374023" y="1554353"/>
                  </a:lnTo>
                  <a:lnTo>
                    <a:pt x="2378087" y="1561211"/>
                  </a:lnTo>
                  <a:lnTo>
                    <a:pt x="2386723" y="1563497"/>
                  </a:lnTo>
                  <a:lnTo>
                    <a:pt x="2475903" y="1511554"/>
                  </a:lnTo>
                  <a:lnTo>
                    <a:pt x="2500515" y="1497203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337940" y="5157978"/>
            <a:ext cx="268097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Complexes</a:t>
            </a:r>
            <a:r>
              <a:rPr sz="24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FF0000"/>
                </a:solidFill>
                <a:latin typeface="Calibri"/>
                <a:cs typeface="Calibri"/>
              </a:rPr>
              <a:t>d’espèces</a:t>
            </a:r>
            <a:endParaRPr sz="2400">
              <a:latin typeface="Calibri"/>
              <a:cs typeface="Calibri"/>
            </a:endParaRPr>
          </a:p>
          <a:p>
            <a:pPr marL="1905" algn="ctr">
              <a:lnSpc>
                <a:spcPct val="100000"/>
              </a:lnSpc>
            </a:pP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(pool</a:t>
            </a:r>
            <a:r>
              <a:rPr sz="24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génétique)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571750" y="4859273"/>
            <a:ext cx="4144010" cy="414655"/>
          </a:xfrm>
          <a:custGeom>
            <a:avLst/>
            <a:gdLst/>
            <a:ahLst/>
            <a:cxnLst/>
            <a:rect l="l" t="t" r="r" b="b"/>
            <a:pathLst>
              <a:path w="4144009" h="414654">
                <a:moveTo>
                  <a:pt x="4143755" y="0"/>
                </a:moveTo>
                <a:lnTo>
                  <a:pt x="4141037" y="80658"/>
                </a:lnTo>
                <a:lnTo>
                  <a:pt x="4133627" y="146542"/>
                </a:lnTo>
                <a:lnTo>
                  <a:pt x="4122646" y="190970"/>
                </a:lnTo>
                <a:lnTo>
                  <a:pt x="4109211" y="207263"/>
                </a:lnTo>
                <a:lnTo>
                  <a:pt x="2106422" y="207263"/>
                </a:lnTo>
                <a:lnTo>
                  <a:pt x="2092987" y="223557"/>
                </a:lnTo>
                <a:lnTo>
                  <a:pt x="2082006" y="267985"/>
                </a:lnTo>
                <a:lnTo>
                  <a:pt x="2074596" y="333869"/>
                </a:lnTo>
                <a:lnTo>
                  <a:pt x="2071877" y="414528"/>
                </a:lnTo>
                <a:lnTo>
                  <a:pt x="2069159" y="333869"/>
                </a:lnTo>
                <a:lnTo>
                  <a:pt x="2061749" y="267985"/>
                </a:lnTo>
                <a:lnTo>
                  <a:pt x="2050768" y="223557"/>
                </a:lnTo>
                <a:lnTo>
                  <a:pt x="2037334" y="207263"/>
                </a:lnTo>
                <a:lnTo>
                  <a:pt x="34543" y="207263"/>
                </a:lnTo>
                <a:lnTo>
                  <a:pt x="21109" y="190970"/>
                </a:lnTo>
                <a:lnTo>
                  <a:pt x="10128" y="146542"/>
                </a:lnTo>
                <a:lnTo>
                  <a:pt x="2718" y="80658"/>
                </a:lnTo>
                <a:lnTo>
                  <a:pt x="0" y="0"/>
                </a:lnTo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36</a:t>
            </a:fld>
            <a:endParaRPr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37</a:t>
            </a:fld>
            <a:endParaRPr dirty="0"/>
          </a:p>
        </p:txBody>
      </p:sp>
      <p:sp>
        <p:nvSpPr>
          <p:cNvPr id="2" name="object 2"/>
          <p:cNvSpPr txBox="1"/>
          <p:nvPr/>
        </p:nvSpPr>
        <p:spPr>
          <a:xfrm>
            <a:off x="364642" y="870584"/>
            <a:ext cx="8484870" cy="1339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AF50"/>
                </a:solidFill>
                <a:latin typeface="Calibri"/>
                <a:cs typeface="Calibri"/>
              </a:rPr>
              <a:t>Agrobiodiversité</a:t>
            </a:r>
            <a:r>
              <a:rPr sz="2400" b="1" spc="-4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AF50"/>
                </a:solidFill>
                <a:latin typeface="Calibri"/>
                <a:cs typeface="Calibri"/>
              </a:rPr>
              <a:t>=</a:t>
            </a:r>
            <a:r>
              <a:rPr sz="2400" b="1" spc="-5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9900"/>
                </a:solidFill>
                <a:latin typeface="Calibri"/>
                <a:cs typeface="Calibri"/>
              </a:rPr>
              <a:t>Biodiversité</a:t>
            </a:r>
            <a:r>
              <a:rPr sz="2400" b="1" spc="-30" dirty="0">
                <a:solidFill>
                  <a:srgbClr val="0099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9900"/>
                </a:solidFill>
                <a:latin typeface="Calibri"/>
                <a:cs typeface="Calibri"/>
              </a:rPr>
              <a:t>agricole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5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buClr>
                <a:srgbClr val="000000"/>
              </a:buClr>
              <a:buChar char="•"/>
              <a:tabLst>
                <a:tab pos="286385" algn="l"/>
                <a:tab pos="287020" algn="l"/>
                <a:tab pos="2339975" algn="l"/>
                <a:tab pos="2551430" algn="l"/>
                <a:tab pos="3685540" algn="l"/>
                <a:tab pos="5055870" algn="l"/>
                <a:tab pos="6377305" algn="l"/>
                <a:tab pos="6749415" algn="l"/>
              </a:tabLst>
            </a:pPr>
            <a:r>
              <a:rPr sz="2200" b="1" spc="-5" dirty="0">
                <a:solidFill>
                  <a:srgbClr val="00AF50"/>
                </a:solidFill>
                <a:latin typeface="Calibri"/>
                <a:cs typeface="Calibri"/>
              </a:rPr>
              <a:t>Ag</a:t>
            </a:r>
            <a:r>
              <a:rPr sz="2200" b="1" spc="-15" dirty="0">
                <a:solidFill>
                  <a:srgbClr val="00AF50"/>
                </a:solidFill>
                <a:latin typeface="Calibri"/>
                <a:cs typeface="Calibri"/>
              </a:rPr>
              <a:t>r</a:t>
            </a:r>
            <a:r>
              <a:rPr sz="2200" b="1" spc="-5" dirty="0">
                <a:solidFill>
                  <a:srgbClr val="00AF50"/>
                </a:solidFill>
                <a:latin typeface="Calibri"/>
                <a:cs typeface="Calibri"/>
              </a:rPr>
              <a:t>o</a:t>
            </a:r>
            <a:r>
              <a:rPr sz="2200" b="1" spc="-15" dirty="0">
                <a:solidFill>
                  <a:srgbClr val="00AF50"/>
                </a:solidFill>
                <a:latin typeface="Calibri"/>
                <a:cs typeface="Calibri"/>
              </a:rPr>
              <a:t>b</a:t>
            </a:r>
            <a:r>
              <a:rPr sz="2200" b="1" dirty="0">
                <a:solidFill>
                  <a:srgbClr val="00AF50"/>
                </a:solidFill>
                <a:latin typeface="Calibri"/>
                <a:cs typeface="Calibri"/>
              </a:rPr>
              <a:t>i</a:t>
            </a:r>
            <a:r>
              <a:rPr sz="2200" b="1" spc="-5" dirty="0">
                <a:solidFill>
                  <a:srgbClr val="00AF50"/>
                </a:solidFill>
                <a:latin typeface="Calibri"/>
                <a:cs typeface="Calibri"/>
              </a:rPr>
              <a:t>o</a:t>
            </a:r>
            <a:r>
              <a:rPr sz="2200" b="1" spc="-15" dirty="0">
                <a:solidFill>
                  <a:srgbClr val="00AF50"/>
                </a:solidFill>
                <a:latin typeface="Calibri"/>
                <a:cs typeface="Calibri"/>
              </a:rPr>
              <a:t>d</a:t>
            </a:r>
            <a:r>
              <a:rPr sz="2200" b="1" spc="-5" dirty="0">
                <a:solidFill>
                  <a:srgbClr val="00AF50"/>
                </a:solidFill>
                <a:latin typeface="Calibri"/>
                <a:cs typeface="Calibri"/>
              </a:rPr>
              <a:t>i</a:t>
            </a:r>
            <a:r>
              <a:rPr sz="2200" b="1" spc="-25" dirty="0">
                <a:solidFill>
                  <a:srgbClr val="00AF50"/>
                </a:solidFill>
                <a:latin typeface="Calibri"/>
                <a:cs typeface="Calibri"/>
              </a:rPr>
              <a:t>v</a:t>
            </a:r>
            <a:r>
              <a:rPr sz="2200" b="1" spc="-10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2200" b="1" spc="-35" dirty="0">
                <a:solidFill>
                  <a:srgbClr val="00AF50"/>
                </a:solidFill>
                <a:latin typeface="Calibri"/>
                <a:cs typeface="Calibri"/>
              </a:rPr>
              <a:t>r</a:t>
            </a:r>
            <a:r>
              <a:rPr sz="2200" b="1" spc="-5" dirty="0">
                <a:solidFill>
                  <a:srgbClr val="00AF50"/>
                </a:solidFill>
                <a:latin typeface="Calibri"/>
                <a:cs typeface="Calibri"/>
              </a:rPr>
              <a:t>si</a:t>
            </a:r>
            <a:r>
              <a:rPr sz="2200" b="1" spc="-25" dirty="0">
                <a:solidFill>
                  <a:srgbClr val="00AF50"/>
                </a:solidFill>
                <a:latin typeface="Calibri"/>
                <a:cs typeface="Calibri"/>
              </a:rPr>
              <a:t>t</a:t>
            </a:r>
            <a:r>
              <a:rPr sz="2200" b="1" spc="-5" dirty="0">
                <a:solidFill>
                  <a:srgbClr val="00AF50"/>
                </a:solidFill>
                <a:latin typeface="Calibri"/>
                <a:cs typeface="Calibri"/>
              </a:rPr>
              <a:t>é</a:t>
            </a:r>
            <a:r>
              <a:rPr sz="2200" b="1" dirty="0">
                <a:solidFill>
                  <a:srgbClr val="00AF50"/>
                </a:solidFill>
                <a:latin typeface="Calibri"/>
                <a:cs typeface="Calibri"/>
              </a:rPr>
              <a:t>	</a:t>
            </a:r>
            <a:r>
              <a:rPr sz="2200" b="1" spc="-5" dirty="0">
                <a:latin typeface="Calibri"/>
                <a:cs typeface="Calibri"/>
              </a:rPr>
              <a:t>:</a:t>
            </a:r>
            <a:r>
              <a:rPr sz="2200" b="1" dirty="0">
                <a:latin typeface="Calibri"/>
                <a:cs typeface="Calibri"/>
              </a:rPr>
              <a:t>	</a:t>
            </a:r>
            <a:r>
              <a:rPr sz="2200" b="1" spc="-5" dirty="0">
                <a:solidFill>
                  <a:srgbClr val="0000FF"/>
                </a:solidFill>
                <a:latin typeface="Calibri"/>
                <a:cs typeface="Calibri"/>
              </a:rPr>
              <a:t>di</a:t>
            </a:r>
            <a:r>
              <a:rPr sz="2200" b="1" spc="-30" dirty="0">
                <a:solidFill>
                  <a:srgbClr val="0000FF"/>
                </a:solidFill>
                <a:latin typeface="Calibri"/>
                <a:cs typeface="Calibri"/>
              </a:rPr>
              <a:t>v</a:t>
            </a:r>
            <a:r>
              <a:rPr sz="2200" b="1" dirty="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sz="2200" b="1" spc="-35" dirty="0">
                <a:solidFill>
                  <a:srgbClr val="0000FF"/>
                </a:solidFill>
                <a:latin typeface="Calibri"/>
                <a:cs typeface="Calibri"/>
              </a:rPr>
              <a:t>r</a:t>
            </a:r>
            <a:r>
              <a:rPr sz="2200" b="1" spc="-5" dirty="0">
                <a:solidFill>
                  <a:srgbClr val="0000FF"/>
                </a:solidFill>
                <a:latin typeface="Calibri"/>
                <a:cs typeface="Calibri"/>
              </a:rPr>
              <a:t>si</a:t>
            </a:r>
            <a:r>
              <a:rPr sz="2200" b="1" spc="-40" dirty="0">
                <a:solidFill>
                  <a:srgbClr val="0000FF"/>
                </a:solidFill>
                <a:latin typeface="Calibri"/>
                <a:cs typeface="Calibri"/>
              </a:rPr>
              <a:t>t</a:t>
            </a:r>
            <a:r>
              <a:rPr sz="2200" b="1" spc="-5" dirty="0">
                <a:solidFill>
                  <a:srgbClr val="0000FF"/>
                </a:solidFill>
                <a:latin typeface="Calibri"/>
                <a:cs typeface="Calibri"/>
              </a:rPr>
              <a:t>é</a:t>
            </a:r>
            <a:r>
              <a:rPr sz="2200" b="1" dirty="0">
                <a:solidFill>
                  <a:srgbClr val="0000FF"/>
                </a:solidFill>
                <a:latin typeface="Calibri"/>
                <a:cs typeface="Calibri"/>
              </a:rPr>
              <a:t>	</a:t>
            </a:r>
            <a:r>
              <a:rPr sz="2200" b="1" spc="-30" dirty="0">
                <a:latin typeface="Calibri"/>
                <a:cs typeface="Calibri"/>
              </a:rPr>
              <a:t>g</a:t>
            </a:r>
            <a:r>
              <a:rPr sz="2200" b="1" spc="-10" dirty="0">
                <a:latin typeface="Calibri"/>
                <a:cs typeface="Calibri"/>
              </a:rPr>
              <a:t>é</a:t>
            </a:r>
            <a:r>
              <a:rPr sz="2200" b="1" dirty="0">
                <a:latin typeface="Calibri"/>
                <a:cs typeface="Calibri"/>
              </a:rPr>
              <a:t>n</a:t>
            </a:r>
            <a:r>
              <a:rPr sz="2200" b="1" spc="-20" dirty="0">
                <a:latin typeface="Calibri"/>
                <a:cs typeface="Calibri"/>
              </a:rPr>
              <a:t>é</a:t>
            </a:r>
            <a:r>
              <a:rPr sz="2200" b="1" spc="-5" dirty="0">
                <a:latin typeface="Calibri"/>
                <a:cs typeface="Calibri"/>
              </a:rPr>
              <a:t>tique,</a:t>
            </a:r>
            <a:r>
              <a:rPr sz="2200" b="1" dirty="0">
                <a:latin typeface="Calibri"/>
                <a:cs typeface="Calibri"/>
              </a:rPr>
              <a:t>	</a:t>
            </a:r>
            <a:r>
              <a:rPr sz="2200" b="1" spc="-5" dirty="0">
                <a:latin typeface="Calibri"/>
                <a:cs typeface="Calibri"/>
              </a:rPr>
              <a:t>s</a:t>
            </a:r>
            <a:r>
              <a:rPr sz="2200" b="1" dirty="0">
                <a:latin typeface="Calibri"/>
                <a:cs typeface="Calibri"/>
              </a:rPr>
              <a:t>p</a:t>
            </a:r>
            <a:r>
              <a:rPr sz="2200" b="1" spc="-10" dirty="0">
                <a:latin typeface="Calibri"/>
                <a:cs typeface="Calibri"/>
              </a:rPr>
              <a:t>éci</a:t>
            </a:r>
            <a:r>
              <a:rPr sz="2200" b="1" spc="-5" dirty="0">
                <a:latin typeface="Calibri"/>
                <a:cs typeface="Calibri"/>
              </a:rPr>
              <a:t>fique</a:t>
            </a:r>
            <a:r>
              <a:rPr sz="2200" b="1" dirty="0">
                <a:latin typeface="Calibri"/>
                <a:cs typeface="Calibri"/>
              </a:rPr>
              <a:t>	</a:t>
            </a:r>
            <a:r>
              <a:rPr sz="2200" b="1" spc="-10" dirty="0">
                <a:latin typeface="Calibri"/>
                <a:cs typeface="Calibri"/>
              </a:rPr>
              <a:t>e</a:t>
            </a:r>
            <a:r>
              <a:rPr sz="2200" b="1" spc="-5" dirty="0">
                <a:latin typeface="Calibri"/>
                <a:cs typeface="Calibri"/>
              </a:rPr>
              <a:t>t</a:t>
            </a:r>
            <a:r>
              <a:rPr sz="2200" b="1" dirty="0">
                <a:latin typeface="Calibri"/>
                <a:cs typeface="Calibri"/>
              </a:rPr>
              <a:t>	é</a:t>
            </a:r>
            <a:r>
              <a:rPr sz="2200" b="1" spc="-10" dirty="0">
                <a:latin typeface="Calibri"/>
                <a:cs typeface="Calibri"/>
              </a:rPr>
              <a:t>co</a:t>
            </a:r>
            <a:r>
              <a:rPr sz="2200" b="1" spc="-45" dirty="0">
                <a:latin typeface="Calibri"/>
                <a:cs typeface="Calibri"/>
              </a:rPr>
              <a:t>s</a:t>
            </a:r>
            <a:r>
              <a:rPr sz="2200" b="1" spc="-15" dirty="0">
                <a:latin typeface="Calibri"/>
                <a:cs typeface="Calibri"/>
              </a:rPr>
              <a:t>y</a:t>
            </a:r>
            <a:r>
              <a:rPr sz="2200" b="1" spc="-30" dirty="0">
                <a:latin typeface="Calibri"/>
                <a:cs typeface="Calibri"/>
              </a:rPr>
              <a:t>s</a:t>
            </a:r>
            <a:r>
              <a:rPr sz="2200" b="1" spc="-35" dirty="0">
                <a:latin typeface="Calibri"/>
                <a:cs typeface="Calibri"/>
              </a:rPr>
              <a:t>t</a:t>
            </a:r>
            <a:r>
              <a:rPr sz="2200" b="1" spc="-10" dirty="0">
                <a:latin typeface="Calibri"/>
                <a:cs typeface="Calibri"/>
              </a:rPr>
              <a:t>émique  </a:t>
            </a:r>
            <a:r>
              <a:rPr sz="2200" b="1" spc="-5" dirty="0">
                <a:latin typeface="Calibri"/>
                <a:cs typeface="Calibri"/>
              </a:rPr>
              <a:t>ainsi</a:t>
            </a:r>
            <a:r>
              <a:rPr sz="2200" b="1" spc="1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que</a:t>
            </a:r>
            <a:r>
              <a:rPr sz="2200" b="1" spc="2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les</a:t>
            </a:r>
            <a:r>
              <a:rPr sz="2200" b="1" spc="30" dirty="0"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0000FF"/>
                </a:solidFill>
                <a:latin typeface="Calibri"/>
                <a:cs typeface="Calibri"/>
              </a:rPr>
              <a:t>savoirs</a:t>
            </a:r>
            <a:r>
              <a:rPr sz="2200" b="1" spc="2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et</a:t>
            </a:r>
            <a:r>
              <a:rPr sz="2200" b="1" spc="2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pratiques</a:t>
            </a:r>
            <a:r>
              <a:rPr sz="2200" b="1" spc="2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associées</a:t>
            </a:r>
            <a:r>
              <a:rPr sz="2200" b="1" spc="2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aux</a:t>
            </a:r>
            <a:r>
              <a:rPr sz="2200" b="1" spc="20" dirty="0"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0000FF"/>
                </a:solidFill>
                <a:latin typeface="Calibri"/>
                <a:cs typeface="Calibri"/>
              </a:rPr>
              <a:t>activités</a:t>
            </a:r>
            <a:r>
              <a:rPr sz="2200" b="1" spc="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0000FF"/>
                </a:solidFill>
                <a:latin typeface="Calibri"/>
                <a:cs typeface="Calibri"/>
              </a:rPr>
              <a:t>agricoles</a:t>
            </a:r>
            <a:r>
              <a:rPr sz="2200" b="1" spc="2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:</a:t>
            </a:r>
            <a:r>
              <a:rPr sz="2200" b="1" spc="15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toutes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4642" y="2184654"/>
            <a:ext cx="848614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10540" algn="l"/>
                <a:tab pos="1505585" algn="l"/>
                <a:tab pos="1974214" algn="l"/>
                <a:tab pos="2359660" algn="l"/>
                <a:tab pos="3905250" algn="l"/>
                <a:tab pos="4726940" algn="l"/>
                <a:tab pos="5345430" algn="l"/>
                <a:tab pos="6625590" algn="l"/>
                <a:tab pos="7613650" algn="l"/>
                <a:tab pos="8151495" algn="l"/>
              </a:tabLst>
            </a:pPr>
            <a:r>
              <a:rPr sz="2200" b="1" spc="-5" dirty="0">
                <a:latin typeface="Calibri"/>
                <a:cs typeface="Calibri"/>
              </a:rPr>
              <a:t>les	</a:t>
            </a:r>
            <a:r>
              <a:rPr sz="2200" b="1" spc="-30" dirty="0">
                <a:solidFill>
                  <a:srgbClr val="0000FF"/>
                </a:solidFill>
                <a:latin typeface="Calibri"/>
                <a:cs typeface="Calibri"/>
              </a:rPr>
              <a:t>f</a:t>
            </a:r>
            <a:r>
              <a:rPr sz="2200" b="1" spc="-5" dirty="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sz="2200" b="1" dirty="0">
                <a:solidFill>
                  <a:srgbClr val="0000FF"/>
                </a:solidFill>
                <a:latin typeface="Calibri"/>
                <a:cs typeface="Calibri"/>
              </a:rPr>
              <a:t>r</a:t>
            </a:r>
            <a:r>
              <a:rPr sz="2200" b="1" spc="5" dirty="0">
                <a:solidFill>
                  <a:srgbClr val="0000FF"/>
                </a:solidFill>
                <a:latin typeface="Calibri"/>
                <a:cs typeface="Calibri"/>
              </a:rPr>
              <a:t>m</a:t>
            </a:r>
            <a:r>
              <a:rPr sz="2200" b="1" spc="-10" dirty="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sz="2200" b="1" spc="-5" dirty="0">
                <a:solidFill>
                  <a:srgbClr val="0000FF"/>
                </a:solidFill>
                <a:latin typeface="Calibri"/>
                <a:cs typeface="Calibri"/>
              </a:rPr>
              <a:t>s</a:t>
            </a:r>
            <a:r>
              <a:rPr sz="2200" b="1" dirty="0">
                <a:solidFill>
                  <a:srgbClr val="0000FF"/>
                </a:solidFill>
                <a:latin typeface="Calibri"/>
                <a:cs typeface="Calibri"/>
              </a:rPr>
              <a:t>	</a:t>
            </a:r>
            <a:r>
              <a:rPr sz="2200" b="1" spc="-10" dirty="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sz="2200" b="1" spc="-5" dirty="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sz="2200" b="1" dirty="0">
                <a:solidFill>
                  <a:srgbClr val="0000FF"/>
                </a:solidFill>
                <a:latin typeface="Calibri"/>
                <a:cs typeface="Calibri"/>
              </a:rPr>
              <a:t>	</a:t>
            </a:r>
            <a:r>
              <a:rPr sz="2200" b="1" spc="-5" dirty="0">
                <a:solidFill>
                  <a:srgbClr val="0000FF"/>
                </a:solidFill>
                <a:latin typeface="Calibri"/>
                <a:cs typeface="Calibri"/>
              </a:rPr>
              <a:t>la</a:t>
            </a:r>
            <a:r>
              <a:rPr sz="2200" b="1" dirty="0">
                <a:solidFill>
                  <a:srgbClr val="0000FF"/>
                </a:solidFill>
                <a:latin typeface="Calibri"/>
                <a:cs typeface="Calibri"/>
              </a:rPr>
              <a:t>	</a:t>
            </a:r>
            <a:r>
              <a:rPr sz="2200" b="1" spc="-5" dirty="0">
                <a:solidFill>
                  <a:srgbClr val="0000FF"/>
                </a:solidFill>
                <a:latin typeface="Calibri"/>
                <a:cs typeface="Calibri"/>
              </a:rPr>
              <a:t>bi</a:t>
            </a:r>
            <a:r>
              <a:rPr sz="2200" b="1" spc="-15" dirty="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sz="2200" b="1" spc="-5" dirty="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sz="2200" b="1" dirty="0">
                <a:solidFill>
                  <a:srgbClr val="0000FF"/>
                </a:solidFill>
                <a:latin typeface="Calibri"/>
                <a:cs typeface="Calibri"/>
              </a:rPr>
              <a:t>i</a:t>
            </a:r>
            <a:r>
              <a:rPr sz="2200" b="1" spc="-30" dirty="0">
                <a:solidFill>
                  <a:srgbClr val="0000FF"/>
                </a:solidFill>
                <a:latin typeface="Calibri"/>
                <a:cs typeface="Calibri"/>
              </a:rPr>
              <a:t>v</a:t>
            </a:r>
            <a:r>
              <a:rPr sz="2200" b="1" spc="-10" dirty="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sz="2200" b="1" spc="-35" dirty="0">
                <a:solidFill>
                  <a:srgbClr val="0000FF"/>
                </a:solidFill>
                <a:latin typeface="Calibri"/>
                <a:cs typeface="Calibri"/>
              </a:rPr>
              <a:t>r</a:t>
            </a:r>
            <a:r>
              <a:rPr sz="2200" b="1" spc="-5" dirty="0">
                <a:solidFill>
                  <a:srgbClr val="0000FF"/>
                </a:solidFill>
                <a:latin typeface="Calibri"/>
                <a:cs typeface="Calibri"/>
              </a:rPr>
              <a:t>si</a:t>
            </a:r>
            <a:r>
              <a:rPr sz="2200" b="1" spc="-25" dirty="0">
                <a:solidFill>
                  <a:srgbClr val="0000FF"/>
                </a:solidFill>
                <a:latin typeface="Calibri"/>
                <a:cs typeface="Calibri"/>
              </a:rPr>
              <a:t>t</a:t>
            </a:r>
            <a:r>
              <a:rPr sz="2200" b="1" spc="-5" dirty="0">
                <a:solidFill>
                  <a:srgbClr val="0000FF"/>
                </a:solidFill>
                <a:latin typeface="Calibri"/>
                <a:cs typeface="Calibri"/>
              </a:rPr>
              <a:t>é</a:t>
            </a:r>
            <a:r>
              <a:rPr sz="2200" b="1" dirty="0">
                <a:solidFill>
                  <a:srgbClr val="0000FF"/>
                </a:solidFill>
                <a:latin typeface="Calibri"/>
                <a:cs typeface="Calibri"/>
              </a:rPr>
              <a:t>	</a:t>
            </a:r>
            <a:r>
              <a:rPr sz="2200" b="1" spc="-50" dirty="0">
                <a:latin typeface="Calibri"/>
                <a:cs typeface="Calibri"/>
              </a:rPr>
              <a:t>a</a:t>
            </a:r>
            <a:r>
              <a:rPr sz="2200" b="1" spc="-40" dirty="0">
                <a:latin typeface="Calibri"/>
                <a:cs typeface="Calibri"/>
              </a:rPr>
              <a:t>y</a:t>
            </a:r>
            <a:r>
              <a:rPr sz="2200" b="1" dirty="0">
                <a:latin typeface="Calibri"/>
                <a:cs typeface="Calibri"/>
              </a:rPr>
              <a:t>a</a:t>
            </a:r>
            <a:r>
              <a:rPr sz="2200" b="1" spc="-20" dirty="0">
                <a:latin typeface="Calibri"/>
                <a:cs typeface="Calibri"/>
              </a:rPr>
              <a:t>n</a:t>
            </a:r>
            <a:r>
              <a:rPr sz="2200" b="1" spc="-5" dirty="0">
                <a:latin typeface="Calibri"/>
                <a:cs typeface="Calibri"/>
              </a:rPr>
              <a:t>t</a:t>
            </a:r>
            <a:r>
              <a:rPr sz="2200" b="1" dirty="0">
                <a:latin typeface="Calibri"/>
                <a:cs typeface="Calibri"/>
              </a:rPr>
              <a:t>	</a:t>
            </a:r>
            <a:r>
              <a:rPr sz="2200" b="1" spc="-10" dirty="0">
                <a:latin typeface="Calibri"/>
                <a:cs typeface="Calibri"/>
              </a:rPr>
              <a:t>un</a:t>
            </a:r>
            <a:r>
              <a:rPr sz="2200" b="1" spc="-5" dirty="0">
                <a:latin typeface="Calibri"/>
                <a:cs typeface="Calibri"/>
              </a:rPr>
              <a:t>e</a:t>
            </a:r>
            <a:r>
              <a:rPr sz="2200" b="1" dirty="0">
                <a:latin typeface="Calibri"/>
                <a:cs typeface="Calibri"/>
              </a:rPr>
              <a:t>	</a:t>
            </a:r>
            <a:r>
              <a:rPr sz="2200" b="1" spc="-5" dirty="0">
                <a:solidFill>
                  <a:srgbClr val="0000FF"/>
                </a:solidFill>
                <a:latin typeface="Calibri"/>
                <a:cs typeface="Calibri"/>
              </a:rPr>
              <a:t>incidence</a:t>
            </a:r>
            <a:r>
              <a:rPr sz="2200" b="1" dirty="0">
                <a:solidFill>
                  <a:srgbClr val="0000FF"/>
                </a:solidFill>
                <a:latin typeface="Calibri"/>
                <a:cs typeface="Calibri"/>
              </a:rPr>
              <a:t>	</a:t>
            </a:r>
            <a:r>
              <a:rPr sz="2200" b="1" spc="-5" dirty="0">
                <a:latin typeface="Calibri"/>
                <a:cs typeface="Calibri"/>
              </a:rPr>
              <a:t>di</a:t>
            </a:r>
            <a:r>
              <a:rPr sz="2200" b="1" spc="-20" dirty="0">
                <a:latin typeface="Calibri"/>
                <a:cs typeface="Calibri"/>
              </a:rPr>
              <a:t>r</a:t>
            </a:r>
            <a:r>
              <a:rPr sz="2200" b="1" spc="-10" dirty="0">
                <a:latin typeface="Calibri"/>
                <a:cs typeface="Calibri"/>
              </a:rPr>
              <a:t>ec</a:t>
            </a:r>
            <a:r>
              <a:rPr sz="2200" b="1" spc="-20" dirty="0">
                <a:latin typeface="Calibri"/>
                <a:cs typeface="Calibri"/>
              </a:rPr>
              <a:t>t</a:t>
            </a:r>
            <a:r>
              <a:rPr sz="2200" b="1" spc="-5" dirty="0">
                <a:latin typeface="Calibri"/>
                <a:cs typeface="Calibri"/>
              </a:rPr>
              <a:t>e</a:t>
            </a:r>
            <a:r>
              <a:rPr sz="2200" b="1" dirty="0">
                <a:latin typeface="Calibri"/>
                <a:cs typeface="Calibri"/>
              </a:rPr>
              <a:t>	</a:t>
            </a:r>
            <a:r>
              <a:rPr sz="2200" b="1" spc="-5" dirty="0">
                <a:latin typeface="Calibri"/>
                <a:cs typeface="Calibri"/>
              </a:rPr>
              <a:t>sur</a:t>
            </a:r>
            <a:r>
              <a:rPr sz="2200" b="1" dirty="0">
                <a:latin typeface="Calibri"/>
                <a:cs typeface="Calibri"/>
              </a:rPr>
              <a:t>	l</a:t>
            </a:r>
            <a:r>
              <a:rPr sz="2200" b="1" spc="-10" dirty="0">
                <a:latin typeface="Calibri"/>
                <a:cs typeface="Calibri"/>
              </a:rPr>
              <a:t>es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4642" y="2397150"/>
            <a:ext cx="8486140" cy="3503295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60"/>
              </a:spcBef>
            </a:pPr>
            <a:r>
              <a:rPr sz="2200" b="1" spc="-15" dirty="0">
                <a:solidFill>
                  <a:srgbClr val="0000FF"/>
                </a:solidFill>
                <a:latin typeface="Calibri"/>
                <a:cs typeface="Calibri"/>
              </a:rPr>
              <a:t>pratiques</a:t>
            </a:r>
            <a:r>
              <a:rPr sz="2200" b="1" spc="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et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la </a:t>
            </a:r>
            <a:r>
              <a:rPr sz="2200" b="1" spc="-5" dirty="0">
                <a:solidFill>
                  <a:srgbClr val="0000FF"/>
                </a:solidFill>
                <a:latin typeface="Calibri"/>
                <a:cs typeface="Calibri"/>
              </a:rPr>
              <a:t>production</a:t>
            </a:r>
            <a:r>
              <a:rPr sz="2200" b="1" spc="-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agricoles</a:t>
            </a:r>
            <a:endParaRPr sz="22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965"/>
              </a:spcBef>
              <a:buClr>
                <a:srgbClr val="000000"/>
              </a:buClr>
              <a:buChar char="•"/>
              <a:tabLst>
                <a:tab pos="258445" algn="l"/>
              </a:tabLst>
            </a:pPr>
            <a:r>
              <a:rPr sz="2200" b="1" spc="-40" dirty="0">
                <a:solidFill>
                  <a:srgbClr val="0000FF"/>
                </a:solidFill>
                <a:latin typeface="Calibri"/>
                <a:cs typeface="Calibri"/>
              </a:rPr>
              <a:t>Toutes </a:t>
            </a:r>
            <a:r>
              <a:rPr sz="2200" b="1" spc="-5" dirty="0">
                <a:solidFill>
                  <a:srgbClr val="0000FF"/>
                </a:solidFill>
                <a:latin typeface="Calibri"/>
                <a:cs typeface="Calibri"/>
              </a:rPr>
              <a:t>les espèces </a:t>
            </a:r>
            <a:r>
              <a:rPr sz="2200" b="1" spc="-5" dirty="0">
                <a:latin typeface="Calibri"/>
                <a:cs typeface="Calibri"/>
              </a:rPr>
              <a:t>impliquées dans les processus </a:t>
            </a:r>
            <a:r>
              <a:rPr sz="2200" b="1" spc="-10" dirty="0">
                <a:latin typeface="Calibri"/>
                <a:cs typeface="Calibri"/>
              </a:rPr>
              <a:t>qui </a:t>
            </a:r>
            <a:r>
              <a:rPr sz="2200" b="1" spc="-5" dirty="0">
                <a:latin typeface="Calibri"/>
                <a:cs typeface="Calibri"/>
              </a:rPr>
              <a:t>soutiennent la 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00FF"/>
                </a:solidFill>
                <a:latin typeface="Calibri"/>
                <a:cs typeface="Calibri"/>
              </a:rPr>
              <a:t>production </a:t>
            </a:r>
            <a:r>
              <a:rPr sz="2200" b="1" spc="-5" dirty="0">
                <a:solidFill>
                  <a:srgbClr val="0000FF"/>
                </a:solidFill>
                <a:latin typeface="Calibri"/>
                <a:cs typeface="Calibri"/>
              </a:rPr>
              <a:t>agricole </a:t>
            </a:r>
            <a:r>
              <a:rPr sz="2200" b="1" spc="-10" dirty="0">
                <a:latin typeface="Calibri"/>
                <a:cs typeface="Calibri"/>
              </a:rPr>
              <a:t>(ex: faune </a:t>
            </a:r>
            <a:r>
              <a:rPr sz="2200" b="1" spc="-5" dirty="0">
                <a:latin typeface="Calibri"/>
                <a:cs typeface="Calibri"/>
              </a:rPr>
              <a:t>et flore du sol...) </a:t>
            </a:r>
            <a:r>
              <a:rPr sz="2200" b="1" spc="-15" dirty="0">
                <a:latin typeface="Calibri"/>
                <a:cs typeface="Calibri"/>
              </a:rPr>
              <a:t>font </a:t>
            </a:r>
            <a:r>
              <a:rPr sz="2200" b="1" dirty="0">
                <a:latin typeface="Calibri"/>
                <a:cs typeface="Calibri"/>
              </a:rPr>
              <a:t>partie </a:t>
            </a:r>
            <a:r>
              <a:rPr sz="2200" b="1" spc="-20" dirty="0">
                <a:latin typeface="Calibri"/>
                <a:cs typeface="Calibri"/>
              </a:rPr>
              <a:t>intégrante </a:t>
            </a:r>
            <a:r>
              <a:rPr sz="2200" b="1" spc="-10" dirty="0">
                <a:latin typeface="Calibri"/>
                <a:cs typeface="Calibri"/>
              </a:rPr>
              <a:t>de </a:t>
            </a:r>
            <a:r>
              <a:rPr sz="2200" b="1" spc="-5" dirty="0">
                <a:latin typeface="Calibri"/>
                <a:cs typeface="Calibri"/>
              </a:rPr>
              <a:t> </a:t>
            </a:r>
            <a:r>
              <a:rPr sz="2200" b="1" spc="-20" dirty="0">
                <a:latin typeface="Calibri"/>
                <a:cs typeface="Calibri"/>
              </a:rPr>
              <a:t>l’</a:t>
            </a:r>
            <a:r>
              <a:rPr sz="2200" b="1" spc="-20" dirty="0">
                <a:solidFill>
                  <a:srgbClr val="00AF50"/>
                </a:solidFill>
                <a:latin typeface="Calibri"/>
                <a:cs typeface="Calibri"/>
              </a:rPr>
              <a:t>agrobiodiversité</a:t>
            </a:r>
            <a:endParaRPr sz="22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960"/>
              </a:spcBef>
              <a:buClr>
                <a:srgbClr val="000000"/>
              </a:buClr>
              <a:buChar char="•"/>
              <a:tabLst>
                <a:tab pos="224790" algn="l"/>
              </a:tabLst>
            </a:pPr>
            <a:r>
              <a:rPr sz="2200" b="1" spc="-10" dirty="0">
                <a:solidFill>
                  <a:srgbClr val="00AF50"/>
                </a:solidFill>
                <a:latin typeface="Calibri"/>
                <a:cs typeface="Calibri"/>
              </a:rPr>
              <a:t>Agrobiodiversité </a:t>
            </a:r>
            <a:r>
              <a:rPr sz="2200" b="1" spc="-5" dirty="0">
                <a:latin typeface="Calibri"/>
                <a:cs typeface="Calibri"/>
              </a:rPr>
              <a:t>: </a:t>
            </a:r>
            <a:r>
              <a:rPr sz="2200" b="1" spc="-15" dirty="0">
                <a:latin typeface="Calibri"/>
                <a:cs typeface="Calibri"/>
              </a:rPr>
              <a:t>plantes </a:t>
            </a:r>
            <a:r>
              <a:rPr sz="2200" b="1" spc="-10" dirty="0">
                <a:latin typeface="Calibri"/>
                <a:cs typeface="Calibri"/>
              </a:rPr>
              <a:t>cultivées, adventices (plantes </a:t>
            </a:r>
            <a:r>
              <a:rPr sz="2200" b="1" spc="-5" dirty="0">
                <a:latin typeface="Calibri"/>
                <a:cs typeface="Calibri"/>
              </a:rPr>
              <a:t>non </a:t>
            </a:r>
            <a:r>
              <a:rPr sz="2200" b="1" spc="-10" dirty="0">
                <a:latin typeface="Calibri"/>
                <a:cs typeface="Calibri"/>
              </a:rPr>
              <a:t>cultivées), </a:t>
            </a:r>
            <a:r>
              <a:rPr sz="2200" b="1" spc="-5" dirty="0">
                <a:latin typeface="Calibri"/>
                <a:cs typeface="Calibri"/>
              </a:rPr>
              <a:t> animaux domestiques, oiseaux, insectes </a:t>
            </a:r>
            <a:r>
              <a:rPr sz="2200" b="1" spc="-20" dirty="0">
                <a:latin typeface="Calibri"/>
                <a:cs typeface="Calibri"/>
              </a:rPr>
              <a:t>(ravageurs </a:t>
            </a:r>
            <a:r>
              <a:rPr sz="2200" b="1" spc="-5" dirty="0">
                <a:latin typeface="Calibri"/>
                <a:cs typeface="Calibri"/>
              </a:rPr>
              <a:t>et </a:t>
            </a:r>
            <a:r>
              <a:rPr sz="2200" b="1" spc="-10" dirty="0">
                <a:latin typeface="Calibri"/>
                <a:cs typeface="Calibri"/>
              </a:rPr>
              <a:t>auxiliaires), faune </a:t>
            </a:r>
            <a:r>
              <a:rPr sz="2200" b="1" spc="-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et flore </a:t>
            </a:r>
            <a:r>
              <a:rPr sz="2200" b="1" spc="-5" dirty="0">
                <a:latin typeface="Calibri"/>
                <a:cs typeface="Calibri"/>
              </a:rPr>
              <a:t>du sol, </a:t>
            </a:r>
            <a:r>
              <a:rPr sz="2200" b="1" spc="-10" dirty="0">
                <a:latin typeface="Calibri"/>
                <a:cs typeface="Calibri"/>
              </a:rPr>
              <a:t>microorganismes symbiotiques </a:t>
            </a:r>
            <a:r>
              <a:rPr sz="2200" b="1" spc="-5" dirty="0">
                <a:latin typeface="Calibri"/>
                <a:cs typeface="Calibri"/>
              </a:rPr>
              <a:t>ou associés </a:t>
            </a:r>
            <a:r>
              <a:rPr sz="2200" b="1" spc="-10" dirty="0">
                <a:latin typeface="Calibri"/>
                <a:cs typeface="Calibri"/>
              </a:rPr>
              <a:t>(rhizobium, </a:t>
            </a:r>
            <a:r>
              <a:rPr sz="2200" b="1" spc="-5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mycorhize…)</a:t>
            </a:r>
            <a:r>
              <a:rPr sz="2200" b="1" spc="1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…</a:t>
            </a:r>
            <a:endParaRPr sz="2200">
              <a:latin typeface="Calibri"/>
              <a:cs typeface="Calibri"/>
            </a:endParaRPr>
          </a:p>
          <a:p>
            <a:pPr marL="1841500">
              <a:lnSpc>
                <a:spcPct val="100000"/>
              </a:lnSpc>
              <a:spcBef>
                <a:spcPts val="1215"/>
              </a:spcBef>
            </a:pPr>
            <a:r>
              <a:rPr sz="1800" b="1" spc="-5" dirty="0">
                <a:latin typeface="Calibri"/>
                <a:cs typeface="Calibri"/>
              </a:rPr>
              <a:t>(INRA</a:t>
            </a:r>
            <a:r>
              <a:rPr sz="1800" b="1" i="1" spc="-5" dirty="0">
                <a:latin typeface="Calibri"/>
                <a:cs typeface="Calibri"/>
              </a:rPr>
              <a:t>E</a:t>
            </a:r>
            <a:r>
              <a:rPr sz="1800" b="1" spc="-5" dirty="0">
                <a:latin typeface="Calibri"/>
                <a:cs typeface="Calibri"/>
              </a:rPr>
              <a:t>,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2012;</a:t>
            </a:r>
            <a:r>
              <a:rPr sz="1800" b="1" spc="1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J.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Santilli, 2014;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C.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Raimond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et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E.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Garine,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2022)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35965" y="367106"/>
            <a:ext cx="31242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3333FF"/>
                </a:solidFill>
              </a:rPr>
              <a:t>2-3-</a:t>
            </a:r>
            <a:r>
              <a:rPr sz="2800" spc="-10" dirty="0">
                <a:solidFill>
                  <a:srgbClr val="3333FF"/>
                </a:solidFill>
              </a:rPr>
              <a:t> </a:t>
            </a:r>
            <a:r>
              <a:rPr sz="2800" i="1" spc="-10" dirty="0">
                <a:solidFill>
                  <a:srgbClr val="3333FF"/>
                </a:solidFill>
                <a:latin typeface="Calibri"/>
                <a:cs typeface="Calibri"/>
              </a:rPr>
              <a:t>Agrobiodiversité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9433" y="373760"/>
            <a:ext cx="60966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spc="-10" dirty="0">
                <a:solidFill>
                  <a:srgbClr val="0000FF"/>
                </a:solidFill>
                <a:latin typeface="Calibri"/>
                <a:cs typeface="Calibri"/>
              </a:rPr>
              <a:t>Semences</a:t>
            </a:r>
            <a:r>
              <a:rPr sz="2400" i="1" spc="-3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i="1" spc="-10" dirty="0">
                <a:solidFill>
                  <a:srgbClr val="0000FF"/>
                </a:solidFill>
                <a:latin typeface="Calibri"/>
                <a:cs typeface="Calibri"/>
              </a:rPr>
              <a:t>locales</a:t>
            </a:r>
            <a:r>
              <a:rPr sz="2400" i="1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0000FF"/>
                </a:solidFill>
                <a:latin typeface="Calibri"/>
                <a:cs typeface="Calibri"/>
              </a:rPr>
              <a:t>:</a:t>
            </a:r>
            <a:r>
              <a:rPr sz="2400" i="1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0000FF"/>
                </a:solidFill>
                <a:latin typeface="Calibri"/>
                <a:cs typeface="Calibri"/>
              </a:rPr>
              <a:t>au</a:t>
            </a:r>
            <a:r>
              <a:rPr sz="2400" i="1" spc="-3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i="1" spc="-10" dirty="0">
                <a:solidFill>
                  <a:srgbClr val="0000FF"/>
                </a:solidFill>
                <a:latin typeface="Calibri"/>
                <a:cs typeface="Calibri"/>
              </a:rPr>
              <a:t>cœur</a:t>
            </a:r>
            <a:r>
              <a:rPr sz="2400" i="1" spc="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0000FF"/>
                </a:solidFill>
                <a:latin typeface="Calibri"/>
                <a:cs typeface="Calibri"/>
              </a:rPr>
              <a:t>de</a:t>
            </a:r>
            <a:r>
              <a:rPr sz="2400" i="1" spc="-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i="1" spc="-10" dirty="0">
                <a:solidFill>
                  <a:srgbClr val="0000FF"/>
                </a:solidFill>
                <a:latin typeface="Calibri"/>
                <a:cs typeface="Calibri"/>
              </a:rPr>
              <a:t>l’agrobiodiversité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00883" y="928116"/>
            <a:ext cx="3898392" cy="345643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64642" y="3874770"/>
            <a:ext cx="8487410" cy="1739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870585" algn="r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latin typeface="Calibri"/>
                <a:cs typeface="Calibri"/>
              </a:rPr>
              <a:t>(MEBD,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2014)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6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buClr>
                <a:srgbClr val="000000"/>
              </a:buClr>
              <a:buChar char="•"/>
              <a:tabLst>
                <a:tab pos="229235" algn="l"/>
              </a:tabLst>
            </a:pPr>
            <a:r>
              <a:rPr sz="2200" b="1" spc="-10" dirty="0">
                <a:solidFill>
                  <a:srgbClr val="00AF50"/>
                </a:solidFill>
                <a:latin typeface="Calibri"/>
                <a:cs typeface="Calibri"/>
              </a:rPr>
              <a:t>Agrobiodiversité </a:t>
            </a:r>
            <a:r>
              <a:rPr sz="2200" b="1" spc="-5" dirty="0">
                <a:latin typeface="Calibri"/>
                <a:cs typeface="Calibri"/>
              </a:rPr>
              <a:t>: </a:t>
            </a:r>
            <a:r>
              <a:rPr sz="2200" b="1" spc="-10" dirty="0">
                <a:latin typeface="Calibri"/>
                <a:cs typeface="Calibri"/>
              </a:rPr>
              <a:t>élément </a:t>
            </a:r>
            <a:r>
              <a:rPr sz="2200" b="1" spc="-5" dirty="0">
                <a:latin typeface="Calibri"/>
                <a:cs typeface="Calibri"/>
              </a:rPr>
              <a:t>clé </a:t>
            </a:r>
            <a:r>
              <a:rPr sz="2200" b="1" dirty="0">
                <a:latin typeface="Calibri"/>
                <a:cs typeface="Calibri"/>
              </a:rPr>
              <a:t>de </a:t>
            </a:r>
            <a:r>
              <a:rPr sz="2200" b="1" spc="-5" dirty="0">
                <a:latin typeface="Calibri"/>
                <a:cs typeface="Calibri"/>
              </a:rPr>
              <a:t>la </a:t>
            </a:r>
            <a:r>
              <a:rPr sz="2200" b="1" spc="-5" dirty="0">
                <a:solidFill>
                  <a:srgbClr val="0000FF"/>
                </a:solidFill>
                <a:latin typeface="Calibri"/>
                <a:cs typeface="Calibri"/>
              </a:rPr>
              <a:t>sécurité </a:t>
            </a:r>
            <a:r>
              <a:rPr sz="2200" b="1" spc="-10" dirty="0">
                <a:solidFill>
                  <a:srgbClr val="0000FF"/>
                </a:solidFill>
                <a:latin typeface="Calibri"/>
                <a:cs typeface="Calibri"/>
              </a:rPr>
              <a:t>alimentaire</a:t>
            </a:r>
            <a:r>
              <a:rPr sz="2200" b="1" spc="-10" dirty="0">
                <a:latin typeface="Calibri"/>
                <a:cs typeface="Calibri"/>
              </a:rPr>
              <a:t>, </a:t>
            </a:r>
            <a:r>
              <a:rPr sz="2200" b="1" dirty="0">
                <a:latin typeface="Calibri"/>
                <a:cs typeface="Calibri"/>
              </a:rPr>
              <a:t>la </a:t>
            </a:r>
            <a:r>
              <a:rPr sz="2200" b="1" spc="-15" dirty="0">
                <a:solidFill>
                  <a:srgbClr val="0000FF"/>
                </a:solidFill>
                <a:latin typeface="Calibri"/>
                <a:cs typeface="Calibri"/>
              </a:rPr>
              <a:t>santé </a:t>
            </a:r>
            <a:r>
              <a:rPr sz="2200" b="1" spc="-10" dirty="0">
                <a:latin typeface="Calibri"/>
                <a:cs typeface="Calibri"/>
              </a:rPr>
              <a:t>et </a:t>
            </a:r>
            <a:r>
              <a:rPr sz="2200" b="1" spc="5" dirty="0">
                <a:latin typeface="Calibri"/>
                <a:cs typeface="Calibri"/>
              </a:rPr>
              <a:t>le </a:t>
            </a:r>
            <a:r>
              <a:rPr sz="2200" b="1" spc="10" dirty="0"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00FF"/>
                </a:solidFill>
                <a:latin typeface="Calibri"/>
                <a:cs typeface="Calibri"/>
              </a:rPr>
              <a:t>bien-être</a:t>
            </a:r>
            <a:r>
              <a:rPr sz="2200" b="1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de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l’Homme,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30" dirty="0">
                <a:latin typeface="Calibri"/>
                <a:cs typeface="Calibri"/>
              </a:rPr>
              <a:t>l’</a:t>
            </a:r>
            <a:r>
              <a:rPr sz="2200" b="1" spc="-30" dirty="0">
                <a:solidFill>
                  <a:srgbClr val="0000FF"/>
                </a:solidFill>
                <a:latin typeface="Calibri"/>
                <a:cs typeface="Calibri"/>
              </a:rPr>
              <a:t>équité</a:t>
            </a:r>
            <a:r>
              <a:rPr sz="2200" b="1" spc="-2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sociale,</a:t>
            </a:r>
            <a:r>
              <a:rPr sz="2200" b="1" dirty="0">
                <a:latin typeface="Calibri"/>
                <a:cs typeface="Calibri"/>
              </a:rPr>
              <a:t> la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lutte</a:t>
            </a:r>
            <a:r>
              <a:rPr sz="2200" b="1" spc="-10" dirty="0"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0000FF"/>
                </a:solidFill>
                <a:latin typeface="Calibri"/>
                <a:cs typeface="Calibri"/>
              </a:rPr>
              <a:t>contre</a:t>
            </a:r>
            <a:r>
              <a:rPr sz="2200" b="1" spc="-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0000FF"/>
                </a:solidFill>
                <a:latin typeface="Calibri"/>
                <a:cs typeface="Calibri"/>
              </a:rPr>
              <a:t>la</a:t>
            </a:r>
            <a:r>
              <a:rPr sz="2200" b="1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00FF"/>
                </a:solidFill>
                <a:latin typeface="Calibri"/>
                <a:cs typeface="Calibri"/>
              </a:rPr>
              <a:t>faim</a:t>
            </a:r>
            <a:r>
              <a:rPr sz="2200" b="1" spc="-10" dirty="0">
                <a:latin typeface="Calibri"/>
                <a:cs typeface="Calibri"/>
              </a:rPr>
              <a:t>,</a:t>
            </a:r>
            <a:r>
              <a:rPr sz="2200" b="1" spc="475" dirty="0">
                <a:latin typeface="Calibri"/>
                <a:cs typeface="Calibri"/>
              </a:rPr>
              <a:t> </a:t>
            </a:r>
            <a:r>
              <a:rPr sz="2200" b="1" spc="5" dirty="0">
                <a:latin typeface="Calibri"/>
                <a:cs typeface="Calibri"/>
              </a:rPr>
              <a:t>la </a:t>
            </a:r>
            <a:r>
              <a:rPr sz="2200" b="1" spc="10" dirty="0"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0000FF"/>
                </a:solidFill>
                <a:latin typeface="Calibri"/>
                <a:cs typeface="Calibri"/>
              </a:rPr>
              <a:t>durabilité</a:t>
            </a:r>
            <a:r>
              <a:rPr sz="2200" b="1" spc="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environnementale</a:t>
            </a:r>
            <a:r>
              <a:rPr sz="2200" b="1" spc="5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et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le</a:t>
            </a:r>
            <a:r>
              <a:rPr sz="2200" b="1" spc="10" dirty="0"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00FF"/>
                </a:solidFill>
                <a:latin typeface="Calibri"/>
                <a:cs typeface="Calibri"/>
              </a:rPr>
              <a:t>développement</a:t>
            </a:r>
            <a:r>
              <a:rPr sz="2200" b="1" spc="4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durable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rural.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38</a:t>
            </a:fld>
            <a:endParaRPr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1691" y="1206830"/>
            <a:ext cx="7736840" cy="2550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3333FF"/>
                </a:solidFill>
                <a:latin typeface="Calibri"/>
                <a:cs typeface="Calibri"/>
              </a:rPr>
              <a:t>3-1-</a:t>
            </a:r>
            <a:r>
              <a:rPr sz="2800" b="1" spc="25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800" b="1" i="1" spc="-10" dirty="0">
                <a:solidFill>
                  <a:srgbClr val="3333FF"/>
                </a:solidFill>
                <a:latin typeface="Calibri"/>
                <a:cs typeface="Calibri"/>
              </a:rPr>
              <a:t>Dynamique</a:t>
            </a:r>
            <a:r>
              <a:rPr sz="2800" b="1" i="1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800" b="1" i="1" spc="-5" dirty="0">
                <a:solidFill>
                  <a:srgbClr val="3333FF"/>
                </a:solidFill>
                <a:latin typeface="Calibri"/>
                <a:cs typeface="Calibri"/>
              </a:rPr>
              <a:t>de</a:t>
            </a:r>
            <a:r>
              <a:rPr sz="2800" b="1" i="1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800" b="1" i="1" spc="-10" dirty="0">
                <a:solidFill>
                  <a:srgbClr val="3333FF"/>
                </a:solidFill>
                <a:latin typeface="Calibri"/>
                <a:cs typeface="Calibri"/>
              </a:rPr>
              <a:t>la</a:t>
            </a:r>
            <a:r>
              <a:rPr sz="2800" b="1" i="1" spc="10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800" b="1" i="1" spc="-10" dirty="0">
                <a:solidFill>
                  <a:srgbClr val="3333FF"/>
                </a:solidFill>
                <a:latin typeface="Calibri"/>
                <a:cs typeface="Calibri"/>
              </a:rPr>
              <a:t>biodiversité</a:t>
            </a:r>
            <a:endParaRPr sz="2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780"/>
              </a:spcBef>
            </a:pPr>
            <a:r>
              <a:rPr sz="2300" b="1" dirty="0">
                <a:latin typeface="Calibri"/>
                <a:cs typeface="Calibri"/>
              </a:rPr>
              <a:t>-</a:t>
            </a:r>
            <a:r>
              <a:rPr sz="2300" b="1" spc="-5" dirty="0">
                <a:latin typeface="Calibri"/>
                <a:cs typeface="Calibri"/>
              </a:rPr>
              <a:t> </a:t>
            </a:r>
            <a:r>
              <a:rPr sz="2300" b="1" spc="-10" dirty="0">
                <a:latin typeface="Calibri"/>
                <a:cs typeface="Calibri"/>
              </a:rPr>
              <a:t>Biodiversité</a:t>
            </a:r>
            <a:r>
              <a:rPr sz="2300" b="1" spc="-30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:</a:t>
            </a:r>
            <a:r>
              <a:rPr sz="2300" b="1" spc="5" dirty="0">
                <a:latin typeface="Calibri"/>
                <a:cs typeface="Calibri"/>
              </a:rPr>
              <a:t> </a:t>
            </a:r>
            <a:r>
              <a:rPr sz="2300" b="1" dirty="0">
                <a:solidFill>
                  <a:srgbClr val="00AF50"/>
                </a:solidFill>
                <a:latin typeface="Calibri"/>
                <a:cs typeface="Calibri"/>
              </a:rPr>
              <a:t>dynamique</a:t>
            </a:r>
            <a:r>
              <a:rPr sz="2300" b="1" spc="1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et </a:t>
            </a:r>
            <a:r>
              <a:rPr sz="2300" b="1" dirty="0">
                <a:latin typeface="Calibri"/>
                <a:cs typeface="Calibri"/>
              </a:rPr>
              <a:t>non</a:t>
            </a:r>
            <a:r>
              <a:rPr sz="2300" b="1" spc="15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figée</a:t>
            </a:r>
            <a:r>
              <a:rPr sz="2300" b="1" spc="-15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:</a:t>
            </a:r>
            <a:r>
              <a:rPr sz="2300" b="1" spc="-5" dirty="0">
                <a:latin typeface="Calibri"/>
                <a:cs typeface="Calibri"/>
              </a:rPr>
              <a:t> en</a:t>
            </a:r>
            <a:r>
              <a:rPr sz="2300" b="1" spc="10" dirty="0">
                <a:latin typeface="Calibri"/>
                <a:cs typeface="Calibri"/>
              </a:rPr>
              <a:t> </a:t>
            </a:r>
            <a:r>
              <a:rPr sz="2300" b="1" spc="-5" dirty="0">
                <a:solidFill>
                  <a:srgbClr val="00AF50"/>
                </a:solidFill>
                <a:latin typeface="Calibri"/>
                <a:cs typeface="Calibri"/>
              </a:rPr>
              <a:t>évolution</a:t>
            </a:r>
            <a:r>
              <a:rPr sz="2300" b="1" spc="-1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continue</a:t>
            </a:r>
            <a:r>
              <a:rPr sz="2300" b="1" spc="30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: </a:t>
            </a:r>
            <a:r>
              <a:rPr sz="2300" b="1" spc="-505" dirty="0">
                <a:latin typeface="Calibri"/>
                <a:cs typeface="Calibri"/>
              </a:rPr>
              <a:t> </a:t>
            </a:r>
            <a:r>
              <a:rPr sz="2300" b="1" spc="-10" dirty="0">
                <a:latin typeface="Calibri"/>
                <a:cs typeface="Calibri"/>
              </a:rPr>
              <a:t>constamment</a:t>
            </a:r>
            <a:r>
              <a:rPr sz="2300" b="1" spc="-5" dirty="0">
                <a:latin typeface="Calibri"/>
                <a:cs typeface="Calibri"/>
              </a:rPr>
              <a:t> </a:t>
            </a:r>
            <a:r>
              <a:rPr sz="2300" b="1" spc="-10" dirty="0">
                <a:solidFill>
                  <a:srgbClr val="00AF50"/>
                </a:solidFill>
                <a:latin typeface="Calibri"/>
                <a:cs typeface="Calibri"/>
              </a:rPr>
              <a:t>réorganisée</a:t>
            </a:r>
            <a:r>
              <a:rPr sz="2300" b="1" spc="-10" dirty="0">
                <a:latin typeface="Calibri"/>
                <a:cs typeface="Calibri"/>
              </a:rPr>
              <a:t>,</a:t>
            </a:r>
            <a:r>
              <a:rPr sz="2300" b="1" spc="-5" dirty="0">
                <a:latin typeface="Calibri"/>
                <a:cs typeface="Calibri"/>
              </a:rPr>
              <a:t> </a:t>
            </a:r>
            <a:r>
              <a:rPr sz="2300" b="1" spc="-10" dirty="0">
                <a:latin typeface="Calibri"/>
                <a:cs typeface="Calibri"/>
              </a:rPr>
              <a:t>récréée,</a:t>
            </a:r>
            <a:r>
              <a:rPr sz="2300" b="1" spc="-40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perdue, </a:t>
            </a:r>
            <a:r>
              <a:rPr sz="2300" b="1" spc="-10" dirty="0">
                <a:latin typeface="Calibri"/>
                <a:cs typeface="Calibri"/>
              </a:rPr>
              <a:t>renouvelée</a:t>
            </a:r>
            <a:r>
              <a:rPr sz="2300" b="1" dirty="0">
                <a:latin typeface="Calibri"/>
                <a:cs typeface="Calibri"/>
              </a:rPr>
              <a:t> …</a:t>
            </a:r>
            <a:endParaRPr sz="2300">
              <a:latin typeface="Calibri"/>
              <a:cs typeface="Calibri"/>
            </a:endParaRPr>
          </a:p>
          <a:p>
            <a:pPr marL="178435">
              <a:lnSpc>
                <a:spcPct val="100000"/>
              </a:lnSpc>
              <a:spcBef>
                <a:spcPts val="1300"/>
              </a:spcBef>
            </a:pPr>
            <a:r>
              <a:rPr sz="2200" b="1" spc="-5" dirty="0">
                <a:latin typeface="Calibri"/>
                <a:cs typeface="Calibri"/>
              </a:rPr>
              <a:t>-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35" dirty="0">
                <a:latin typeface="Calibri"/>
                <a:cs typeface="Calibri"/>
              </a:rPr>
              <a:t>L’organisation</a:t>
            </a:r>
            <a:r>
              <a:rPr sz="2200" b="1" spc="2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dynamique</a:t>
            </a:r>
            <a:r>
              <a:rPr sz="2200" b="1" spc="1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de</a:t>
            </a:r>
            <a:r>
              <a:rPr sz="2200" b="1" spc="1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la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biodiversité</a:t>
            </a:r>
            <a:r>
              <a:rPr sz="2200" b="1" spc="1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dépend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des</a:t>
            </a:r>
            <a:r>
              <a:rPr sz="2200" b="1" spc="1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: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150">
              <a:latin typeface="Calibri"/>
              <a:cs typeface="Calibri"/>
            </a:endParaRPr>
          </a:p>
          <a:p>
            <a:pPr marL="1092835">
              <a:lnSpc>
                <a:spcPct val="100000"/>
              </a:lnSpc>
            </a:pPr>
            <a:r>
              <a:rPr sz="2200" b="1" spc="-5" dirty="0">
                <a:latin typeface="Calibri"/>
                <a:cs typeface="Calibri"/>
              </a:rPr>
              <a:t>- </a:t>
            </a:r>
            <a:r>
              <a:rPr sz="2200" b="1" spc="-10" dirty="0">
                <a:latin typeface="Calibri"/>
                <a:cs typeface="Calibri"/>
              </a:rPr>
              <a:t>situations</a:t>
            </a:r>
            <a:r>
              <a:rPr sz="2200" b="1" spc="20" dirty="0"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AF50"/>
                </a:solidFill>
                <a:latin typeface="Calibri"/>
                <a:cs typeface="Calibri"/>
              </a:rPr>
              <a:t>écologiques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58511" y="4535423"/>
            <a:ext cx="2810256" cy="134112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21691" y="5073141"/>
            <a:ext cx="8359140" cy="12592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92835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latin typeface="Calibri"/>
                <a:cs typeface="Calibri"/>
              </a:rPr>
              <a:t>-</a:t>
            </a:r>
            <a:r>
              <a:rPr sz="2200" b="1" spc="-1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actions </a:t>
            </a:r>
            <a:r>
              <a:rPr sz="2200" b="1" spc="-10" dirty="0">
                <a:solidFill>
                  <a:srgbClr val="FF0000"/>
                </a:solidFill>
                <a:latin typeface="Calibri"/>
                <a:cs typeface="Calibri"/>
              </a:rPr>
              <a:t>anthropiques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30"/>
              </a:spcBef>
            </a:pPr>
            <a:r>
              <a:rPr sz="2300" dirty="0">
                <a:latin typeface="Calibri"/>
                <a:cs typeface="Calibri"/>
              </a:rPr>
              <a:t>- </a:t>
            </a:r>
            <a:r>
              <a:rPr sz="2300" b="1" dirty="0">
                <a:latin typeface="Calibri"/>
                <a:cs typeface="Calibri"/>
              </a:rPr>
              <a:t>Le</a:t>
            </a:r>
            <a:r>
              <a:rPr sz="2300" b="1" spc="10" dirty="0">
                <a:latin typeface="Calibri"/>
                <a:cs typeface="Calibri"/>
              </a:rPr>
              <a:t> </a:t>
            </a:r>
            <a:r>
              <a:rPr sz="2300" b="1" dirty="0">
                <a:solidFill>
                  <a:srgbClr val="3333FF"/>
                </a:solidFill>
                <a:latin typeface="Calibri"/>
                <a:cs typeface="Calibri"/>
              </a:rPr>
              <a:t>rythme </a:t>
            </a:r>
            <a:r>
              <a:rPr sz="2300" b="1" spc="-20" dirty="0">
                <a:latin typeface="Calibri"/>
                <a:cs typeface="Calibri"/>
              </a:rPr>
              <a:t>d’évolution</a:t>
            </a:r>
            <a:r>
              <a:rPr sz="2300" b="1" dirty="0">
                <a:latin typeface="Calibri"/>
                <a:cs typeface="Calibri"/>
              </a:rPr>
              <a:t> de</a:t>
            </a:r>
            <a:r>
              <a:rPr sz="2300" b="1" spc="20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la</a:t>
            </a:r>
            <a:r>
              <a:rPr sz="2300" b="1" spc="5" dirty="0">
                <a:latin typeface="Calibri"/>
                <a:cs typeface="Calibri"/>
              </a:rPr>
              <a:t> </a:t>
            </a:r>
            <a:r>
              <a:rPr sz="2300" b="1" spc="-10" dirty="0">
                <a:latin typeface="Calibri"/>
                <a:cs typeface="Calibri"/>
              </a:rPr>
              <a:t>biodiversité</a:t>
            </a:r>
            <a:r>
              <a:rPr sz="2300" b="1" spc="-20" dirty="0">
                <a:latin typeface="Calibri"/>
                <a:cs typeface="Calibri"/>
              </a:rPr>
              <a:t> </a:t>
            </a:r>
            <a:r>
              <a:rPr sz="2300" b="1" spc="-10" dirty="0">
                <a:latin typeface="Calibri"/>
                <a:cs typeface="Calibri"/>
              </a:rPr>
              <a:t>change</a:t>
            </a:r>
            <a:r>
              <a:rPr sz="2300" b="1" spc="15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au</a:t>
            </a:r>
            <a:r>
              <a:rPr sz="2300" b="1" spc="10" dirty="0">
                <a:latin typeface="Calibri"/>
                <a:cs typeface="Calibri"/>
              </a:rPr>
              <a:t> </a:t>
            </a:r>
            <a:r>
              <a:rPr sz="2300" b="1" spc="-10" dirty="0">
                <a:latin typeface="Calibri"/>
                <a:cs typeface="Calibri"/>
              </a:rPr>
              <a:t>cours</a:t>
            </a:r>
            <a:r>
              <a:rPr sz="2300" b="1" spc="-5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du</a:t>
            </a:r>
            <a:r>
              <a:rPr sz="2300" b="1" spc="5" dirty="0">
                <a:latin typeface="Calibri"/>
                <a:cs typeface="Calibri"/>
              </a:rPr>
              <a:t> </a:t>
            </a:r>
            <a:r>
              <a:rPr sz="2300" b="1" spc="-10" dirty="0">
                <a:latin typeface="Calibri"/>
                <a:cs typeface="Calibri"/>
              </a:rPr>
              <a:t>temps</a:t>
            </a:r>
            <a:r>
              <a:rPr sz="2300" b="1" spc="10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:</a:t>
            </a:r>
            <a:endParaRPr sz="23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215384" y="3278123"/>
            <a:ext cx="4173220" cy="1158240"/>
            <a:chOff x="4215384" y="3278123"/>
            <a:chExt cx="4173220" cy="115824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15384" y="3278123"/>
              <a:ext cx="2773680" cy="115823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28232" y="3278123"/>
              <a:ext cx="1959864" cy="115062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8430006" y="6431076"/>
            <a:ext cx="17780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888888"/>
                </a:solidFill>
                <a:latin typeface="Times New Roman"/>
                <a:cs typeface="Times New Roman"/>
              </a:rPr>
              <a:t>39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1691" y="6306108"/>
            <a:ext cx="3374390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spc="-5" dirty="0">
                <a:latin typeface="Calibri"/>
                <a:cs typeface="Calibri"/>
              </a:rPr>
              <a:t>il</a:t>
            </a:r>
            <a:r>
              <a:rPr sz="2300" b="1" spc="-25" dirty="0">
                <a:latin typeface="Calibri"/>
                <a:cs typeface="Calibri"/>
              </a:rPr>
              <a:t> </a:t>
            </a:r>
            <a:r>
              <a:rPr sz="2300" b="1" spc="-15" dirty="0">
                <a:solidFill>
                  <a:srgbClr val="FF0000"/>
                </a:solidFill>
                <a:latin typeface="Calibri"/>
                <a:cs typeface="Calibri"/>
              </a:rPr>
              <a:t>s’accélère</a:t>
            </a:r>
            <a:r>
              <a:rPr sz="23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de</a:t>
            </a:r>
            <a:r>
              <a:rPr sz="2300" b="1" spc="-5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plus</a:t>
            </a:r>
            <a:r>
              <a:rPr sz="2300" b="1" spc="-10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en</a:t>
            </a:r>
            <a:r>
              <a:rPr sz="2300" b="1" spc="-5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plus.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46938" y="435609"/>
            <a:ext cx="817816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0000FF"/>
                </a:solidFill>
              </a:rPr>
              <a:t>3-</a:t>
            </a:r>
            <a:r>
              <a:rPr sz="3000" spc="-15" dirty="0">
                <a:solidFill>
                  <a:srgbClr val="0000FF"/>
                </a:solidFill>
              </a:rPr>
              <a:t> </a:t>
            </a:r>
            <a:r>
              <a:rPr sz="3000" spc="-10" dirty="0">
                <a:solidFill>
                  <a:srgbClr val="0000FF"/>
                </a:solidFill>
              </a:rPr>
              <a:t>Dynamique</a:t>
            </a:r>
            <a:r>
              <a:rPr sz="3000" spc="15" dirty="0">
                <a:solidFill>
                  <a:srgbClr val="0000FF"/>
                </a:solidFill>
              </a:rPr>
              <a:t> </a:t>
            </a:r>
            <a:r>
              <a:rPr sz="3000" dirty="0">
                <a:solidFill>
                  <a:srgbClr val="0000FF"/>
                </a:solidFill>
              </a:rPr>
              <a:t>de</a:t>
            </a:r>
            <a:r>
              <a:rPr sz="3000" spc="5" dirty="0">
                <a:solidFill>
                  <a:srgbClr val="0000FF"/>
                </a:solidFill>
              </a:rPr>
              <a:t> </a:t>
            </a:r>
            <a:r>
              <a:rPr sz="3000" dirty="0">
                <a:solidFill>
                  <a:srgbClr val="0000FF"/>
                </a:solidFill>
              </a:rPr>
              <a:t>la</a:t>
            </a:r>
            <a:r>
              <a:rPr sz="3000" spc="5" dirty="0">
                <a:solidFill>
                  <a:srgbClr val="0000FF"/>
                </a:solidFill>
              </a:rPr>
              <a:t> </a:t>
            </a:r>
            <a:r>
              <a:rPr sz="3000" spc="-15" dirty="0">
                <a:solidFill>
                  <a:srgbClr val="0000FF"/>
                </a:solidFill>
              </a:rPr>
              <a:t>biodiversité</a:t>
            </a:r>
            <a:r>
              <a:rPr sz="3000" spc="25" dirty="0">
                <a:solidFill>
                  <a:srgbClr val="0000FF"/>
                </a:solidFill>
              </a:rPr>
              <a:t> </a:t>
            </a:r>
            <a:r>
              <a:rPr sz="3000" dirty="0">
                <a:solidFill>
                  <a:srgbClr val="0000FF"/>
                </a:solidFill>
              </a:rPr>
              <a:t>-</a:t>
            </a:r>
            <a:r>
              <a:rPr sz="3000" spc="-10" dirty="0">
                <a:solidFill>
                  <a:srgbClr val="0000FF"/>
                </a:solidFill>
              </a:rPr>
              <a:t> Erosion</a:t>
            </a:r>
            <a:r>
              <a:rPr sz="3000" spc="-5" dirty="0">
                <a:solidFill>
                  <a:srgbClr val="0000FF"/>
                </a:solidFill>
              </a:rPr>
              <a:t> </a:t>
            </a:r>
            <a:r>
              <a:rPr sz="3000" spc="-10" dirty="0">
                <a:solidFill>
                  <a:srgbClr val="0000FF"/>
                </a:solidFill>
              </a:rPr>
              <a:t>génétique</a:t>
            </a:r>
            <a:endParaRPr sz="3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37584" y="472186"/>
            <a:ext cx="17862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i="1" spc="-10" dirty="0">
                <a:solidFill>
                  <a:srgbClr val="3333FF"/>
                </a:solidFill>
                <a:latin typeface="Calibri"/>
                <a:cs typeface="Calibri"/>
              </a:rPr>
              <a:t>Solutions</a:t>
            </a:r>
            <a:r>
              <a:rPr sz="2800" i="1" spc="-40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800" i="1" spc="-10" dirty="0">
                <a:solidFill>
                  <a:srgbClr val="3333FF"/>
                </a:solidFill>
                <a:latin typeface="Calibri"/>
                <a:cs typeface="Calibri"/>
              </a:rPr>
              <a:t>??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3742" y="2125852"/>
            <a:ext cx="7840980" cy="3391535"/>
          </a:xfrm>
          <a:prstGeom prst="rect">
            <a:avLst/>
          </a:prstGeom>
        </p:spPr>
        <p:txBody>
          <a:bodyPr vert="horz" wrap="square" lIns="0" tIns="158750" rIns="0" bIns="0" rtlCol="0">
            <a:spAutoFit/>
          </a:bodyPr>
          <a:lstStyle/>
          <a:p>
            <a:pPr marR="98425" algn="ctr">
              <a:lnSpc>
                <a:spcPct val="100000"/>
              </a:lnSpc>
              <a:spcBef>
                <a:spcPts val="1250"/>
              </a:spcBef>
            </a:pP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de :</a:t>
            </a:r>
            <a:r>
              <a:rPr sz="24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Agriculture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intensive,</a:t>
            </a:r>
            <a:r>
              <a:rPr sz="2400" b="1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Agriculture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 industrielle</a:t>
            </a:r>
            <a:r>
              <a:rPr sz="2400" b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…</a:t>
            </a:r>
            <a:endParaRPr sz="2400">
              <a:latin typeface="Calibri"/>
              <a:cs typeface="Calibri"/>
            </a:endParaRPr>
          </a:p>
          <a:p>
            <a:pPr marR="96520" algn="ctr">
              <a:lnSpc>
                <a:spcPct val="100000"/>
              </a:lnSpc>
              <a:spcBef>
                <a:spcPts val="1155"/>
              </a:spcBef>
            </a:pPr>
            <a:r>
              <a:rPr sz="2400" b="1" dirty="0">
                <a:latin typeface="Calibri"/>
                <a:cs typeface="Calibri"/>
              </a:rPr>
              <a:t>à</a:t>
            </a:r>
            <a:endParaRPr sz="2400">
              <a:latin typeface="Calibri"/>
              <a:cs typeface="Calibri"/>
            </a:endParaRPr>
          </a:p>
          <a:p>
            <a:pPr marL="628650" marR="110489" indent="-616585">
              <a:lnSpc>
                <a:spcPct val="120000"/>
              </a:lnSpc>
              <a:spcBef>
                <a:spcPts val="575"/>
              </a:spcBef>
            </a:pPr>
            <a:r>
              <a:rPr sz="2400" b="1" dirty="0">
                <a:latin typeface="Calibri"/>
                <a:cs typeface="Calibri"/>
              </a:rPr>
              <a:t>…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Agriculture</a:t>
            </a:r>
            <a:r>
              <a:rPr sz="2400" b="1" spc="-10" dirty="0">
                <a:latin typeface="Calibri"/>
                <a:cs typeface="Calibri"/>
              </a:rPr>
              <a:t> alternative,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Agriculture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appropriée, Agriculture </a:t>
            </a:r>
            <a:r>
              <a:rPr sz="2400" b="1" spc="-53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paysanne,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Agriculture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8000"/>
                </a:solidFill>
                <a:latin typeface="Calibri"/>
                <a:cs typeface="Calibri"/>
              </a:rPr>
              <a:t>raisonnée</a:t>
            </a:r>
            <a:r>
              <a:rPr sz="2400" b="1" spc="-5" dirty="0">
                <a:latin typeface="Calibri"/>
                <a:cs typeface="Calibri"/>
              </a:rPr>
              <a:t>,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Agriculture</a:t>
            </a:r>
            <a:r>
              <a:rPr sz="2400" b="1" spc="-15" dirty="0">
                <a:latin typeface="Calibri"/>
                <a:cs typeface="Calibri"/>
              </a:rPr>
              <a:t> intégrée,</a:t>
            </a:r>
            <a:endParaRPr sz="2400">
              <a:latin typeface="Calibri"/>
              <a:cs typeface="Calibri"/>
            </a:endParaRPr>
          </a:p>
          <a:p>
            <a:pPr marL="233045" algn="ctr">
              <a:lnSpc>
                <a:spcPct val="100000"/>
              </a:lnSpc>
              <a:spcBef>
                <a:spcPts val="580"/>
              </a:spcBef>
            </a:pPr>
            <a:r>
              <a:rPr sz="2400" b="1" spc="-5" dirty="0">
                <a:latin typeface="Calibri"/>
                <a:cs typeface="Calibri"/>
              </a:rPr>
              <a:t>Agriculture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renouvelable,</a:t>
            </a:r>
            <a:r>
              <a:rPr sz="2400" b="1" spc="-5" dirty="0">
                <a:latin typeface="Calibri"/>
                <a:cs typeface="Calibri"/>
              </a:rPr>
              <a:t> Agriculture </a:t>
            </a:r>
            <a:r>
              <a:rPr sz="2400" b="1" spc="-10" dirty="0">
                <a:latin typeface="Calibri"/>
                <a:cs typeface="Calibri"/>
              </a:rPr>
              <a:t>organique,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Agriculture</a:t>
            </a:r>
            <a:endParaRPr sz="2400">
              <a:latin typeface="Calibri"/>
              <a:cs typeface="Calibri"/>
            </a:endParaRPr>
          </a:p>
          <a:p>
            <a:pPr marL="236220" algn="ctr">
              <a:lnSpc>
                <a:spcPct val="100000"/>
              </a:lnSpc>
              <a:spcBef>
                <a:spcPts val="580"/>
              </a:spcBef>
            </a:pPr>
            <a:r>
              <a:rPr sz="2400" b="1" spc="-5" dirty="0">
                <a:latin typeface="Calibri"/>
                <a:cs typeface="Calibri"/>
              </a:rPr>
              <a:t>solidaire,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Permaculture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…</a:t>
            </a:r>
            <a:endParaRPr sz="2400">
              <a:latin typeface="Calibri"/>
              <a:cs typeface="Calibri"/>
            </a:endParaRPr>
          </a:p>
          <a:p>
            <a:pPr marR="96520" algn="ctr">
              <a:lnSpc>
                <a:spcPct val="100000"/>
              </a:lnSpc>
              <a:spcBef>
                <a:spcPts val="1150"/>
              </a:spcBef>
            </a:pP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«</a:t>
            </a:r>
            <a:r>
              <a:rPr sz="2400" b="1" spc="-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Calibri"/>
                <a:cs typeface="Calibri"/>
              </a:rPr>
              <a:t>Agriculture</a:t>
            </a:r>
            <a:r>
              <a:rPr sz="2400" b="1" spc="-10" dirty="0">
                <a:solidFill>
                  <a:srgbClr val="0000FF"/>
                </a:solidFill>
                <a:latin typeface="Calibri"/>
                <a:cs typeface="Calibri"/>
              </a:rPr>
              <a:t> durable</a:t>
            </a:r>
            <a:r>
              <a:rPr sz="2400" b="1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»</a:t>
            </a:r>
            <a:r>
              <a:rPr sz="2400" b="1" spc="-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…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«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i="1" spc="-10" dirty="0">
                <a:latin typeface="Calibri"/>
                <a:cs typeface="Calibri"/>
              </a:rPr>
              <a:t>Sustainable</a:t>
            </a:r>
            <a:r>
              <a:rPr sz="2400" b="1" i="1" spc="-30" dirty="0">
                <a:latin typeface="Calibri"/>
                <a:cs typeface="Calibri"/>
              </a:rPr>
              <a:t> </a:t>
            </a:r>
            <a:r>
              <a:rPr sz="2400" b="1" i="1" spc="-5" dirty="0">
                <a:latin typeface="Calibri"/>
                <a:cs typeface="Calibri"/>
              </a:rPr>
              <a:t>agriculture</a:t>
            </a:r>
            <a:r>
              <a:rPr sz="2400" b="1" i="1" spc="5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»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6488" y="1271016"/>
            <a:ext cx="7431405" cy="502920"/>
          </a:xfrm>
          <a:prstGeom prst="rect">
            <a:avLst/>
          </a:prstGeom>
          <a:ln w="12700">
            <a:solidFill>
              <a:srgbClr val="548ED4"/>
            </a:solidFill>
          </a:ln>
        </p:spPr>
        <p:txBody>
          <a:bodyPr vert="horz" wrap="square" lIns="0" tIns="25400" rIns="0" bIns="0" rtlCol="0">
            <a:spAutoFit/>
          </a:bodyPr>
          <a:lstStyle/>
          <a:p>
            <a:pPr marL="219075">
              <a:lnSpc>
                <a:spcPct val="100000"/>
              </a:lnSpc>
              <a:spcBef>
                <a:spcPts val="200"/>
              </a:spcBef>
            </a:pPr>
            <a:r>
              <a:rPr sz="2600" b="1" i="1" dirty="0">
                <a:solidFill>
                  <a:srgbClr val="3333FF"/>
                </a:solidFill>
                <a:latin typeface="Calibri"/>
                <a:cs typeface="Calibri"/>
              </a:rPr>
              <a:t>Changer</a:t>
            </a:r>
            <a:r>
              <a:rPr sz="2600" b="1" i="1" spc="-20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600" b="1" i="1" dirty="0">
                <a:solidFill>
                  <a:srgbClr val="3333FF"/>
                </a:solidFill>
                <a:latin typeface="Calibri"/>
                <a:cs typeface="Calibri"/>
              </a:rPr>
              <a:t>les</a:t>
            </a:r>
            <a:r>
              <a:rPr sz="2600" b="1" i="1" spc="5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600" b="1" i="1" spc="-5" dirty="0">
                <a:solidFill>
                  <a:srgbClr val="3333FF"/>
                </a:solidFill>
                <a:latin typeface="Calibri"/>
                <a:cs typeface="Calibri"/>
              </a:rPr>
              <a:t>approches et</a:t>
            </a:r>
            <a:r>
              <a:rPr sz="2600" b="1" i="1" spc="-20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600" b="1" i="1" dirty="0">
                <a:solidFill>
                  <a:srgbClr val="3333FF"/>
                </a:solidFill>
                <a:latin typeface="Calibri"/>
                <a:cs typeface="Calibri"/>
              </a:rPr>
              <a:t>les</a:t>
            </a:r>
            <a:r>
              <a:rPr sz="2600" b="1" i="1" spc="-20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600" b="1" i="1" dirty="0">
                <a:solidFill>
                  <a:srgbClr val="3333FF"/>
                </a:solidFill>
                <a:latin typeface="Calibri"/>
                <a:cs typeface="Calibri"/>
              </a:rPr>
              <a:t>modes</a:t>
            </a:r>
            <a:r>
              <a:rPr sz="2600" b="1" i="1" spc="5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600" b="1" i="1" dirty="0">
                <a:solidFill>
                  <a:srgbClr val="3333FF"/>
                </a:solidFill>
                <a:latin typeface="Calibri"/>
                <a:cs typeface="Calibri"/>
              </a:rPr>
              <a:t>de</a:t>
            </a:r>
            <a:r>
              <a:rPr sz="2600" b="1" i="1" spc="-10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600" b="1" i="1" spc="-5" dirty="0">
                <a:solidFill>
                  <a:srgbClr val="3333FF"/>
                </a:solidFill>
                <a:latin typeface="Calibri"/>
                <a:cs typeface="Calibri"/>
              </a:rPr>
              <a:t>production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344255" y="2858261"/>
            <a:ext cx="171450" cy="356870"/>
          </a:xfrm>
          <a:custGeom>
            <a:avLst/>
            <a:gdLst/>
            <a:ahLst/>
            <a:cxnLst/>
            <a:rect l="l" t="t" r="r" b="b"/>
            <a:pathLst>
              <a:path w="171450" h="356869">
                <a:moveTo>
                  <a:pt x="16498" y="185314"/>
                </a:moveTo>
                <a:lnTo>
                  <a:pt x="9304" y="187705"/>
                </a:lnTo>
                <a:lnTo>
                  <a:pt x="3679" y="192756"/>
                </a:lnTo>
                <a:lnTo>
                  <a:pt x="494" y="199342"/>
                </a:lnTo>
                <a:lnTo>
                  <a:pt x="0" y="206619"/>
                </a:lnTo>
                <a:lnTo>
                  <a:pt x="2446" y="213740"/>
                </a:lnTo>
                <a:lnTo>
                  <a:pt x="85250" y="356488"/>
                </a:lnTo>
                <a:lnTo>
                  <a:pt x="107357" y="318770"/>
                </a:lnTo>
                <a:lnTo>
                  <a:pt x="66327" y="318642"/>
                </a:lnTo>
                <a:lnTo>
                  <a:pt x="66402" y="280876"/>
                </a:lnTo>
                <a:lnTo>
                  <a:pt x="66375" y="248157"/>
                </a:lnTo>
                <a:lnTo>
                  <a:pt x="35339" y="194690"/>
                </a:lnTo>
                <a:lnTo>
                  <a:pt x="30360" y="189009"/>
                </a:lnTo>
                <a:lnTo>
                  <a:pt x="23798" y="185816"/>
                </a:lnTo>
                <a:lnTo>
                  <a:pt x="16498" y="185314"/>
                </a:lnTo>
                <a:close/>
              </a:path>
              <a:path w="171450" h="356869">
                <a:moveTo>
                  <a:pt x="66467" y="248317"/>
                </a:moveTo>
                <a:lnTo>
                  <a:pt x="66327" y="318642"/>
                </a:lnTo>
                <a:lnTo>
                  <a:pt x="104427" y="318770"/>
                </a:lnTo>
                <a:lnTo>
                  <a:pt x="104446" y="309117"/>
                </a:lnTo>
                <a:lnTo>
                  <a:pt x="68867" y="308990"/>
                </a:lnTo>
                <a:lnTo>
                  <a:pt x="85367" y="280876"/>
                </a:lnTo>
                <a:lnTo>
                  <a:pt x="66467" y="248317"/>
                </a:lnTo>
                <a:close/>
              </a:path>
              <a:path w="171450" h="356869">
                <a:moveTo>
                  <a:pt x="154763" y="185622"/>
                </a:moveTo>
                <a:lnTo>
                  <a:pt x="104568" y="248157"/>
                </a:lnTo>
                <a:lnTo>
                  <a:pt x="104427" y="318770"/>
                </a:lnTo>
                <a:lnTo>
                  <a:pt x="107357" y="318770"/>
                </a:lnTo>
                <a:lnTo>
                  <a:pt x="168689" y="214122"/>
                </a:lnTo>
                <a:lnTo>
                  <a:pt x="171156" y="207000"/>
                </a:lnTo>
                <a:lnTo>
                  <a:pt x="170705" y="199723"/>
                </a:lnTo>
                <a:lnTo>
                  <a:pt x="167564" y="193137"/>
                </a:lnTo>
                <a:lnTo>
                  <a:pt x="161958" y="188087"/>
                </a:lnTo>
                <a:lnTo>
                  <a:pt x="154763" y="185622"/>
                </a:lnTo>
                <a:close/>
              </a:path>
              <a:path w="171450" h="356869">
                <a:moveTo>
                  <a:pt x="85367" y="280876"/>
                </a:moveTo>
                <a:lnTo>
                  <a:pt x="68867" y="308990"/>
                </a:lnTo>
                <a:lnTo>
                  <a:pt x="101760" y="309117"/>
                </a:lnTo>
                <a:lnTo>
                  <a:pt x="85367" y="280876"/>
                </a:lnTo>
                <a:close/>
              </a:path>
              <a:path w="171450" h="356869">
                <a:moveTo>
                  <a:pt x="104568" y="248157"/>
                </a:moveTo>
                <a:lnTo>
                  <a:pt x="85367" y="280876"/>
                </a:lnTo>
                <a:lnTo>
                  <a:pt x="101760" y="309117"/>
                </a:lnTo>
                <a:lnTo>
                  <a:pt x="104446" y="309117"/>
                </a:lnTo>
                <a:lnTo>
                  <a:pt x="104568" y="248157"/>
                </a:lnTo>
                <a:close/>
              </a:path>
              <a:path w="171450" h="356869">
                <a:moveTo>
                  <a:pt x="105062" y="0"/>
                </a:moveTo>
                <a:lnTo>
                  <a:pt x="66962" y="0"/>
                </a:lnTo>
                <a:lnTo>
                  <a:pt x="66467" y="248317"/>
                </a:lnTo>
                <a:lnTo>
                  <a:pt x="85367" y="280876"/>
                </a:lnTo>
                <a:lnTo>
                  <a:pt x="104568" y="248157"/>
                </a:lnTo>
                <a:lnTo>
                  <a:pt x="1050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480806" y="6447704"/>
            <a:ext cx="153035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Times New Roman"/>
                <a:cs typeface="Times New Roman"/>
              </a:rPr>
              <a:t>4</a:t>
            </a:fld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86478" y="1528952"/>
            <a:ext cx="114300" cy="24498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86478" y="2752725"/>
            <a:ext cx="114300" cy="24498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86478" y="3976496"/>
            <a:ext cx="114300" cy="24498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86478" y="5200269"/>
            <a:ext cx="114300" cy="24498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845311" y="0"/>
            <a:ext cx="7451725" cy="59874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6065" marR="5080" indent="-266065">
              <a:lnSpc>
                <a:spcPct val="154900"/>
              </a:lnSpc>
              <a:spcBef>
                <a:spcPts val="95"/>
              </a:spcBef>
              <a:buChar char="●"/>
              <a:tabLst>
                <a:tab pos="266065" algn="l"/>
              </a:tabLst>
            </a:pPr>
            <a:r>
              <a:rPr sz="2400" b="1" spc="-10" dirty="0">
                <a:solidFill>
                  <a:srgbClr val="3333FF"/>
                </a:solidFill>
                <a:latin typeface="Calibri"/>
                <a:cs typeface="Calibri"/>
              </a:rPr>
              <a:t>Evolution </a:t>
            </a:r>
            <a:r>
              <a:rPr sz="2400" b="1" dirty="0">
                <a:solidFill>
                  <a:srgbClr val="3333FF"/>
                </a:solidFill>
                <a:latin typeface="Calibri"/>
                <a:cs typeface="Calibri"/>
              </a:rPr>
              <a:t>de </a:t>
            </a:r>
            <a:r>
              <a:rPr sz="2400" b="1" spc="-10" dirty="0">
                <a:solidFill>
                  <a:srgbClr val="3333FF"/>
                </a:solidFill>
                <a:latin typeface="Calibri"/>
                <a:cs typeface="Calibri"/>
              </a:rPr>
              <a:t>l’utilisation </a:t>
            </a:r>
            <a:r>
              <a:rPr sz="2400" b="1" dirty="0">
                <a:solidFill>
                  <a:srgbClr val="3333FF"/>
                </a:solidFill>
                <a:latin typeface="Calibri"/>
                <a:cs typeface="Calibri"/>
              </a:rPr>
              <a:t>des </a:t>
            </a:r>
            <a:r>
              <a:rPr sz="2400" b="1" spc="-10" dirty="0">
                <a:solidFill>
                  <a:srgbClr val="3333FF"/>
                </a:solidFill>
                <a:latin typeface="Calibri"/>
                <a:cs typeface="Calibri"/>
              </a:rPr>
              <a:t>ressources phytogénétiques </a:t>
            </a:r>
            <a:r>
              <a:rPr sz="2400" b="1" spc="-530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Utilisation </a:t>
            </a:r>
            <a:r>
              <a:rPr sz="2400" b="1" spc="-10" dirty="0">
                <a:latin typeface="Calibri"/>
                <a:cs typeface="Calibri"/>
              </a:rPr>
              <a:t>des</a:t>
            </a:r>
            <a:r>
              <a:rPr sz="2400" b="1" spc="15" dirty="0"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00FF"/>
                </a:solidFill>
                <a:latin typeface="Calibri"/>
                <a:cs typeface="Calibri"/>
              </a:rPr>
              <a:t>plantes</a:t>
            </a:r>
            <a:r>
              <a:rPr sz="2400" b="1" spc="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00FF"/>
                </a:solidFill>
                <a:latin typeface="Calibri"/>
                <a:cs typeface="Calibri"/>
              </a:rPr>
              <a:t>spontanées</a:t>
            </a:r>
            <a:endParaRPr sz="2400">
              <a:latin typeface="Calibri"/>
              <a:cs typeface="Calibri"/>
            </a:endParaRPr>
          </a:p>
          <a:p>
            <a:pPr marL="1600835">
              <a:lnSpc>
                <a:spcPct val="100000"/>
              </a:lnSpc>
              <a:spcBef>
                <a:spcPts val="290"/>
              </a:spcBef>
            </a:pPr>
            <a:r>
              <a:rPr sz="2400" b="1" spc="-10" dirty="0">
                <a:latin typeface="Calibri"/>
                <a:cs typeface="Calibri"/>
              </a:rPr>
              <a:t>(Cueillette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des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formes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spontanées)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800">
              <a:latin typeface="Calibri"/>
              <a:cs typeface="Calibri"/>
            </a:endParaRPr>
          </a:p>
          <a:p>
            <a:pPr marL="144780" algn="ctr">
              <a:lnSpc>
                <a:spcPct val="100000"/>
              </a:lnSpc>
              <a:spcBef>
                <a:spcPts val="5"/>
              </a:spcBef>
            </a:pPr>
            <a:r>
              <a:rPr sz="2400" b="1" spc="-10" dirty="0">
                <a:latin typeface="Calibri"/>
                <a:cs typeface="Calibri"/>
              </a:rPr>
              <a:t>Domestication</a:t>
            </a:r>
            <a:endParaRPr sz="2400">
              <a:latin typeface="Calibri"/>
              <a:cs typeface="Calibri"/>
            </a:endParaRPr>
          </a:p>
          <a:p>
            <a:pPr marL="141605" algn="ctr">
              <a:lnSpc>
                <a:spcPct val="100000"/>
              </a:lnSpc>
              <a:spcBef>
                <a:spcPts val="285"/>
              </a:spcBef>
            </a:pPr>
            <a:r>
              <a:rPr sz="2400" b="1" spc="-5" dirty="0">
                <a:latin typeface="Calibri"/>
                <a:cs typeface="Calibri"/>
              </a:rPr>
              <a:t>(</a:t>
            </a:r>
            <a:r>
              <a:rPr sz="2400" b="1" spc="-5" dirty="0">
                <a:solidFill>
                  <a:srgbClr val="0000FF"/>
                </a:solidFill>
                <a:latin typeface="Calibri"/>
                <a:cs typeface="Calibri"/>
              </a:rPr>
              <a:t>Mise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Calibri"/>
                <a:cs typeface="Calibri"/>
              </a:rPr>
              <a:t>en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00FF"/>
                </a:solidFill>
                <a:latin typeface="Calibri"/>
                <a:cs typeface="Calibri"/>
              </a:rPr>
              <a:t>culture</a:t>
            </a:r>
            <a:r>
              <a:rPr sz="2400" b="1" spc="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de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certaines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plantes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intéressantes)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800">
              <a:latin typeface="Calibri"/>
              <a:cs typeface="Calibri"/>
            </a:endParaRPr>
          </a:p>
          <a:p>
            <a:pPr marL="143510" algn="ctr">
              <a:lnSpc>
                <a:spcPct val="100000"/>
              </a:lnSpc>
            </a:pPr>
            <a:r>
              <a:rPr sz="2400" b="1" spc="-15" dirty="0">
                <a:solidFill>
                  <a:srgbClr val="0000FF"/>
                </a:solidFill>
                <a:latin typeface="Calibri"/>
                <a:cs typeface="Calibri"/>
              </a:rPr>
              <a:t>Migration </a:t>
            </a:r>
            <a:r>
              <a:rPr sz="2400" b="1" dirty="0">
                <a:latin typeface="Calibri"/>
                <a:cs typeface="Calibri"/>
              </a:rPr>
              <a:t>des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plantes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cultivées</a:t>
            </a:r>
            <a:endParaRPr sz="2400">
              <a:latin typeface="Calibri"/>
              <a:cs typeface="Calibri"/>
            </a:endParaRPr>
          </a:p>
          <a:p>
            <a:pPr marL="144145" algn="ctr">
              <a:lnSpc>
                <a:spcPct val="100000"/>
              </a:lnSpc>
              <a:spcBef>
                <a:spcPts val="290"/>
              </a:spcBef>
            </a:pPr>
            <a:r>
              <a:rPr sz="2400" b="1" spc="-10" dirty="0">
                <a:latin typeface="Calibri"/>
                <a:cs typeface="Calibri"/>
              </a:rPr>
              <a:t>(D’une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région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à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une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autre)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800">
              <a:latin typeface="Calibri"/>
              <a:cs typeface="Calibri"/>
            </a:endParaRPr>
          </a:p>
          <a:p>
            <a:pPr marL="144145" algn="ctr">
              <a:lnSpc>
                <a:spcPct val="100000"/>
              </a:lnSpc>
            </a:pPr>
            <a:r>
              <a:rPr sz="2400" b="1" spc="-10" dirty="0">
                <a:solidFill>
                  <a:srgbClr val="0000FF"/>
                </a:solidFill>
                <a:latin typeface="Calibri"/>
                <a:cs typeface="Calibri"/>
              </a:rPr>
              <a:t>Uniformisation</a:t>
            </a:r>
            <a:r>
              <a:rPr sz="2400" b="1" spc="-3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de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l’agriculture</a:t>
            </a:r>
            <a:endParaRPr sz="2400">
              <a:latin typeface="Calibri"/>
              <a:cs typeface="Calibri"/>
            </a:endParaRPr>
          </a:p>
          <a:p>
            <a:pPr marL="145415" algn="ctr">
              <a:lnSpc>
                <a:spcPct val="100000"/>
              </a:lnSpc>
              <a:spcBef>
                <a:spcPts val="285"/>
              </a:spcBef>
            </a:pPr>
            <a:r>
              <a:rPr sz="2400" b="1" spc="-10" dirty="0">
                <a:latin typeface="Calibri"/>
                <a:cs typeface="Calibri"/>
              </a:rPr>
              <a:t>(Industrialisation</a:t>
            </a:r>
            <a:r>
              <a:rPr sz="2400" b="1" spc="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de </a:t>
            </a:r>
            <a:r>
              <a:rPr sz="2400" b="1" spc="-15" dirty="0">
                <a:latin typeface="Calibri"/>
                <a:cs typeface="Calibri"/>
              </a:rPr>
              <a:t>l’agriculture)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800">
              <a:latin typeface="Calibri"/>
              <a:cs typeface="Calibri"/>
            </a:endParaRPr>
          </a:p>
          <a:p>
            <a:pPr marL="143510" algn="ctr">
              <a:lnSpc>
                <a:spcPct val="100000"/>
              </a:lnSpc>
            </a:pPr>
            <a:r>
              <a:rPr sz="2400" b="1" spc="-10" dirty="0">
                <a:latin typeface="Calibri"/>
                <a:cs typeface="Calibri"/>
              </a:rPr>
              <a:t>Culture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Calibri"/>
                <a:cs typeface="Calibri"/>
              </a:rPr>
              <a:t>monospécifique</a:t>
            </a:r>
            <a:r>
              <a:rPr sz="2400" b="1" spc="-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et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00FF"/>
                </a:solidFill>
                <a:latin typeface="Calibri"/>
                <a:cs typeface="Calibri"/>
              </a:rPr>
              <a:t>monovariétale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40</a:t>
            </a:fld>
            <a:endParaRPr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7217" y="371094"/>
            <a:ext cx="14465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En</a:t>
            </a:r>
            <a:r>
              <a:rPr sz="2400" spc="-45" dirty="0"/>
              <a:t> </a:t>
            </a:r>
            <a:r>
              <a:rPr sz="2400" spc="-20" dirty="0"/>
              <a:t>Tunisie</a:t>
            </a:r>
            <a:r>
              <a:rPr sz="2400" spc="-50" dirty="0"/>
              <a:t> </a:t>
            </a:r>
            <a:r>
              <a:rPr sz="2400" dirty="0"/>
              <a:t>: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711809" y="1102867"/>
            <a:ext cx="7863205" cy="2952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Oasis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Calibri"/>
                <a:cs typeface="Calibri"/>
              </a:rPr>
              <a:t>traditionnelles</a:t>
            </a:r>
            <a:r>
              <a:rPr sz="2400" b="1" spc="-2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(polyculture,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mélange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variétal…)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5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400" b="1" spc="-5" dirty="0">
                <a:latin typeface="Calibri"/>
                <a:cs typeface="Calibri"/>
              </a:rPr>
              <a:t>Oasis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00FF"/>
                </a:solidFill>
                <a:latin typeface="Calibri"/>
                <a:cs typeface="Calibri"/>
              </a:rPr>
              <a:t>rénovées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5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400" b="1" spc="-10" dirty="0">
                <a:latin typeface="Calibri"/>
                <a:cs typeface="Calibri"/>
              </a:rPr>
              <a:t>Palmeraies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modernes</a:t>
            </a:r>
            <a:r>
              <a:rPr sz="2400" b="1" spc="-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:</a:t>
            </a:r>
            <a:r>
              <a:rPr sz="2400" b="1" spc="-10" dirty="0">
                <a:latin typeface="Calibri"/>
                <a:cs typeface="Calibri"/>
              </a:rPr>
              <a:t> culture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6F2F9F"/>
                </a:solidFill>
                <a:latin typeface="Calibri"/>
                <a:cs typeface="Calibri"/>
              </a:rPr>
              <a:t>monospécifique</a:t>
            </a:r>
            <a:r>
              <a:rPr sz="2400" b="1" spc="-1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6F2F9F"/>
                </a:solidFill>
                <a:latin typeface="Calibri"/>
                <a:cs typeface="Calibri"/>
              </a:rPr>
              <a:t>(monoculture)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5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400" b="1" spc="-10" dirty="0">
                <a:latin typeface="Calibri"/>
                <a:cs typeface="Calibri"/>
              </a:rPr>
              <a:t>Culture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monovariétale</a:t>
            </a:r>
            <a:endParaRPr sz="240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</a:pPr>
            <a:r>
              <a:rPr sz="2400" b="1" spc="-5" dirty="0">
                <a:latin typeface="Calibri"/>
                <a:cs typeface="Calibri"/>
              </a:rPr>
              <a:t>(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Deglet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 Nour</a:t>
            </a:r>
            <a:r>
              <a:rPr sz="24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: </a:t>
            </a:r>
            <a:r>
              <a:rPr sz="2400" b="1" spc="-5" dirty="0">
                <a:latin typeface="Calibri"/>
                <a:cs typeface="Calibri"/>
              </a:rPr>
              <a:t>70%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de </a:t>
            </a:r>
            <a:r>
              <a:rPr sz="2400" b="1" spc="-25" dirty="0">
                <a:latin typeface="Calibri"/>
                <a:cs typeface="Calibri"/>
              </a:rPr>
              <a:t>l’effectif</a:t>
            </a:r>
            <a:r>
              <a:rPr sz="2400" b="1" spc="-5" dirty="0">
                <a:latin typeface="Calibri"/>
                <a:cs typeface="Calibri"/>
              </a:rPr>
              <a:t> des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palmiers</a:t>
            </a:r>
            <a:r>
              <a:rPr sz="2400" b="1" spc="-15" dirty="0">
                <a:latin typeface="Calibri"/>
                <a:cs typeface="Calibri"/>
              </a:rPr>
              <a:t> dattiers)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14850" y="1612772"/>
            <a:ext cx="114300" cy="24498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14850" y="2327529"/>
            <a:ext cx="114300" cy="24345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14850" y="3042285"/>
            <a:ext cx="114300" cy="24345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2776" y="4428744"/>
            <a:ext cx="3602736" cy="210007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784091" y="4715255"/>
            <a:ext cx="3002280" cy="184708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896100" y="5000244"/>
            <a:ext cx="2176272" cy="1572768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41</a:t>
            </a:fld>
            <a:endParaRPr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4246" y="725170"/>
            <a:ext cx="848296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Erosion</a:t>
            </a:r>
            <a:r>
              <a:rPr sz="2400" b="1" spc="19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génétique</a:t>
            </a:r>
            <a:r>
              <a:rPr sz="2400" b="1" spc="2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:</a:t>
            </a:r>
            <a:r>
              <a:rPr sz="2400" b="1" spc="204" dirty="0"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réduction</a:t>
            </a:r>
            <a:r>
              <a:rPr sz="2400" b="1" spc="2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sz="2400" b="1" spc="2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la</a:t>
            </a:r>
            <a:r>
              <a:rPr sz="2400" b="1" spc="1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diversité</a:t>
            </a:r>
            <a:r>
              <a:rPr sz="2400" b="1" spc="2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au</a:t>
            </a:r>
            <a:r>
              <a:rPr sz="2400" b="1" spc="2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sein</a:t>
            </a:r>
            <a:r>
              <a:rPr sz="2400" b="1" spc="20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d’une</a:t>
            </a:r>
            <a:r>
              <a:rPr sz="2400" b="1" spc="2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même </a:t>
            </a:r>
            <a:r>
              <a:rPr sz="2400" b="1" spc="-5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espèce</a:t>
            </a:r>
            <a:r>
              <a:rPr sz="24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= </a:t>
            </a:r>
            <a:r>
              <a:rPr sz="2400" b="1" spc="-5" dirty="0">
                <a:latin typeface="Calibri"/>
                <a:cs typeface="Calibri"/>
              </a:rPr>
              <a:t>cause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principale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de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l’extinction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des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espèces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921497" y="1457071"/>
            <a:ext cx="8064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330" algn="l"/>
              </a:tabLst>
            </a:pPr>
            <a:r>
              <a:rPr sz="2400" b="1" dirty="0">
                <a:latin typeface="Calibri"/>
                <a:cs typeface="Calibri"/>
              </a:rPr>
              <a:t>à	des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4246" y="1457071"/>
            <a:ext cx="7510145" cy="3633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354965" algn="l"/>
                <a:tab pos="1226820" algn="l"/>
                <a:tab pos="1734185" algn="l"/>
                <a:tab pos="2812415" algn="l"/>
                <a:tab pos="4458335" algn="l"/>
                <a:tab pos="4906645" algn="l"/>
                <a:tab pos="6882130" algn="l"/>
              </a:tabLst>
            </a:pPr>
            <a:r>
              <a:rPr sz="2400" b="1" dirty="0">
                <a:latin typeface="Calibri"/>
                <a:cs typeface="Calibri"/>
              </a:rPr>
              <a:t>=	per</a:t>
            </a:r>
            <a:r>
              <a:rPr sz="2400" b="1" spc="-30" dirty="0">
                <a:latin typeface="Calibri"/>
                <a:cs typeface="Calibri"/>
              </a:rPr>
              <a:t>t</a:t>
            </a:r>
            <a:r>
              <a:rPr sz="2400" b="1" dirty="0">
                <a:latin typeface="Calibri"/>
                <a:cs typeface="Calibri"/>
              </a:rPr>
              <a:t>e	</a:t>
            </a:r>
            <a:r>
              <a:rPr sz="2400" b="1" spc="-5" dirty="0">
                <a:latin typeface="Calibri"/>
                <a:cs typeface="Calibri"/>
              </a:rPr>
              <a:t>d</a:t>
            </a:r>
            <a:r>
              <a:rPr sz="2400" b="1" dirty="0">
                <a:latin typeface="Calibri"/>
                <a:cs typeface="Calibri"/>
              </a:rPr>
              <a:t>e	</a:t>
            </a:r>
            <a:r>
              <a:rPr sz="2400" b="1" spc="-40" dirty="0">
                <a:latin typeface="Calibri"/>
                <a:cs typeface="Calibri"/>
              </a:rPr>
              <a:t>f</a:t>
            </a:r>
            <a:r>
              <a:rPr sz="2400" b="1" spc="5" dirty="0">
                <a:latin typeface="Calibri"/>
                <a:cs typeface="Calibri"/>
              </a:rPr>
              <a:t>o</a:t>
            </a:r>
            <a:r>
              <a:rPr sz="2400" b="1" spc="-5" dirty="0">
                <a:latin typeface="Calibri"/>
                <a:cs typeface="Calibri"/>
              </a:rPr>
              <a:t>r</a:t>
            </a:r>
            <a:r>
              <a:rPr sz="2400" b="1" spc="5" dirty="0">
                <a:latin typeface="Calibri"/>
                <a:cs typeface="Calibri"/>
              </a:rPr>
              <a:t>m</a:t>
            </a:r>
            <a:r>
              <a:rPr sz="2400" b="1" spc="-5" dirty="0">
                <a:latin typeface="Calibri"/>
                <a:cs typeface="Calibri"/>
              </a:rPr>
              <a:t>e</a:t>
            </a:r>
            <a:r>
              <a:rPr sz="2400" b="1" dirty="0">
                <a:latin typeface="Calibri"/>
                <a:cs typeface="Calibri"/>
              </a:rPr>
              <a:t>s	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spo</a:t>
            </a:r>
            <a:r>
              <a:rPr sz="2400" b="1" spc="-30" dirty="0">
                <a:solidFill>
                  <a:srgbClr val="FF0000"/>
                </a:solidFill>
                <a:latin typeface="Calibri"/>
                <a:cs typeface="Calibri"/>
              </a:rPr>
              <a:t>nt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anées	</a:t>
            </a:r>
            <a:r>
              <a:rPr sz="2400" b="1" spc="-10" dirty="0">
                <a:latin typeface="Calibri"/>
                <a:cs typeface="Calibri"/>
              </a:rPr>
              <a:t>e</a:t>
            </a:r>
            <a:r>
              <a:rPr sz="2400" b="1" dirty="0">
                <a:latin typeface="Calibri"/>
                <a:cs typeface="Calibri"/>
              </a:rPr>
              <a:t>t	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dom</a:t>
            </a:r>
            <a:r>
              <a:rPr sz="2400" b="1" spc="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400" b="1" spc="-25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q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u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é</a:t>
            </a:r>
            <a:r>
              <a:rPr sz="2400" b="1" spc="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s	</a:t>
            </a:r>
            <a:r>
              <a:rPr sz="2400" b="1" dirty="0">
                <a:latin typeface="Calibri"/>
                <a:cs typeface="Calibri"/>
              </a:rPr>
              <a:t>sui</a:t>
            </a:r>
            <a:r>
              <a:rPr sz="2400" b="1" spc="-35" dirty="0">
                <a:latin typeface="Calibri"/>
                <a:cs typeface="Calibri"/>
              </a:rPr>
              <a:t>t</a:t>
            </a:r>
            <a:r>
              <a:rPr sz="2400" b="1" dirty="0">
                <a:latin typeface="Calibri"/>
                <a:cs typeface="Calibri"/>
              </a:rPr>
              <a:t>e  </a:t>
            </a:r>
            <a:r>
              <a:rPr sz="2400" b="1" spc="-5" dirty="0">
                <a:latin typeface="Calibri"/>
                <a:cs typeface="Calibri"/>
              </a:rPr>
              <a:t>activités humaines</a:t>
            </a:r>
            <a:endParaRPr sz="2400">
              <a:latin typeface="Calibri"/>
              <a:cs typeface="Calibri"/>
            </a:endParaRPr>
          </a:p>
          <a:p>
            <a:pPr marL="271145" indent="-259079">
              <a:lnSpc>
                <a:spcPct val="100000"/>
              </a:lnSpc>
              <a:spcBef>
                <a:spcPts val="775"/>
              </a:spcBef>
              <a:buChar char="•"/>
              <a:tabLst>
                <a:tab pos="271780" algn="l"/>
              </a:tabLst>
            </a:pPr>
            <a:r>
              <a:rPr sz="2800" b="1" spc="-10" dirty="0">
                <a:solidFill>
                  <a:srgbClr val="0000FF"/>
                </a:solidFill>
                <a:latin typeface="Calibri"/>
                <a:cs typeface="Calibri"/>
              </a:rPr>
              <a:t>Causes</a:t>
            </a:r>
            <a:r>
              <a:rPr sz="2800" b="1" spc="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000FF"/>
                </a:solidFill>
                <a:latin typeface="Calibri"/>
                <a:cs typeface="Calibri"/>
              </a:rPr>
              <a:t>de</a:t>
            </a:r>
            <a:r>
              <a:rPr sz="2800" b="1" spc="-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800" b="1" spc="-30" dirty="0">
                <a:solidFill>
                  <a:srgbClr val="0000FF"/>
                </a:solidFill>
                <a:latin typeface="Calibri"/>
                <a:cs typeface="Calibri"/>
              </a:rPr>
              <a:t>l’érosion</a:t>
            </a:r>
            <a:r>
              <a:rPr sz="2800" b="1" spc="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00FF"/>
                </a:solidFill>
                <a:latin typeface="Calibri"/>
                <a:cs typeface="Calibri"/>
              </a:rPr>
              <a:t>génétique:</a:t>
            </a:r>
            <a:endParaRPr sz="2800">
              <a:latin typeface="Calibri"/>
              <a:cs typeface="Calibri"/>
            </a:endParaRPr>
          </a:p>
          <a:p>
            <a:pPr marL="379730" lvl="1" indent="-163830">
              <a:lnSpc>
                <a:spcPct val="100000"/>
              </a:lnSpc>
              <a:spcBef>
                <a:spcPts val="25"/>
              </a:spcBef>
              <a:buChar char="-"/>
              <a:tabLst>
                <a:tab pos="380365" algn="l"/>
              </a:tabLst>
            </a:pPr>
            <a:r>
              <a:rPr sz="2400" b="1" spc="-5" dirty="0">
                <a:latin typeface="Calibri"/>
                <a:cs typeface="Calibri"/>
              </a:rPr>
              <a:t>Essentiellement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économiques</a:t>
            </a:r>
            <a:r>
              <a:rPr sz="24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et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sociales</a:t>
            </a:r>
            <a:endParaRPr sz="2400">
              <a:latin typeface="Calibri"/>
              <a:cs typeface="Calibri"/>
            </a:endParaRPr>
          </a:p>
          <a:p>
            <a:pPr marL="379730" lvl="1" indent="-163830">
              <a:lnSpc>
                <a:spcPct val="100000"/>
              </a:lnSpc>
              <a:buChar char="-"/>
              <a:tabLst>
                <a:tab pos="380365" algn="l"/>
              </a:tabLst>
            </a:pPr>
            <a:r>
              <a:rPr sz="2400" b="1" spc="-10" dirty="0">
                <a:latin typeface="Calibri"/>
                <a:cs typeface="Calibri"/>
              </a:rPr>
              <a:t>Occasionnellement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AF50"/>
                </a:solidFill>
                <a:latin typeface="Calibri"/>
                <a:cs typeface="Calibri"/>
              </a:rPr>
              <a:t>environnementales</a:t>
            </a:r>
            <a:endParaRPr sz="2400">
              <a:latin typeface="Calibri"/>
              <a:cs typeface="Calibri"/>
            </a:endParaRPr>
          </a:p>
          <a:p>
            <a:pPr marL="327660" indent="-315595">
              <a:lnSpc>
                <a:spcPct val="100000"/>
              </a:lnSpc>
              <a:spcBef>
                <a:spcPts val="1205"/>
              </a:spcBef>
              <a:buAutoNum type="arabicPlain"/>
              <a:tabLst>
                <a:tab pos="328295" algn="l"/>
              </a:tabLst>
            </a:pPr>
            <a:r>
              <a:rPr sz="2400" b="1" spc="-10" dirty="0">
                <a:solidFill>
                  <a:srgbClr val="0000FF"/>
                </a:solidFill>
                <a:latin typeface="Calibri"/>
                <a:cs typeface="Calibri"/>
              </a:rPr>
              <a:t>Destruction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 des</a:t>
            </a:r>
            <a:r>
              <a:rPr sz="2400" b="1" spc="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00FF"/>
                </a:solidFill>
                <a:latin typeface="Calibri"/>
                <a:cs typeface="Calibri"/>
              </a:rPr>
              <a:t>habitats</a:t>
            </a:r>
            <a:r>
              <a:rPr sz="2400" b="1" spc="3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(</a:t>
            </a:r>
            <a:r>
              <a:rPr sz="2400" b="1" i="1" spc="-5" dirty="0">
                <a:latin typeface="Calibri"/>
                <a:cs typeface="Calibri"/>
              </a:rPr>
              <a:t>Habitat</a:t>
            </a:r>
            <a:r>
              <a:rPr sz="2400" b="1" i="1" spc="-10" dirty="0">
                <a:latin typeface="Calibri"/>
                <a:cs typeface="Calibri"/>
              </a:rPr>
              <a:t> destruction</a:t>
            </a:r>
            <a:r>
              <a:rPr sz="2400" b="1" spc="-10" dirty="0">
                <a:latin typeface="Calibri"/>
                <a:cs typeface="Calibri"/>
              </a:rPr>
              <a:t>)</a:t>
            </a:r>
            <a:endParaRPr sz="2400">
              <a:latin typeface="Calibri"/>
              <a:cs typeface="Calibri"/>
            </a:endParaRPr>
          </a:p>
          <a:p>
            <a:pPr marL="379730" lvl="1" indent="-163830">
              <a:lnSpc>
                <a:spcPct val="100000"/>
              </a:lnSpc>
              <a:buChar char="-"/>
              <a:tabLst>
                <a:tab pos="380365" algn="l"/>
              </a:tabLst>
            </a:pPr>
            <a:r>
              <a:rPr sz="2400" b="1" spc="-10" dirty="0">
                <a:latin typeface="Calibri"/>
                <a:cs typeface="Calibri"/>
              </a:rPr>
              <a:t>Défrichement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des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terres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pour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l’agriculture</a:t>
            </a:r>
            <a:endParaRPr sz="2400">
              <a:latin typeface="Calibri"/>
              <a:cs typeface="Calibri"/>
            </a:endParaRPr>
          </a:p>
          <a:p>
            <a:pPr marL="379730" lvl="1" indent="-163830">
              <a:lnSpc>
                <a:spcPct val="100000"/>
              </a:lnSpc>
              <a:buChar char="-"/>
              <a:tabLst>
                <a:tab pos="380365" algn="l"/>
              </a:tabLst>
            </a:pPr>
            <a:r>
              <a:rPr sz="2400" b="1" spc="-20" dirty="0">
                <a:latin typeface="Calibri"/>
                <a:cs typeface="Calibri"/>
              </a:rPr>
              <a:t>Transformation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des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terres</a:t>
            </a:r>
            <a:r>
              <a:rPr sz="2400" b="1" spc="-5" dirty="0">
                <a:latin typeface="Calibri"/>
                <a:cs typeface="Calibri"/>
              </a:rPr>
              <a:t> agricoles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pour</a:t>
            </a:r>
            <a:r>
              <a:rPr sz="2400" b="1" spc="-10" dirty="0">
                <a:latin typeface="Calibri"/>
                <a:cs typeface="Calibri"/>
              </a:rPr>
              <a:t> l’urbanisation</a:t>
            </a:r>
            <a:endParaRPr sz="2400">
              <a:latin typeface="Calibri"/>
              <a:cs typeface="Calibri"/>
            </a:endParaRPr>
          </a:p>
          <a:p>
            <a:pPr marL="379730" lvl="1" indent="-163830">
              <a:lnSpc>
                <a:spcPct val="100000"/>
              </a:lnSpc>
              <a:buChar char="-"/>
              <a:tabLst>
                <a:tab pos="380365" algn="l"/>
              </a:tabLst>
            </a:pPr>
            <a:r>
              <a:rPr sz="2400" b="1" spc="-5" dirty="0">
                <a:latin typeface="Calibri"/>
                <a:cs typeface="Calibri"/>
              </a:rPr>
              <a:t>Déboisement,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brulis…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93572" y="198577"/>
            <a:ext cx="33350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3333FF"/>
                </a:solidFill>
              </a:rPr>
              <a:t>3-2-</a:t>
            </a:r>
            <a:r>
              <a:rPr sz="2800" dirty="0">
                <a:solidFill>
                  <a:srgbClr val="3333FF"/>
                </a:solidFill>
              </a:rPr>
              <a:t> </a:t>
            </a:r>
            <a:r>
              <a:rPr sz="2800" i="1" spc="-10" dirty="0">
                <a:solidFill>
                  <a:srgbClr val="3333FF"/>
                </a:solidFill>
                <a:latin typeface="Calibri"/>
                <a:cs typeface="Calibri"/>
              </a:rPr>
              <a:t>Erosion</a:t>
            </a:r>
            <a:r>
              <a:rPr sz="2800" i="1" spc="-35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800" i="1" spc="-5" dirty="0">
                <a:solidFill>
                  <a:srgbClr val="3333FF"/>
                </a:solidFill>
                <a:latin typeface="Calibri"/>
                <a:cs typeface="Calibri"/>
              </a:rPr>
              <a:t>génétique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79520" y="4852414"/>
            <a:ext cx="2592324" cy="193395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43471" y="4852414"/>
            <a:ext cx="2572512" cy="1933956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42</a:t>
            </a:fld>
            <a:endParaRPr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2437" y="153670"/>
            <a:ext cx="593661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00FF"/>
                </a:solidFill>
              </a:rPr>
              <a:t>2-</a:t>
            </a:r>
            <a:r>
              <a:rPr sz="2400" spc="-20" dirty="0">
                <a:solidFill>
                  <a:srgbClr val="0000FF"/>
                </a:solidFill>
              </a:rPr>
              <a:t> </a:t>
            </a:r>
            <a:r>
              <a:rPr sz="2400" spc="-10" dirty="0">
                <a:solidFill>
                  <a:srgbClr val="0000FF"/>
                </a:solidFill>
              </a:rPr>
              <a:t>Introduction,</a:t>
            </a:r>
            <a:r>
              <a:rPr sz="2400" spc="-15" dirty="0">
                <a:solidFill>
                  <a:srgbClr val="0000FF"/>
                </a:solidFill>
              </a:rPr>
              <a:t> </a:t>
            </a:r>
            <a:r>
              <a:rPr sz="2400" spc="-10" dirty="0">
                <a:solidFill>
                  <a:srgbClr val="0000FF"/>
                </a:solidFill>
              </a:rPr>
              <a:t>Invasion</a:t>
            </a:r>
            <a:endParaRPr sz="2400"/>
          </a:p>
          <a:p>
            <a:pPr marL="927100">
              <a:lnSpc>
                <a:spcPct val="100000"/>
              </a:lnSpc>
            </a:pPr>
            <a:r>
              <a:rPr sz="2400" dirty="0"/>
              <a:t>-</a:t>
            </a:r>
            <a:r>
              <a:rPr sz="2400" spc="-15" dirty="0"/>
              <a:t> </a:t>
            </a:r>
            <a:r>
              <a:rPr sz="2400" spc="-10" dirty="0"/>
              <a:t>Introduction</a:t>
            </a:r>
            <a:r>
              <a:rPr sz="2400" spc="-15" dirty="0"/>
              <a:t> </a:t>
            </a:r>
            <a:r>
              <a:rPr sz="2400" spc="-5" dirty="0"/>
              <a:t>de </a:t>
            </a:r>
            <a:r>
              <a:rPr sz="2400" spc="-10" dirty="0"/>
              <a:t>variétés </a:t>
            </a:r>
            <a:r>
              <a:rPr sz="2400" spc="-5" dirty="0"/>
              <a:t>sélectionnées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1316863" y="885571"/>
            <a:ext cx="42589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-</a:t>
            </a:r>
            <a:r>
              <a:rPr sz="2400" b="1" spc="-10" dirty="0">
                <a:latin typeface="Calibri"/>
                <a:cs typeface="Calibri"/>
              </a:rPr>
              <a:t> Introduction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d’espèces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invasives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30006" y="6431076"/>
            <a:ext cx="17780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888888"/>
                </a:solidFill>
                <a:latin typeface="Times New Roman"/>
                <a:cs typeface="Times New Roman"/>
              </a:rPr>
              <a:t>43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39495" y="908303"/>
            <a:ext cx="8129270" cy="2856230"/>
            <a:chOff x="539495" y="908303"/>
            <a:chExt cx="8129270" cy="285623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9495" y="1412747"/>
              <a:ext cx="8129016" cy="233019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28231" y="908303"/>
              <a:ext cx="2225040" cy="2855976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2278760" y="4142613"/>
            <a:ext cx="273685" cy="102870"/>
            <a:chOff x="2278760" y="4142613"/>
            <a:chExt cx="273685" cy="102870"/>
          </a:xfrm>
        </p:grpSpPr>
        <p:sp>
          <p:nvSpPr>
            <p:cNvPr id="9" name="object 9"/>
            <p:cNvSpPr/>
            <p:nvPr/>
          </p:nvSpPr>
          <p:spPr>
            <a:xfrm>
              <a:off x="2307335" y="4171188"/>
              <a:ext cx="216535" cy="45720"/>
            </a:xfrm>
            <a:custGeom>
              <a:avLst/>
              <a:gdLst/>
              <a:ahLst/>
              <a:cxnLst/>
              <a:rect l="l" t="t" r="r" b="b"/>
              <a:pathLst>
                <a:path w="216535" h="45720">
                  <a:moveTo>
                    <a:pt x="193547" y="0"/>
                  </a:moveTo>
                  <a:lnTo>
                    <a:pt x="193547" y="11430"/>
                  </a:lnTo>
                  <a:lnTo>
                    <a:pt x="0" y="11430"/>
                  </a:lnTo>
                  <a:lnTo>
                    <a:pt x="0" y="34289"/>
                  </a:lnTo>
                  <a:lnTo>
                    <a:pt x="193547" y="34289"/>
                  </a:lnTo>
                  <a:lnTo>
                    <a:pt x="193547" y="45719"/>
                  </a:lnTo>
                  <a:lnTo>
                    <a:pt x="216407" y="22860"/>
                  </a:lnTo>
                  <a:lnTo>
                    <a:pt x="19354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307335" y="4171188"/>
              <a:ext cx="216535" cy="45720"/>
            </a:xfrm>
            <a:custGeom>
              <a:avLst/>
              <a:gdLst/>
              <a:ahLst/>
              <a:cxnLst/>
              <a:rect l="l" t="t" r="r" b="b"/>
              <a:pathLst>
                <a:path w="216535" h="45720">
                  <a:moveTo>
                    <a:pt x="0" y="11430"/>
                  </a:moveTo>
                  <a:lnTo>
                    <a:pt x="193547" y="11430"/>
                  </a:lnTo>
                  <a:lnTo>
                    <a:pt x="193547" y="0"/>
                  </a:lnTo>
                  <a:lnTo>
                    <a:pt x="216407" y="22860"/>
                  </a:lnTo>
                  <a:lnTo>
                    <a:pt x="193547" y="45719"/>
                  </a:lnTo>
                  <a:lnTo>
                    <a:pt x="193547" y="34289"/>
                  </a:lnTo>
                  <a:lnTo>
                    <a:pt x="0" y="34289"/>
                  </a:lnTo>
                  <a:lnTo>
                    <a:pt x="0" y="11430"/>
                  </a:lnTo>
                  <a:close/>
                </a:path>
              </a:pathLst>
            </a:custGeom>
            <a:ln w="571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4583048" y="4142613"/>
            <a:ext cx="273685" cy="102870"/>
            <a:chOff x="4583048" y="4142613"/>
            <a:chExt cx="273685" cy="102870"/>
          </a:xfrm>
        </p:grpSpPr>
        <p:sp>
          <p:nvSpPr>
            <p:cNvPr id="12" name="object 12"/>
            <p:cNvSpPr/>
            <p:nvPr/>
          </p:nvSpPr>
          <p:spPr>
            <a:xfrm>
              <a:off x="4611623" y="4171188"/>
              <a:ext cx="216535" cy="45720"/>
            </a:xfrm>
            <a:custGeom>
              <a:avLst/>
              <a:gdLst/>
              <a:ahLst/>
              <a:cxnLst/>
              <a:rect l="l" t="t" r="r" b="b"/>
              <a:pathLst>
                <a:path w="216535" h="45720">
                  <a:moveTo>
                    <a:pt x="193548" y="0"/>
                  </a:moveTo>
                  <a:lnTo>
                    <a:pt x="193548" y="11430"/>
                  </a:lnTo>
                  <a:lnTo>
                    <a:pt x="0" y="11430"/>
                  </a:lnTo>
                  <a:lnTo>
                    <a:pt x="0" y="34289"/>
                  </a:lnTo>
                  <a:lnTo>
                    <a:pt x="193548" y="34289"/>
                  </a:lnTo>
                  <a:lnTo>
                    <a:pt x="193548" y="45719"/>
                  </a:lnTo>
                  <a:lnTo>
                    <a:pt x="216408" y="22860"/>
                  </a:lnTo>
                  <a:lnTo>
                    <a:pt x="19354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611623" y="4171188"/>
              <a:ext cx="216535" cy="45720"/>
            </a:xfrm>
            <a:custGeom>
              <a:avLst/>
              <a:gdLst/>
              <a:ahLst/>
              <a:cxnLst/>
              <a:rect l="l" t="t" r="r" b="b"/>
              <a:pathLst>
                <a:path w="216535" h="45720">
                  <a:moveTo>
                    <a:pt x="0" y="11430"/>
                  </a:moveTo>
                  <a:lnTo>
                    <a:pt x="193548" y="11430"/>
                  </a:lnTo>
                  <a:lnTo>
                    <a:pt x="193548" y="0"/>
                  </a:lnTo>
                  <a:lnTo>
                    <a:pt x="216408" y="22860"/>
                  </a:lnTo>
                  <a:lnTo>
                    <a:pt x="193548" y="45719"/>
                  </a:lnTo>
                  <a:lnTo>
                    <a:pt x="193548" y="34289"/>
                  </a:lnTo>
                  <a:lnTo>
                    <a:pt x="0" y="34289"/>
                  </a:lnTo>
                  <a:lnTo>
                    <a:pt x="0" y="11430"/>
                  </a:lnTo>
                  <a:close/>
                </a:path>
              </a:pathLst>
            </a:custGeom>
            <a:ln w="571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6527672" y="4142613"/>
            <a:ext cx="273685" cy="102870"/>
            <a:chOff x="6527672" y="4142613"/>
            <a:chExt cx="273685" cy="102870"/>
          </a:xfrm>
        </p:grpSpPr>
        <p:sp>
          <p:nvSpPr>
            <p:cNvPr id="15" name="object 15"/>
            <p:cNvSpPr/>
            <p:nvPr/>
          </p:nvSpPr>
          <p:spPr>
            <a:xfrm>
              <a:off x="6556247" y="4171188"/>
              <a:ext cx="216535" cy="45720"/>
            </a:xfrm>
            <a:custGeom>
              <a:avLst/>
              <a:gdLst/>
              <a:ahLst/>
              <a:cxnLst/>
              <a:rect l="l" t="t" r="r" b="b"/>
              <a:pathLst>
                <a:path w="216534" h="45720">
                  <a:moveTo>
                    <a:pt x="193548" y="0"/>
                  </a:moveTo>
                  <a:lnTo>
                    <a:pt x="193548" y="11430"/>
                  </a:lnTo>
                  <a:lnTo>
                    <a:pt x="0" y="11430"/>
                  </a:lnTo>
                  <a:lnTo>
                    <a:pt x="0" y="34289"/>
                  </a:lnTo>
                  <a:lnTo>
                    <a:pt x="193548" y="34289"/>
                  </a:lnTo>
                  <a:lnTo>
                    <a:pt x="193548" y="45719"/>
                  </a:lnTo>
                  <a:lnTo>
                    <a:pt x="216407" y="22860"/>
                  </a:lnTo>
                  <a:lnTo>
                    <a:pt x="19354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556247" y="4171188"/>
              <a:ext cx="216535" cy="45720"/>
            </a:xfrm>
            <a:custGeom>
              <a:avLst/>
              <a:gdLst/>
              <a:ahLst/>
              <a:cxnLst/>
              <a:rect l="l" t="t" r="r" b="b"/>
              <a:pathLst>
                <a:path w="216534" h="45720">
                  <a:moveTo>
                    <a:pt x="0" y="11430"/>
                  </a:moveTo>
                  <a:lnTo>
                    <a:pt x="193548" y="11430"/>
                  </a:lnTo>
                  <a:lnTo>
                    <a:pt x="193548" y="0"/>
                  </a:lnTo>
                  <a:lnTo>
                    <a:pt x="216407" y="22860"/>
                  </a:lnTo>
                  <a:lnTo>
                    <a:pt x="193548" y="45719"/>
                  </a:lnTo>
                  <a:lnTo>
                    <a:pt x="193548" y="34289"/>
                  </a:lnTo>
                  <a:lnTo>
                    <a:pt x="0" y="34289"/>
                  </a:lnTo>
                  <a:lnTo>
                    <a:pt x="0" y="11430"/>
                  </a:lnTo>
                  <a:close/>
                </a:path>
              </a:pathLst>
            </a:custGeom>
            <a:ln w="571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402437" y="3752573"/>
            <a:ext cx="1746885" cy="1097915"/>
          </a:xfrm>
          <a:prstGeom prst="rect">
            <a:avLst/>
          </a:prstGeom>
        </p:spPr>
        <p:txBody>
          <a:bodyPr vert="horz" wrap="square" lIns="0" tIns="207010" rIns="0" bIns="0" rtlCol="0">
            <a:spAutoFit/>
          </a:bodyPr>
          <a:lstStyle/>
          <a:p>
            <a:pPr marL="156210">
              <a:lnSpc>
                <a:spcPct val="100000"/>
              </a:lnSpc>
              <a:spcBef>
                <a:spcPts val="1630"/>
              </a:spcBef>
            </a:pPr>
            <a:r>
              <a:rPr sz="2400" b="1" spc="-10" dirty="0">
                <a:latin typeface="Calibri"/>
                <a:cs typeface="Calibri"/>
              </a:rPr>
              <a:t>Introduction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90"/>
              </a:spcBef>
            </a:pPr>
            <a:r>
              <a:rPr sz="2200" b="1" spc="-5" dirty="0">
                <a:solidFill>
                  <a:srgbClr val="0000FF"/>
                </a:solidFill>
                <a:latin typeface="Arial"/>
                <a:cs typeface="Arial"/>
              </a:rPr>
              <a:t>3-</a:t>
            </a:r>
            <a:r>
              <a:rPr sz="2200" b="1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00FF"/>
                </a:solidFill>
                <a:latin typeface="Arial"/>
                <a:cs typeface="Arial"/>
              </a:rPr>
              <a:t>Pollution</a:t>
            </a:r>
            <a:endParaRPr sz="2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231517" y="3752573"/>
            <a:ext cx="6218555" cy="1769110"/>
          </a:xfrm>
          <a:prstGeom prst="rect">
            <a:avLst/>
          </a:prstGeom>
        </p:spPr>
        <p:txBody>
          <a:bodyPr vert="horz" wrap="square" lIns="0" tIns="207010" rIns="0" bIns="0" rtlCol="0">
            <a:spAutoFit/>
          </a:bodyPr>
          <a:lstStyle/>
          <a:p>
            <a:pPr marL="429259">
              <a:lnSpc>
                <a:spcPct val="100000"/>
              </a:lnSpc>
              <a:spcBef>
                <a:spcPts val="1630"/>
              </a:spcBef>
              <a:tabLst>
                <a:tab pos="2754630" algn="l"/>
                <a:tab pos="4768215" algn="l"/>
              </a:tabLst>
            </a:pPr>
            <a:r>
              <a:rPr sz="2400" b="1" spc="-35" dirty="0">
                <a:latin typeface="Calibri"/>
                <a:cs typeface="Calibri"/>
              </a:rPr>
              <a:t>E</a:t>
            </a:r>
            <a:r>
              <a:rPr sz="2400" b="1" spc="-30" dirty="0">
                <a:latin typeface="Calibri"/>
                <a:cs typeface="Calibri"/>
              </a:rPr>
              <a:t>t</a:t>
            </a:r>
            <a:r>
              <a:rPr sz="2400" b="1" dirty="0">
                <a:latin typeface="Calibri"/>
                <a:cs typeface="Calibri"/>
              </a:rPr>
              <a:t>ab</a:t>
            </a:r>
            <a:r>
              <a:rPr sz="2400" b="1" spc="-10" dirty="0">
                <a:latin typeface="Calibri"/>
                <a:cs typeface="Calibri"/>
              </a:rPr>
              <a:t>l</a:t>
            </a:r>
            <a:r>
              <a:rPr sz="2400" b="1" dirty="0">
                <a:latin typeface="Calibri"/>
                <a:cs typeface="Calibri"/>
              </a:rPr>
              <a:t>issem</a:t>
            </a:r>
            <a:r>
              <a:rPr sz="2400" b="1" spc="5" dirty="0">
                <a:latin typeface="Calibri"/>
                <a:cs typeface="Calibri"/>
              </a:rPr>
              <a:t>e</a:t>
            </a:r>
            <a:r>
              <a:rPr sz="2400" b="1" spc="-35" dirty="0">
                <a:latin typeface="Calibri"/>
                <a:cs typeface="Calibri"/>
              </a:rPr>
              <a:t>n</a:t>
            </a:r>
            <a:r>
              <a:rPr sz="2400" b="1" dirty="0">
                <a:latin typeface="Calibri"/>
                <a:cs typeface="Calibri"/>
              </a:rPr>
              <a:t>t	I</a:t>
            </a:r>
            <a:r>
              <a:rPr sz="2400" b="1" spc="-40" dirty="0">
                <a:latin typeface="Calibri"/>
                <a:cs typeface="Calibri"/>
              </a:rPr>
              <a:t>n</a:t>
            </a:r>
            <a:r>
              <a:rPr sz="2400" b="1" spc="-30" dirty="0">
                <a:latin typeface="Calibri"/>
                <a:cs typeface="Calibri"/>
              </a:rPr>
              <a:t>t</a:t>
            </a:r>
            <a:r>
              <a:rPr sz="2400" b="1" spc="-5" dirty="0">
                <a:latin typeface="Calibri"/>
                <a:cs typeface="Calibri"/>
              </a:rPr>
              <a:t>ég</a:t>
            </a:r>
            <a:r>
              <a:rPr sz="2400" b="1" spc="-45" dirty="0">
                <a:latin typeface="Calibri"/>
                <a:cs typeface="Calibri"/>
              </a:rPr>
              <a:t>r</a:t>
            </a:r>
            <a:r>
              <a:rPr sz="2400" b="1" spc="-25" dirty="0">
                <a:latin typeface="Calibri"/>
                <a:cs typeface="Calibri"/>
              </a:rPr>
              <a:t>a</a:t>
            </a:r>
            <a:r>
              <a:rPr sz="2400" b="1" dirty="0">
                <a:latin typeface="Calibri"/>
                <a:cs typeface="Calibri"/>
              </a:rPr>
              <a:t>t</a:t>
            </a:r>
            <a:r>
              <a:rPr sz="2400" b="1" spc="-10" dirty="0">
                <a:latin typeface="Calibri"/>
                <a:cs typeface="Calibri"/>
              </a:rPr>
              <a:t>i</a:t>
            </a:r>
            <a:r>
              <a:rPr sz="2400" b="1" dirty="0">
                <a:latin typeface="Calibri"/>
                <a:cs typeface="Calibri"/>
              </a:rPr>
              <a:t>on	</a:t>
            </a:r>
            <a:r>
              <a:rPr sz="2400" b="1" spc="-5" dirty="0">
                <a:latin typeface="Calibri"/>
                <a:cs typeface="Calibri"/>
              </a:rPr>
              <a:t>Domina</a:t>
            </a:r>
            <a:r>
              <a:rPr sz="2400" b="1" spc="-15" dirty="0">
                <a:latin typeface="Calibri"/>
                <a:cs typeface="Calibri"/>
              </a:rPr>
              <a:t>n</a:t>
            </a:r>
            <a:r>
              <a:rPr sz="2400" b="1" spc="-5" dirty="0">
                <a:latin typeface="Calibri"/>
                <a:cs typeface="Calibri"/>
              </a:rPr>
              <a:t>ce</a:t>
            </a:r>
            <a:endParaRPr sz="2400">
              <a:latin typeface="Calibri"/>
              <a:cs typeface="Calibri"/>
            </a:endParaRPr>
          </a:p>
          <a:p>
            <a:pPr marL="182880" indent="-170815">
              <a:lnSpc>
                <a:spcPct val="100000"/>
              </a:lnSpc>
              <a:spcBef>
                <a:spcPts val="1390"/>
              </a:spcBef>
              <a:buChar char="-"/>
              <a:tabLst>
                <a:tab pos="183515" algn="l"/>
              </a:tabLst>
            </a:pPr>
            <a:r>
              <a:rPr sz="2200" b="1" spc="-10" dirty="0">
                <a:latin typeface="Arial"/>
                <a:cs typeface="Arial"/>
              </a:rPr>
              <a:t>Usage</a:t>
            </a:r>
            <a:r>
              <a:rPr sz="2200" b="1" spc="20" dirty="0">
                <a:latin typeface="Arial"/>
                <a:cs typeface="Arial"/>
              </a:rPr>
              <a:t> </a:t>
            </a:r>
            <a:r>
              <a:rPr sz="2200" b="1" spc="-10" dirty="0">
                <a:latin typeface="Arial"/>
                <a:cs typeface="Arial"/>
              </a:rPr>
              <a:t>abusif</a:t>
            </a:r>
            <a:r>
              <a:rPr sz="2200" b="1" spc="20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d’engrais</a:t>
            </a:r>
            <a:r>
              <a:rPr sz="2200" b="1" spc="25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et</a:t>
            </a:r>
            <a:r>
              <a:rPr sz="2200" b="1" spc="10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de</a:t>
            </a:r>
            <a:r>
              <a:rPr sz="2200" b="1" spc="5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pesticides</a:t>
            </a:r>
            <a:endParaRPr sz="2200">
              <a:latin typeface="Arial"/>
              <a:cs typeface="Arial"/>
            </a:endParaRPr>
          </a:p>
          <a:p>
            <a:pPr marL="182880" indent="-170815">
              <a:lnSpc>
                <a:spcPct val="100000"/>
              </a:lnSpc>
              <a:buChar char="-"/>
              <a:tabLst>
                <a:tab pos="183515" algn="l"/>
              </a:tabLst>
            </a:pPr>
            <a:r>
              <a:rPr sz="2200" b="1" spc="-5" dirty="0">
                <a:latin typeface="Arial"/>
                <a:cs typeface="Arial"/>
              </a:rPr>
              <a:t>Irrigation</a:t>
            </a:r>
            <a:r>
              <a:rPr sz="2200" b="1" spc="30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excessive/irrationnelle</a:t>
            </a:r>
            <a:r>
              <a:rPr sz="2200" b="1" spc="50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à</a:t>
            </a:r>
            <a:r>
              <a:rPr sz="2200" b="1" spc="10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l’eau</a:t>
            </a:r>
            <a:r>
              <a:rPr sz="2200" b="1" spc="20" dirty="0">
                <a:latin typeface="Arial"/>
                <a:cs typeface="Arial"/>
              </a:rPr>
              <a:t> </a:t>
            </a:r>
            <a:r>
              <a:rPr sz="2200" b="1" spc="-10" dirty="0">
                <a:latin typeface="Arial"/>
                <a:cs typeface="Arial"/>
              </a:rPr>
              <a:t>salée</a:t>
            </a:r>
            <a:endParaRPr sz="2200">
              <a:latin typeface="Arial"/>
              <a:cs typeface="Arial"/>
            </a:endParaRPr>
          </a:p>
          <a:p>
            <a:pPr marL="182880" indent="-170815">
              <a:lnSpc>
                <a:spcPct val="100000"/>
              </a:lnSpc>
              <a:spcBef>
                <a:spcPts val="5"/>
              </a:spcBef>
              <a:buChar char="-"/>
              <a:tabLst>
                <a:tab pos="183515" algn="l"/>
              </a:tabLst>
            </a:pPr>
            <a:r>
              <a:rPr sz="2200" b="1" spc="-5" dirty="0">
                <a:latin typeface="Arial"/>
                <a:cs typeface="Arial"/>
              </a:rPr>
              <a:t>Pollution</a:t>
            </a:r>
            <a:r>
              <a:rPr sz="2200" b="1" spc="30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du</a:t>
            </a:r>
            <a:r>
              <a:rPr sz="2200" b="1" spc="15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sol,</a:t>
            </a:r>
            <a:r>
              <a:rPr sz="2200" b="1" spc="10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de l’eau</a:t>
            </a:r>
            <a:r>
              <a:rPr sz="2200" b="1" spc="10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et</a:t>
            </a:r>
            <a:r>
              <a:rPr sz="2200" b="1" spc="10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de l’air</a:t>
            </a:r>
            <a:endParaRPr sz="22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041897" y="5852871"/>
            <a:ext cx="1682114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15" dirty="0">
                <a:solidFill>
                  <a:srgbClr val="008000"/>
                </a:solidFill>
                <a:latin typeface="Calibri"/>
                <a:cs typeface="Calibri"/>
              </a:rPr>
              <a:t>Ecotoxicologie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02437" y="6318910"/>
            <a:ext cx="279336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latin typeface="Arial"/>
                <a:cs typeface="Arial"/>
              </a:rPr>
              <a:t>-</a:t>
            </a:r>
            <a:r>
              <a:rPr sz="2200" b="1" spc="-10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Pollution</a:t>
            </a:r>
            <a:r>
              <a:rPr sz="2200" b="1" spc="30" dirty="0"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F0066"/>
                </a:solidFill>
                <a:latin typeface="Arial"/>
                <a:cs typeface="Arial"/>
              </a:rPr>
              <a:t>génétique</a:t>
            </a:r>
            <a:endParaRPr sz="22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86611" y="5615940"/>
            <a:ext cx="4825365" cy="707390"/>
          </a:xfrm>
          <a:prstGeom prst="rect">
            <a:avLst/>
          </a:prstGeom>
          <a:ln w="9525">
            <a:solidFill>
              <a:srgbClr val="FF0000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91440" marR="78740">
              <a:lnSpc>
                <a:spcPct val="100000"/>
              </a:lnSpc>
              <a:spcBef>
                <a:spcPts val="300"/>
              </a:spcBef>
              <a:tabLst>
                <a:tab pos="1176655" algn="l"/>
                <a:tab pos="1737360" algn="l"/>
                <a:tab pos="3004185" algn="l"/>
                <a:tab pos="4357370" algn="l"/>
              </a:tabLst>
            </a:pP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Im</a:t>
            </a:r>
            <a:r>
              <a:rPr sz="20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ts	d</a:t>
            </a:r>
            <a:r>
              <a:rPr sz="20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s	molé</a:t>
            </a:r>
            <a:r>
              <a:rPr sz="20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ules	fabr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iq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uées	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ar  l’homme</a:t>
            </a:r>
            <a:r>
              <a:rPr sz="20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sur</a:t>
            </a:r>
            <a:r>
              <a:rPr sz="20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un</a:t>
            </a:r>
            <a:r>
              <a:rPr sz="20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écosystème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4370" y="383286"/>
            <a:ext cx="572008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solidFill>
                  <a:srgbClr val="0000FF"/>
                </a:solidFill>
              </a:rPr>
              <a:t>4-</a:t>
            </a:r>
            <a:r>
              <a:rPr sz="2200" spc="5" dirty="0">
                <a:solidFill>
                  <a:srgbClr val="0000FF"/>
                </a:solidFill>
              </a:rPr>
              <a:t> </a:t>
            </a:r>
            <a:r>
              <a:rPr sz="2200" spc="-10" dirty="0">
                <a:solidFill>
                  <a:srgbClr val="0000FF"/>
                </a:solidFill>
              </a:rPr>
              <a:t>Croissance</a:t>
            </a:r>
            <a:r>
              <a:rPr sz="2200" spc="20" dirty="0">
                <a:solidFill>
                  <a:srgbClr val="0000FF"/>
                </a:solidFill>
              </a:rPr>
              <a:t> </a:t>
            </a:r>
            <a:r>
              <a:rPr sz="2200" spc="-5" dirty="0">
                <a:solidFill>
                  <a:srgbClr val="0000FF"/>
                </a:solidFill>
              </a:rPr>
              <a:t>des</a:t>
            </a:r>
            <a:r>
              <a:rPr sz="2200" spc="10" dirty="0">
                <a:solidFill>
                  <a:srgbClr val="0000FF"/>
                </a:solidFill>
              </a:rPr>
              <a:t> </a:t>
            </a:r>
            <a:r>
              <a:rPr sz="2200" spc="-10" dirty="0">
                <a:solidFill>
                  <a:srgbClr val="0000FF"/>
                </a:solidFill>
              </a:rPr>
              <a:t>populations</a:t>
            </a:r>
            <a:r>
              <a:rPr sz="2200" spc="20" dirty="0">
                <a:solidFill>
                  <a:srgbClr val="0000FF"/>
                </a:solidFill>
              </a:rPr>
              <a:t> </a:t>
            </a:r>
            <a:r>
              <a:rPr sz="2200" spc="-5" dirty="0"/>
              <a:t>(</a:t>
            </a:r>
            <a:r>
              <a:rPr sz="2200" i="1" spc="-5" dirty="0">
                <a:latin typeface="Calibri"/>
                <a:cs typeface="Calibri"/>
              </a:rPr>
              <a:t>Ppulation</a:t>
            </a:r>
            <a:r>
              <a:rPr sz="2200" i="1" spc="15" dirty="0">
                <a:latin typeface="Calibri"/>
                <a:cs typeface="Calibri"/>
              </a:rPr>
              <a:t> </a:t>
            </a:r>
            <a:r>
              <a:rPr sz="2200" i="1" spc="-5" dirty="0">
                <a:latin typeface="Calibri"/>
                <a:cs typeface="Calibri"/>
              </a:rPr>
              <a:t>growth</a:t>
            </a:r>
            <a:r>
              <a:rPr sz="2200" spc="-5" dirty="0"/>
              <a:t>)</a:t>
            </a:r>
            <a:endParaRPr sz="2200">
              <a:latin typeface="Calibri"/>
              <a:cs typeface="Calibri"/>
            </a:endParaRPr>
          </a:p>
          <a:p>
            <a:pPr marL="926465">
              <a:lnSpc>
                <a:spcPct val="100000"/>
              </a:lnSpc>
            </a:pPr>
            <a:r>
              <a:rPr sz="2200" spc="-5" dirty="0"/>
              <a:t>-</a:t>
            </a:r>
            <a:r>
              <a:rPr sz="2200" spc="-20" dirty="0"/>
              <a:t> </a:t>
            </a:r>
            <a:r>
              <a:rPr sz="2200" spc="-5" dirty="0"/>
              <a:t>Croissance</a:t>
            </a:r>
            <a:r>
              <a:rPr sz="2200" spc="5" dirty="0"/>
              <a:t> </a:t>
            </a:r>
            <a:r>
              <a:rPr sz="2200" spc="-5" dirty="0"/>
              <a:t>démographique</a:t>
            </a:r>
            <a:endParaRPr sz="2200"/>
          </a:p>
        </p:txBody>
      </p:sp>
      <p:sp>
        <p:nvSpPr>
          <p:cNvPr id="3" name="object 3"/>
          <p:cNvSpPr txBox="1"/>
          <p:nvPr/>
        </p:nvSpPr>
        <p:spPr>
          <a:xfrm>
            <a:off x="402437" y="1054099"/>
            <a:ext cx="7744459" cy="4991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98855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latin typeface="Calibri"/>
                <a:cs typeface="Calibri"/>
              </a:rPr>
              <a:t>-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25" dirty="0">
                <a:latin typeface="Calibri"/>
                <a:cs typeface="Calibri"/>
              </a:rPr>
              <a:t>Voies</a:t>
            </a:r>
            <a:r>
              <a:rPr sz="2200" b="1" spc="2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de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communication</a:t>
            </a:r>
            <a:r>
              <a:rPr sz="2200" b="1" spc="3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(autoroutes,</a:t>
            </a:r>
            <a:r>
              <a:rPr sz="2200" b="1" spc="114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voies</a:t>
            </a:r>
            <a:r>
              <a:rPr sz="2200" b="1" spc="10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ferrées…)</a:t>
            </a:r>
            <a:endParaRPr sz="2200">
              <a:latin typeface="Calibri"/>
              <a:cs typeface="Calibri"/>
            </a:endParaRPr>
          </a:p>
          <a:p>
            <a:pPr marL="499745">
              <a:lnSpc>
                <a:spcPct val="100000"/>
              </a:lnSpc>
              <a:spcBef>
                <a:spcPts val="1480"/>
              </a:spcBef>
              <a:tabLst>
                <a:tab pos="757555" algn="l"/>
                <a:tab pos="1167765" algn="l"/>
                <a:tab pos="2440305" algn="l"/>
                <a:tab pos="3460115" algn="l"/>
                <a:tab pos="4084954" algn="l"/>
                <a:tab pos="5976620" algn="l"/>
                <a:tab pos="6640830" algn="l"/>
                <a:tab pos="7136765" algn="l"/>
              </a:tabLst>
            </a:pPr>
            <a:r>
              <a:rPr sz="1800" b="1" i="1" dirty="0">
                <a:latin typeface="Palatino Linotype"/>
                <a:cs typeface="Palatino Linotype"/>
              </a:rPr>
              <a:t>«	La	</a:t>
            </a:r>
            <a:r>
              <a:rPr sz="1800" b="1" i="1" spc="-5" dirty="0">
                <a:latin typeface="Palatino Linotype"/>
                <a:cs typeface="Palatino Linotype"/>
              </a:rPr>
              <a:t>population	humaine	croît	</a:t>
            </a:r>
            <a:r>
              <a:rPr sz="1800" b="1" i="1" spc="-5" dirty="0">
                <a:solidFill>
                  <a:srgbClr val="FF0000"/>
                </a:solidFill>
                <a:latin typeface="Palatino Linotype"/>
                <a:cs typeface="Palatino Linotype"/>
              </a:rPr>
              <a:t>géometriquement	</a:t>
            </a:r>
            <a:r>
              <a:rPr sz="1800" b="1" i="1" spc="-5" dirty="0">
                <a:latin typeface="Palatino Linotype"/>
                <a:cs typeface="Palatino Linotype"/>
              </a:rPr>
              <a:t>alors	que	les</a:t>
            </a:r>
            <a:endParaRPr sz="1800">
              <a:latin typeface="Palatino Linotype"/>
              <a:cs typeface="Palatino Linotype"/>
            </a:endParaRPr>
          </a:p>
          <a:p>
            <a:pPr marL="499745">
              <a:lnSpc>
                <a:spcPct val="100000"/>
              </a:lnSpc>
              <a:spcBef>
                <a:spcPts val="10"/>
              </a:spcBef>
            </a:pPr>
            <a:r>
              <a:rPr sz="1800" b="1" i="1" spc="-5" dirty="0">
                <a:latin typeface="Palatino Linotype"/>
                <a:cs typeface="Palatino Linotype"/>
              </a:rPr>
              <a:t>ressources qui</a:t>
            </a:r>
            <a:r>
              <a:rPr sz="1800" b="1" i="1" spc="-15" dirty="0">
                <a:latin typeface="Palatino Linotype"/>
                <a:cs typeface="Palatino Linotype"/>
              </a:rPr>
              <a:t> </a:t>
            </a:r>
            <a:r>
              <a:rPr sz="1800" b="1" i="1" dirty="0">
                <a:latin typeface="Palatino Linotype"/>
                <a:cs typeface="Palatino Linotype"/>
              </a:rPr>
              <a:t>la </a:t>
            </a:r>
            <a:r>
              <a:rPr sz="1800" b="1" i="1" spc="-5" dirty="0">
                <a:latin typeface="Palatino Linotype"/>
                <a:cs typeface="Palatino Linotype"/>
              </a:rPr>
              <a:t>supportent</a:t>
            </a:r>
            <a:r>
              <a:rPr sz="1800" b="1" i="1" spc="5" dirty="0">
                <a:latin typeface="Palatino Linotype"/>
                <a:cs typeface="Palatino Linotype"/>
              </a:rPr>
              <a:t> </a:t>
            </a:r>
            <a:r>
              <a:rPr sz="1800" b="1" i="1" dirty="0">
                <a:latin typeface="Palatino Linotype"/>
                <a:cs typeface="Palatino Linotype"/>
              </a:rPr>
              <a:t>croissent </a:t>
            </a:r>
            <a:r>
              <a:rPr sz="1800" b="1" i="1" spc="-5" dirty="0">
                <a:solidFill>
                  <a:srgbClr val="FF0000"/>
                </a:solidFill>
                <a:latin typeface="Palatino Linotype"/>
                <a:cs typeface="Palatino Linotype"/>
              </a:rPr>
              <a:t>arithmétiquement.</a:t>
            </a:r>
            <a:r>
              <a:rPr sz="1800" b="1" i="1" spc="5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1800" b="1" i="1" dirty="0">
                <a:solidFill>
                  <a:srgbClr val="FF0000"/>
                </a:solidFill>
                <a:latin typeface="Palatino Linotype"/>
                <a:cs typeface="Palatino Linotype"/>
              </a:rPr>
              <a:t>»</a:t>
            </a:r>
            <a:endParaRPr sz="18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</a:pPr>
            <a:endParaRPr sz="1800">
              <a:latin typeface="Palatino Linotype"/>
              <a:cs typeface="Palatino Linotype"/>
            </a:endParaRPr>
          </a:p>
          <a:p>
            <a:pPr marL="366395" indent="-291465">
              <a:lnSpc>
                <a:spcPct val="100000"/>
              </a:lnSpc>
              <a:spcBef>
                <a:spcPts val="1215"/>
              </a:spcBef>
              <a:buAutoNum type="arabicPlain" startAt="5"/>
              <a:tabLst>
                <a:tab pos="367030" algn="l"/>
              </a:tabLst>
            </a:pPr>
            <a:r>
              <a:rPr sz="2200" b="1" spc="-15" dirty="0">
                <a:solidFill>
                  <a:srgbClr val="0000FF"/>
                </a:solidFill>
                <a:latin typeface="Calibri"/>
                <a:cs typeface="Calibri"/>
              </a:rPr>
              <a:t>Surexpolitation</a:t>
            </a:r>
            <a:r>
              <a:rPr sz="2200" b="1" spc="3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(</a:t>
            </a:r>
            <a:r>
              <a:rPr sz="2200" b="1" i="1" spc="-5" dirty="0">
                <a:latin typeface="Calibri"/>
                <a:cs typeface="Calibri"/>
              </a:rPr>
              <a:t>Overuse</a:t>
            </a:r>
            <a:r>
              <a:rPr sz="2200" b="1" spc="-5" dirty="0">
                <a:latin typeface="Calibri"/>
                <a:cs typeface="Calibri"/>
              </a:rPr>
              <a:t>)</a:t>
            </a:r>
            <a:endParaRPr sz="2200">
              <a:latin typeface="Calibri"/>
              <a:cs typeface="Calibri"/>
            </a:endParaRPr>
          </a:p>
          <a:p>
            <a:pPr marL="1139825" lvl="1" indent="-150495">
              <a:lnSpc>
                <a:spcPct val="100000"/>
              </a:lnSpc>
              <a:buChar char="-"/>
              <a:tabLst>
                <a:tab pos="1140460" algn="l"/>
              </a:tabLst>
            </a:pPr>
            <a:r>
              <a:rPr sz="2200" b="1" spc="-15" dirty="0">
                <a:latin typeface="Calibri"/>
                <a:cs typeface="Calibri"/>
              </a:rPr>
              <a:t>Surexploitation</a:t>
            </a:r>
            <a:r>
              <a:rPr sz="2200" b="1" spc="3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des</a:t>
            </a:r>
            <a:r>
              <a:rPr sz="2200" b="1" spc="-10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forets</a:t>
            </a:r>
            <a:endParaRPr sz="2200">
              <a:latin typeface="Calibri"/>
              <a:cs typeface="Calibri"/>
            </a:endParaRPr>
          </a:p>
          <a:p>
            <a:pPr marL="1139825" lvl="1" indent="-150495">
              <a:lnSpc>
                <a:spcPct val="100000"/>
              </a:lnSpc>
              <a:buChar char="-"/>
              <a:tabLst>
                <a:tab pos="1140460" algn="l"/>
              </a:tabLst>
            </a:pPr>
            <a:r>
              <a:rPr sz="2200" b="1" spc="-15" dirty="0">
                <a:latin typeface="Calibri"/>
                <a:cs typeface="Calibri"/>
              </a:rPr>
              <a:t>Surpaturage</a:t>
            </a:r>
            <a:endParaRPr sz="2200">
              <a:latin typeface="Calibri"/>
              <a:cs typeface="Calibri"/>
            </a:endParaRPr>
          </a:p>
          <a:p>
            <a:pPr marL="1139825" lvl="1" indent="-150495">
              <a:lnSpc>
                <a:spcPct val="100000"/>
              </a:lnSpc>
              <a:buChar char="-"/>
              <a:tabLst>
                <a:tab pos="1140460" algn="l"/>
              </a:tabLst>
            </a:pPr>
            <a:r>
              <a:rPr sz="2200" b="1" spc="-15" dirty="0">
                <a:latin typeface="Calibri"/>
                <a:cs typeface="Calibri"/>
              </a:rPr>
              <a:t>Surexploitation</a:t>
            </a:r>
            <a:r>
              <a:rPr sz="2200" b="1" spc="4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des </a:t>
            </a:r>
            <a:r>
              <a:rPr sz="2200" b="1" spc="-10" dirty="0">
                <a:latin typeface="Calibri"/>
                <a:cs typeface="Calibri"/>
              </a:rPr>
              <a:t>nappes</a:t>
            </a:r>
            <a:endParaRPr sz="22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buFont typeface="Calibri"/>
              <a:buChar char="-"/>
            </a:pPr>
            <a:endParaRPr sz="22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Font typeface="Calibri"/>
              <a:buChar char="-"/>
            </a:pPr>
            <a:endParaRPr sz="2600">
              <a:latin typeface="Calibri"/>
              <a:cs typeface="Calibri"/>
            </a:endParaRPr>
          </a:p>
          <a:p>
            <a:pPr marL="303530" indent="-291465">
              <a:lnSpc>
                <a:spcPct val="100000"/>
              </a:lnSpc>
              <a:spcBef>
                <a:spcPts val="5"/>
              </a:spcBef>
              <a:buAutoNum type="arabicPlain" startAt="5"/>
              <a:tabLst>
                <a:tab pos="304165" algn="l"/>
              </a:tabLst>
            </a:pPr>
            <a:r>
              <a:rPr sz="2200" b="1" spc="-15" dirty="0">
                <a:solidFill>
                  <a:srgbClr val="0000FF"/>
                </a:solidFill>
                <a:latin typeface="Calibri"/>
                <a:cs typeface="Calibri"/>
              </a:rPr>
              <a:t>Changements</a:t>
            </a:r>
            <a:r>
              <a:rPr sz="2200" b="1" spc="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00FF"/>
                </a:solidFill>
                <a:latin typeface="Calibri"/>
                <a:cs typeface="Calibri"/>
              </a:rPr>
              <a:t>climatiques</a:t>
            </a:r>
            <a:r>
              <a:rPr sz="2200" b="1" spc="3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(</a:t>
            </a:r>
            <a:r>
              <a:rPr sz="2200" b="1" i="1" spc="-10" dirty="0">
                <a:latin typeface="Calibri"/>
                <a:cs typeface="Calibri"/>
              </a:rPr>
              <a:t>Climate</a:t>
            </a:r>
            <a:r>
              <a:rPr sz="2200" b="1" i="1" spc="10" dirty="0">
                <a:latin typeface="Calibri"/>
                <a:cs typeface="Calibri"/>
              </a:rPr>
              <a:t> </a:t>
            </a:r>
            <a:r>
              <a:rPr sz="2200" b="1" i="1" dirty="0">
                <a:latin typeface="Calibri"/>
                <a:cs typeface="Calibri"/>
              </a:rPr>
              <a:t>Change</a:t>
            </a:r>
            <a:r>
              <a:rPr sz="2200" b="1" dirty="0">
                <a:latin typeface="Calibri"/>
                <a:cs typeface="Calibri"/>
              </a:rPr>
              <a:t>)</a:t>
            </a:r>
            <a:endParaRPr sz="2200">
              <a:latin typeface="Calibri"/>
              <a:cs typeface="Calibri"/>
            </a:endParaRPr>
          </a:p>
          <a:p>
            <a:pPr marL="1076325" lvl="1" indent="-149860">
              <a:lnSpc>
                <a:spcPct val="100000"/>
              </a:lnSpc>
              <a:buChar char="-"/>
              <a:tabLst>
                <a:tab pos="1076960" algn="l"/>
              </a:tabLst>
            </a:pPr>
            <a:r>
              <a:rPr sz="2200" b="1" spc="-10" dirty="0">
                <a:latin typeface="Calibri"/>
                <a:cs typeface="Calibri"/>
              </a:rPr>
              <a:t>Stress abiotiques</a:t>
            </a:r>
            <a:endParaRPr sz="2200">
              <a:latin typeface="Calibri"/>
              <a:cs typeface="Calibri"/>
            </a:endParaRPr>
          </a:p>
          <a:p>
            <a:pPr marL="1076325" lvl="1" indent="-149860">
              <a:lnSpc>
                <a:spcPct val="100000"/>
              </a:lnSpc>
              <a:buChar char="-"/>
              <a:tabLst>
                <a:tab pos="1076960" algn="l"/>
              </a:tabLst>
            </a:pPr>
            <a:r>
              <a:rPr sz="2200" b="1" spc="-10" dirty="0">
                <a:latin typeface="Calibri"/>
                <a:cs typeface="Calibri"/>
              </a:rPr>
              <a:t>Stress</a:t>
            </a:r>
            <a:r>
              <a:rPr sz="2200" b="1" spc="3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biotiques</a:t>
            </a:r>
            <a:r>
              <a:rPr sz="2200" b="1" spc="30" dirty="0">
                <a:latin typeface="Calibri"/>
                <a:cs typeface="Calibri"/>
              </a:rPr>
              <a:t> </a:t>
            </a:r>
            <a:r>
              <a:rPr sz="2200" b="1" spc="-20" dirty="0">
                <a:latin typeface="Calibri"/>
                <a:cs typeface="Calibri"/>
              </a:rPr>
              <a:t>(contraintes</a:t>
            </a:r>
            <a:r>
              <a:rPr sz="2200" b="1" spc="65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phytosanitaires</a:t>
            </a:r>
            <a:r>
              <a:rPr sz="2200" b="1" spc="55" dirty="0">
                <a:latin typeface="Calibri"/>
                <a:cs typeface="Calibri"/>
              </a:rPr>
              <a:t> </a:t>
            </a:r>
            <a:r>
              <a:rPr sz="2200" b="1" spc="-20" dirty="0">
                <a:latin typeface="Calibri"/>
                <a:cs typeface="Calibri"/>
              </a:rPr>
              <a:t>émergentes)</a:t>
            </a:r>
            <a:endParaRPr sz="2200">
              <a:latin typeface="Calibri"/>
              <a:cs typeface="Calibri"/>
            </a:endParaRPr>
          </a:p>
          <a:p>
            <a:pPr marL="927100">
              <a:lnSpc>
                <a:spcPct val="100000"/>
              </a:lnSpc>
            </a:pPr>
            <a:r>
              <a:rPr sz="2200" b="1" spc="-5" dirty="0">
                <a:latin typeface="Calibri"/>
                <a:cs typeface="Calibri"/>
              </a:rPr>
              <a:t>-</a:t>
            </a:r>
            <a:r>
              <a:rPr sz="2200" b="1" spc="-2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-</a:t>
            </a:r>
            <a:r>
              <a:rPr sz="2200" b="1" spc="-2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-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19115" y="2709699"/>
            <a:ext cx="2854353" cy="1465943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44</a:t>
            </a:fld>
            <a:endParaRPr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5965" y="273811"/>
            <a:ext cx="777113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Selon l’UICN </a:t>
            </a:r>
            <a:r>
              <a:rPr sz="2400" spc="-5" dirty="0"/>
              <a:t>(Union </a:t>
            </a:r>
            <a:r>
              <a:rPr sz="2400" spc="-10" dirty="0"/>
              <a:t>Internationale </a:t>
            </a:r>
            <a:r>
              <a:rPr sz="2400" dirty="0"/>
              <a:t>pour la </a:t>
            </a:r>
            <a:r>
              <a:rPr sz="2400" spc="-10" dirty="0"/>
              <a:t>Conservation </a:t>
            </a:r>
            <a:r>
              <a:rPr sz="2400" dirty="0"/>
              <a:t>de la </a:t>
            </a:r>
            <a:r>
              <a:rPr sz="2400" spc="-530" dirty="0"/>
              <a:t> </a:t>
            </a:r>
            <a:r>
              <a:rPr sz="2400" spc="-10" dirty="0"/>
              <a:t>Nature):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435965" y="1343660"/>
            <a:ext cx="8401050" cy="37141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 algn="ctr">
              <a:lnSpc>
                <a:spcPct val="100000"/>
              </a:lnSpc>
              <a:spcBef>
                <a:spcPts val="95"/>
              </a:spcBef>
            </a:pPr>
            <a:r>
              <a:rPr sz="2200" b="1" spc="-15" dirty="0">
                <a:latin typeface="Calibri"/>
                <a:cs typeface="Calibri"/>
              </a:rPr>
              <a:t>Environ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60</a:t>
            </a:r>
            <a:r>
              <a:rPr sz="2200" b="1" spc="1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000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espèces</a:t>
            </a:r>
            <a:r>
              <a:rPr sz="2200" b="1" spc="35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végétales</a:t>
            </a:r>
            <a:r>
              <a:rPr sz="2200" b="1" spc="30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disparaitront</a:t>
            </a:r>
            <a:r>
              <a:rPr sz="2200" b="1" spc="45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entre</a:t>
            </a:r>
            <a:r>
              <a:rPr sz="2200" b="1" spc="3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2000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et</a:t>
            </a:r>
            <a:r>
              <a:rPr sz="2200" b="1" spc="15" dirty="0"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FF0000"/>
                </a:solidFill>
                <a:latin typeface="Calibri"/>
                <a:cs typeface="Calibri"/>
              </a:rPr>
              <a:t>2050</a:t>
            </a:r>
            <a:endParaRPr sz="2200">
              <a:latin typeface="Calibri"/>
              <a:cs typeface="Calibri"/>
            </a:endParaRPr>
          </a:p>
          <a:p>
            <a:pPr marL="12065" algn="ctr">
              <a:lnSpc>
                <a:spcPct val="100000"/>
              </a:lnSpc>
            </a:pPr>
            <a:r>
              <a:rPr sz="2200" b="1" spc="-5" dirty="0">
                <a:latin typeface="Calibri"/>
                <a:cs typeface="Calibri"/>
              </a:rPr>
              <a:t>(en</a:t>
            </a:r>
            <a:r>
              <a:rPr sz="2200" b="1" spc="10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moyenne</a:t>
            </a:r>
            <a:r>
              <a:rPr sz="2200" b="1" spc="2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: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00AF50"/>
                </a:solidFill>
                <a:latin typeface="Calibri"/>
                <a:cs typeface="Calibri"/>
              </a:rPr>
              <a:t>1</a:t>
            </a:r>
            <a:r>
              <a:rPr sz="2200" b="1" spc="1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AF50"/>
                </a:solidFill>
                <a:latin typeface="Calibri"/>
                <a:cs typeface="Calibri"/>
              </a:rPr>
              <a:t>espèce</a:t>
            </a:r>
            <a:r>
              <a:rPr sz="2200" b="1" spc="3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200" b="1" spc="-20" dirty="0">
                <a:solidFill>
                  <a:srgbClr val="00AF50"/>
                </a:solidFill>
                <a:latin typeface="Calibri"/>
                <a:cs typeface="Calibri"/>
              </a:rPr>
              <a:t>végétale</a:t>
            </a:r>
            <a:r>
              <a:rPr sz="2200" b="1" spc="2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00AF50"/>
                </a:solidFill>
                <a:latin typeface="Calibri"/>
                <a:cs typeface="Calibri"/>
              </a:rPr>
              <a:t>fait</a:t>
            </a:r>
            <a:r>
              <a:rPr sz="2200" b="1" spc="1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AF50"/>
                </a:solidFill>
                <a:latin typeface="Calibri"/>
                <a:cs typeface="Calibri"/>
              </a:rPr>
              <a:t>vire</a:t>
            </a:r>
            <a:r>
              <a:rPr sz="2200" b="1" spc="2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00AF50"/>
                </a:solidFill>
                <a:latin typeface="Calibri"/>
                <a:cs typeface="Calibri"/>
              </a:rPr>
              <a:t>10</a:t>
            </a:r>
            <a:r>
              <a:rPr sz="2200" b="1" spc="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00AF50"/>
                </a:solidFill>
                <a:latin typeface="Calibri"/>
                <a:cs typeface="Calibri"/>
              </a:rPr>
              <a:t>à</a:t>
            </a:r>
            <a:r>
              <a:rPr sz="2200" b="1" spc="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00AF50"/>
                </a:solidFill>
                <a:latin typeface="Calibri"/>
                <a:cs typeface="Calibri"/>
              </a:rPr>
              <a:t>30</a:t>
            </a:r>
            <a:r>
              <a:rPr sz="2200" b="1" spc="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AF50"/>
                </a:solidFill>
                <a:latin typeface="Calibri"/>
                <a:cs typeface="Calibri"/>
              </a:rPr>
              <a:t>espèces</a:t>
            </a:r>
            <a:r>
              <a:rPr sz="2200" b="1" spc="4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00AF50"/>
                </a:solidFill>
                <a:latin typeface="Calibri"/>
                <a:cs typeface="Calibri"/>
              </a:rPr>
              <a:t>animales</a:t>
            </a:r>
            <a:r>
              <a:rPr sz="2200" b="1" spc="-5" dirty="0">
                <a:latin typeface="Calibri"/>
                <a:cs typeface="Calibri"/>
              </a:rPr>
              <a:t>)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150">
              <a:latin typeface="Calibri"/>
              <a:cs typeface="Calibri"/>
            </a:endParaRPr>
          </a:p>
          <a:p>
            <a:pPr marL="13335" algn="ctr">
              <a:lnSpc>
                <a:spcPct val="100000"/>
              </a:lnSpc>
            </a:pPr>
            <a:r>
              <a:rPr sz="2200" b="1" spc="-5" dirty="0">
                <a:solidFill>
                  <a:srgbClr val="FF0000"/>
                </a:solidFill>
                <a:latin typeface="Calibri"/>
                <a:cs typeface="Calibri"/>
              </a:rPr>
              <a:t>Risque</a:t>
            </a:r>
            <a:r>
              <a:rPr sz="22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sz="22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FF0000"/>
                </a:solidFill>
                <a:latin typeface="Calibri"/>
                <a:cs typeface="Calibri"/>
              </a:rPr>
              <a:t>perdre</a:t>
            </a:r>
            <a:r>
              <a:rPr sz="2200" b="1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FF0000"/>
                </a:solidFill>
                <a:latin typeface="Calibri"/>
                <a:cs typeface="Calibri"/>
              </a:rPr>
              <a:t>600</a:t>
            </a:r>
            <a:r>
              <a:rPr sz="22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FF0000"/>
                </a:solidFill>
                <a:latin typeface="Calibri"/>
                <a:cs typeface="Calibri"/>
              </a:rPr>
              <a:t>000</a:t>
            </a:r>
            <a:r>
              <a:rPr sz="22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FF0000"/>
                </a:solidFill>
                <a:latin typeface="Calibri"/>
                <a:cs typeface="Calibri"/>
              </a:rPr>
              <a:t>à 1800</a:t>
            </a:r>
            <a:r>
              <a:rPr sz="22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FF0000"/>
                </a:solidFill>
                <a:latin typeface="Calibri"/>
                <a:cs typeface="Calibri"/>
              </a:rPr>
              <a:t>000</a:t>
            </a:r>
            <a:r>
              <a:rPr sz="2200" b="1" spc="-10" dirty="0">
                <a:solidFill>
                  <a:srgbClr val="FF0000"/>
                </a:solidFill>
                <a:latin typeface="Calibri"/>
                <a:cs typeface="Calibri"/>
              </a:rPr>
              <a:t> espèces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200" b="1" spc="-10" dirty="0">
                <a:latin typeface="Calibri"/>
                <a:cs typeface="Calibri"/>
              </a:rPr>
              <a:t>Chine</a:t>
            </a:r>
            <a:r>
              <a:rPr sz="2200" b="1" spc="1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:</a:t>
            </a:r>
            <a:r>
              <a:rPr sz="2200" b="1" spc="15" dirty="0"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0000FF"/>
                </a:solidFill>
                <a:latin typeface="Calibri"/>
                <a:cs typeface="Calibri"/>
              </a:rPr>
              <a:t>18</a:t>
            </a:r>
            <a:r>
              <a:rPr sz="2200" b="1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0000FF"/>
                </a:solidFill>
                <a:latin typeface="Calibri"/>
                <a:cs typeface="Calibri"/>
              </a:rPr>
              <a:t>000</a:t>
            </a:r>
            <a:r>
              <a:rPr sz="2200" b="1" spc="-10" dirty="0">
                <a:solidFill>
                  <a:srgbClr val="0000FF"/>
                </a:solidFill>
                <a:latin typeface="Calibri"/>
                <a:cs typeface="Calibri"/>
              </a:rPr>
              <a:t> espèces</a:t>
            </a:r>
            <a:r>
              <a:rPr sz="2200" b="1" spc="4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reconnues</a:t>
            </a:r>
            <a:r>
              <a:rPr sz="2200" b="1" spc="40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effectivement</a:t>
            </a:r>
            <a:r>
              <a:rPr sz="2200" b="1" spc="4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menacées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15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200" b="1" spc="-5" dirty="0">
                <a:latin typeface="Calibri"/>
                <a:cs typeface="Calibri"/>
              </a:rPr>
              <a:t>Asie</a:t>
            </a:r>
            <a:r>
              <a:rPr sz="2200" b="1" spc="2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: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0000FF"/>
                </a:solidFill>
                <a:latin typeface="Calibri"/>
                <a:cs typeface="Calibri"/>
              </a:rPr>
              <a:t>40 000</a:t>
            </a:r>
            <a:r>
              <a:rPr sz="2200" b="1" spc="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0000FF"/>
                </a:solidFill>
                <a:latin typeface="Calibri"/>
                <a:cs typeface="Calibri"/>
              </a:rPr>
              <a:t>variétés</a:t>
            </a:r>
            <a:r>
              <a:rPr sz="2200" b="1" spc="4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locales</a:t>
            </a:r>
            <a:r>
              <a:rPr sz="2200" b="1" spc="1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de</a:t>
            </a:r>
            <a:r>
              <a:rPr sz="2200" b="1" spc="1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riz</a:t>
            </a:r>
            <a:r>
              <a:rPr sz="2200" b="1" spc="10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sont</a:t>
            </a:r>
            <a:r>
              <a:rPr sz="2200" b="1" spc="1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menacées</a:t>
            </a:r>
            <a:r>
              <a:rPr sz="2200" b="1" spc="3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par</a:t>
            </a:r>
            <a:r>
              <a:rPr sz="2200" b="1" spc="1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la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destruction</a:t>
            </a:r>
            <a:r>
              <a:rPr sz="2200" b="1" spc="3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des </a:t>
            </a:r>
            <a:r>
              <a:rPr sz="2200" b="1" spc="-484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biotopes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200" b="1" spc="-15" dirty="0">
                <a:latin typeface="Calibri"/>
                <a:cs typeface="Calibri"/>
              </a:rPr>
              <a:t>France</a:t>
            </a:r>
            <a:r>
              <a:rPr sz="2200" b="1" spc="3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:</a:t>
            </a:r>
            <a:r>
              <a:rPr sz="2200" b="1" spc="10" dirty="0"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0000FF"/>
                </a:solidFill>
                <a:latin typeface="Calibri"/>
                <a:cs typeface="Calibri"/>
              </a:rPr>
              <a:t>450</a:t>
            </a:r>
            <a:r>
              <a:rPr sz="2200" b="1" spc="-10" dirty="0">
                <a:solidFill>
                  <a:srgbClr val="0000FF"/>
                </a:solidFill>
                <a:latin typeface="Calibri"/>
                <a:cs typeface="Calibri"/>
              </a:rPr>
              <a:t> espèces</a:t>
            </a:r>
            <a:r>
              <a:rPr sz="2200" b="1" spc="3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effectivement</a:t>
            </a:r>
            <a:r>
              <a:rPr sz="2200" b="1" spc="5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menacées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14850" y="2112645"/>
            <a:ext cx="114300" cy="24498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786127" y="5571744"/>
            <a:ext cx="5715000" cy="462280"/>
          </a:xfrm>
          <a:prstGeom prst="rect">
            <a:avLst/>
          </a:prstGeom>
          <a:ln w="9525">
            <a:solidFill>
              <a:srgbClr val="FF0000"/>
            </a:solidFill>
          </a:ln>
        </p:spPr>
        <p:txBody>
          <a:bodyPr vert="horz" wrap="square" lIns="0" tIns="27305" rIns="0" bIns="0" rtlCol="0">
            <a:spAutoFit/>
          </a:bodyPr>
          <a:lstStyle/>
          <a:p>
            <a:pPr marL="247015">
              <a:lnSpc>
                <a:spcPct val="100000"/>
              </a:lnSpc>
              <a:spcBef>
                <a:spcPts val="215"/>
              </a:spcBef>
            </a:pP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Listes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FF0000"/>
                </a:solidFill>
                <a:latin typeface="Calibri"/>
                <a:cs typeface="Calibri"/>
              </a:rPr>
              <a:t>d’espèces</a:t>
            </a:r>
            <a:r>
              <a:rPr sz="24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menacées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/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Listes</a:t>
            </a:r>
            <a:r>
              <a:rPr sz="24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rouges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45</a:t>
            </a:fld>
            <a:endParaRPr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46</a:t>
            </a:fld>
            <a:endParaRPr dirty="0"/>
          </a:p>
        </p:txBody>
      </p:sp>
      <p:sp>
        <p:nvSpPr>
          <p:cNvPr id="2" name="object 2"/>
          <p:cNvSpPr txBox="1"/>
          <p:nvPr/>
        </p:nvSpPr>
        <p:spPr>
          <a:xfrm>
            <a:off x="258267" y="663200"/>
            <a:ext cx="8630285" cy="5885180"/>
          </a:xfrm>
          <a:prstGeom prst="rect">
            <a:avLst/>
          </a:prstGeom>
        </p:spPr>
        <p:txBody>
          <a:bodyPr vert="horz" wrap="square" lIns="0" tIns="1981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sz="2600" b="1" spc="-5" dirty="0">
                <a:solidFill>
                  <a:srgbClr val="0000FF"/>
                </a:solidFill>
                <a:latin typeface="Calibri"/>
                <a:cs typeface="Calibri"/>
              </a:rPr>
              <a:t>4-1-</a:t>
            </a:r>
            <a:r>
              <a:rPr sz="2600" b="1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600" b="1" spc="-10" dirty="0">
                <a:solidFill>
                  <a:srgbClr val="0000FF"/>
                </a:solidFill>
                <a:latin typeface="Calibri"/>
                <a:cs typeface="Calibri"/>
              </a:rPr>
              <a:t>Définition</a:t>
            </a:r>
            <a:r>
              <a:rPr sz="2600" b="1" spc="2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0000FF"/>
                </a:solidFill>
                <a:latin typeface="Calibri"/>
                <a:cs typeface="Calibri"/>
              </a:rPr>
              <a:t>des</a:t>
            </a:r>
            <a:r>
              <a:rPr sz="2600" b="1" spc="2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0000FF"/>
                </a:solidFill>
                <a:latin typeface="Calibri"/>
                <a:cs typeface="Calibri"/>
              </a:rPr>
              <a:t>services</a:t>
            </a:r>
            <a:r>
              <a:rPr sz="2600" b="1" spc="-10" dirty="0">
                <a:solidFill>
                  <a:srgbClr val="0000FF"/>
                </a:solidFill>
                <a:latin typeface="Calibri"/>
                <a:cs typeface="Calibri"/>
              </a:rPr>
              <a:t> écosystémiques</a:t>
            </a:r>
            <a:r>
              <a:rPr sz="2600" b="1" spc="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(Justes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et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Richard, </a:t>
            </a:r>
            <a:r>
              <a:rPr sz="2000" b="1" dirty="0">
                <a:latin typeface="Calibri"/>
                <a:cs typeface="Calibri"/>
              </a:rPr>
              <a:t>2017)</a:t>
            </a:r>
            <a:endParaRPr sz="2000">
              <a:latin typeface="Calibri"/>
              <a:cs typeface="Calibri"/>
            </a:endParaRPr>
          </a:p>
          <a:p>
            <a:pPr marL="234950" indent="-222885">
              <a:lnSpc>
                <a:spcPct val="100000"/>
              </a:lnSpc>
              <a:spcBef>
                <a:spcPts val="1230"/>
              </a:spcBef>
              <a:buClr>
                <a:srgbClr val="000000"/>
              </a:buClr>
              <a:buChar char="-"/>
              <a:tabLst>
                <a:tab pos="234950" algn="l"/>
                <a:tab pos="235585" algn="l"/>
                <a:tab pos="1318895" algn="l"/>
                <a:tab pos="3291204" algn="l"/>
                <a:tab pos="3505835" algn="l"/>
                <a:tab pos="3841115" algn="l"/>
                <a:tab pos="4237355" algn="l"/>
                <a:tab pos="4880610" algn="l"/>
                <a:tab pos="5339715" algn="l"/>
                <a:tab pos="6584950" algn="l"/>
                <a:tab pos="7162800" algn="l"/>
                <a:tab pos="7620000" algn="l"/>
              </a:tabLst>
            </a:pPr>
            <a:r>
              <a:rPr sz="2200" b="1" dirty="0">
                <a:solidFill>
                  <a:srgbClr val="0000FF"/>
                </a:solidFill>
                <a:latin typeface="Calibri"/>
                <a:cs typeface="Calibri"/>
              </a:rPr>
              <a:t>Services	</a:t>
            </a:r>
            <a:r>
              <a:rPr sz="2200" b="1" spc="-15" dirty="0">
                <a:solidFill>
                  <a:srgbClr val="0000FF"/>
                </a:solidFill>
                <a:latin typeface="Calibri"/>
                <a:cs typeface="Calibri"/>
              </a:rPr>
              <a:t>écosystémiques	</a:t>
            </a:r>
            <a:r>
              <a:rPr sz="2200" b="1" spc="-5" dirty="0">
                <a:latin typeface="Calibri"/>
                <a:cs typeface="Calibri"/>
              </a:rPr>
              <a:t>:	…	</a:t>
            </a:r>
            <a:r>
              <a:rPr sz="2200" b="1" spc="5" dirty="0">
                <a:latin typeface="Calibri"/>
                <a:cs typeface="Calibri"/>
              </a:rPr>
              <a:t>ce	</a:t>
            </a:r>
            <a:r>
              <a:rPr sz="2200" b="1" spc="-10" dirty="0">
                <a:latin typeface="Calibri"/>
                <a:cs typeface="Calibri"/>
              </a:rPr>
              <a:t>sont	</a:t>
            </a:r>
            <a:r>
              <a:rPr sz="2200" b="1" dirty="0">
                <a:latin typeface="Calibri"/>
                <a:cs typeface="Calibri"/>
              </a:rPr>
              <a:t>les	</a:t>
            </a:r>
            <a:r>
              <a:rPr sz="2200" b="1" spc="-5" dirty="0">
                <a:solidFill>
                  <a:srgbClr val="0000FF"/>
                </a:solidFill>
                <a:latin typeface="Calibri"/>
                <a:cs typeface="Calibri"/>
              </a:rPr>
              <a:t>bénéfices	</a:t>
            </a:r>
            <a:r>
              <a:rPr sz="2200" b="1" spc="-10" dirty="0">
                <a:latin typeface="Calibri"/>
                <a:cs typeface="Calibri"/>
              </a:rPr>
              <a:t>que	</a:t>
            </a:r>
            <a:r>
              <a:rPr sz="2200" b="1" spc="-5" dirty="0">
                <a:latin typeface="Calibri"/>
                <a:cs typeface="Calibri"/>
              </a:rPr>
              <a:t>les	humains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200" b="1" spc="-20" dirty="0">
                <a:latin typeface="Calibri"/>
                <a:cs typeface="Calibri"/>
              </a:rPr>
              <a:t>retirent</a:t>
            </a:r>
            <a:r>
              <a:rPr sz="2200" b="1" spc="2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des</a:t>
            </a:r>
            <a:r>
              <a:rPr sz="2200" b="1" spc="-15" dirty="0">
                <a:latin typeface="Calibri"/>
                <a:cs typeface="Calibri"/>
              </a:rPr>
              <a:t> écosystèmes.</a:t>
            </a:r>
            <a:endParaRPr sz="2200">
              <a:latin typeface="Calibri"/>
              <a:cs typeface="Calibri"/>
            </a:endParaRPr>
          </a:p>
          <a:p>
            <a:pPr marL="12700" marR="8255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Char char="-"/>
              <a:tabLst>
                <a:tab pos="278765" algn="l"/>
                <a:tab pos="279400" algn="l"/>
                <a:tab pos="1298575" algn="l"/>
                <a:tab pos="3205480" algn="l"/>
                <a:tab pos="3466465" algn="l"/>
                <a:tab pos="3848735" algn="l"/>
                <a:tab pos="5078730" algn="l"/>
                <a:tab pos="6238875" algn="l"/>
                <a:tab pos="6720205" algn="l"/>
                <a:tab pos="8174355" algn="l"/>
              </a:tabLst>
            </a:pPr>
            <a:r>
              <a:rPr sz="2200" b="1" spc="10" dirty="0">
                <a:solidFill>
                  <a:srgbClr val="0000FF"/>
                </a:solidFill>
                <a:latin typeface="Calibri"/>
                <a:cs typeface="Calibri"/>
              </a:rPr>
              <a:t>S</a:t>
            </a:r>
            <a:r>
              <a:rPr sz="2200" b="1" spc="-10" dirty="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sz="2200" b="1" spc="15" dirty="0">
                <a:solidFill>
                  <a:srgbClr val="0000FF"/>
                </a:solidFill>
                <a:latin typeface="Calibri"/>
                <a:cs typeface="Calibri"/>
              </a:rPr>
              <a:t>r</a:t>
            </a:r>
            <a:r>
              <a:rPr sz="2200" b="1" spc="-10" dirty="0">
                <a:solidFill>
                  <a:srgbClr val="0000FF"/>
                </a:solidFill>
                <a:latin typeface="Calibri"/>
                <a:cs typeface="Calibri"/>
              </a:rPr>
              <a:t>vi</a:t>
            </a:r>
            <a:r>
              <a:rPr sz="2200" b="1" dirty="0">
                <a:solidFill>
                  <a:srgbClr val="0000FF"/>
                </a:solidFill>
                <a:latin typeface="Calibri"/>
                <a:cs typeface="Calibri"/>
              </a:rPr>
              <a:t>c</a:t>
            </a:r>
            <a:r>
              <a:rPr sz="2200" b="1" spc="-5" dirty="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sz="2200" b="1" dirty="0">
                <a:solidFill>
                  <a:srgbClr val="0000FF"/>
                </a:solidFill>
                <a:latin typeface="Calibri"/>
                <a:cs typeface="Calibri"/>
              </a:rPr>
              <a:t>	</a:t>
            </a:r>
            <a:r>
              <a:rPr sz="2200" b="1" spc="-10" dirty="0">
                <a:solidFill>
                  <a:srgbClr val="0000FF"/>
                </a:solidFill>
                <a:latin typeface="Calibri"/>
                <a:cs typeface="Calibri"/>
              </a:rPr>
              <a:t>éco</a:t>
            </a:r>
            <a:r>
              <a:rPr sz="2200" b="1" spc="-45" dirty="0">
                <a:solidFill>
                  <a:srgbClr val="0000FF"/>
                </a:solidFill>
                <a:latin typeface="Calibri"/>
                <a:cs typeface="Calibri"/>
              </a:rPr>
              <a:t>s</a:t>
            </a:r>
            <a:r>
              <a:rPr sz="2200" b="1" spc="-15" dirty="0">
                <a:solidFill>
                  <a:srgbClr val="0000FF"/>
                </a:solidFill>
                <a:latin typeface="Calibri"/>
                <a:cs typeface="Calibri"/>
              </a:rPr>
              <a:t>y</a:t>
            </a:r>
            <a:r>
              <a:rPr sz="2200" b="1" spc="-30" dirty="0">
                <a:solidFill>
                  <a:srgbClr val="0000FF"/>
                </a:solidFill>
                <a:latin typeface="Calibri"/>
                <a:cs typeface="Calibri"/>
              </a:rPr>
              <a:t>s</a:t>
            </a:r>
            <a:r>
              <a:rPr sz="2200" b="1" spc="-35" dirty="0">
                <a:solidFill>
                  <a:srgbClr val="0000FF"/>
                </a:solidFill>
                <a:latin typeface="Calibri"/>
                <a:cs typeface="Calibri"/>
              </a:rPr>
              <a:t>t</a:t>
            </a:r>
            <a:r>
              <a:rPr sz="2200" b="1" spc="-10" dirty="0">
                <a:solidFill>
                  <a:srgbClr val="0000FF"/>
                </a:solidFill>
                <a:latin typeface="Calibri"/>
                <a:cs typeface="Calibri"/>
              </a:rPr>
              <a:t>émiq</a:t>
            </a:r>
            <a:r>
              <a:rPr sz="2200" b="1" spc="-5" dirty="0">
                <a:solidFill>
                  <a:srgbClr val="0000FF"/>
                </a:solidFill>
                <a:latin typeface="Calibri"/>
                <a:cs typeface="Calibri"/>
              </a:rPr>
              <a:t>ue</a:t>
            </a:r>
            <a:r>
              <a:rPr sz="2200" b="1" dirty="0">
                <a:solidFill>
                  <a:srgbClr val="0000FF"/>
                </a:solidFill>
                <a:latin typeface="Calibri"/>
                <a:cs typeface="Calibri"/>
              </a:rPr>
              <a:t>	</a:t>
            </a:r>
            <a:r>
              <a:rPr sz="2200" b="1" spc="-5" dirty="0">
                <a:latin typeface="Calibri"/>
                <a:cs typeface="Calibri"/>
              </a:rPr>
              <a:t>:</a:t>
            </a:r>
            <a:r>
              <a:rPr sz="2200" b="1" dirty="0">
                <a:latin typeface="Calibri"/>
                <a:cs typeface="Calibri"/>
              </a:rPr>
              <a:t>	</a:t>
            </a:r>
            <a:r>
              <a:rPr sz="2200" b="1" spc="-5" dirty="0">
                <a:latin typeface="Calibri"/>
                <a:cs typeface="Calibri"/>
              </a:rPr>
              <a:t>…</a:t>
            </a:r>
            <a:r>
              <a:rPr sz="2200" b="1" dirty="0">
                <a:latin typeface="Calibri"/>
                <a:cs typeface="Calibri"/>
              </a:rPr>
              <a:t>	</a:t>
            </a:r>
            <a:r>
              <a:rPr sz="2200" b="1" spc="-50" dirty="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sz="2200" b="1" spc="-40" dirty="0">
                <a:solidFill>
                  <a:srgbClr val="0000FF"/>
                </a:solidFill>
                <a:latin typeface="Calibri"/>
                <a:cs typeface="Calibri"/>
              </a:rPr>
              <a:t>v</a:t>
            </a:r>
            <a:r>
              <a:rPr sz="2200" b="1" spc="-5" dirty="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sz="2200" b="1" spc="-25" dirty="0">
                <a:solidFill>
                  <a:srgbClr val="0000FF"/>
                </a:solidFill>
                <a:latin typeface="Calibri"/>
                <a:cs typeface="Calibri"/>
              </a:rPr>
              <a:t>nt</a:t>
            </a:r>
            <a:r>
              <a:rPr sz="2200" b="1" spc="-5" dirty="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sz="2200" b="1" spc="-35" dirty="0">
                <a:solidFill>
                  <a:srgbClr val="0000FF"/>
                </a:solidFill>
                <a:latin typeface="Calibri"/>
                <a:cs typeface="Calibri"/>
              </a:rPr>
              <a:t>g</a:t>
            </a:r>
            <a:r>
              <a:rPr sz="2200" b="1" spc="-5" dirty="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sz="2200" b="1" dirty="0">
                <a:solidFill>
                  <a:srgbClr val="0000FF"/>
                </a:solidFill>
                <a:latin typeface="Calibri"/>
                <a:cs typeface="Calibri"/>
              </a:rPr>
              <a:t>	</a:t>
            </a:r>
            <a:r>
              <a:rPr sz="2200" b="1" spc="5" dirty="0">
                <a:latin typeface="Calibri"/>
                <a:cs typeface="Calibri"/>
              </a:rPr>
              <a:t>m</a:t>
            </a:r>
            <a:r>
              <a:rPr sz="2200" b="1" spc="-35" dirty="0">
                <a:latin typeface="Calibri"/>
                <a:cs typeface="Calibri"/>
              </a:rPr>
              <a:t>a</a:t>
            </a:r>
            <a:r>
              <a:rPr sz="2200" b="1" spc="-25" dirty="0">
                <a:latin typeface="Calibri"/>
                <a:cs typeface="Calibri"/>
              </a:rPr>
              <a:t>t</a:t>
            </a:r>
            <a:r>
              <a:rPr sz="2200" b="1" spc="-10" dirty="0">
                <a:latin typeface="Calibri"/>
                <a:cs typeface="Calibri"/>
              </a:rPr>
              <a:t>ér</a:t>
            </a:r>
            <a:r>
              <a:rPr sz="2200" b="1" dirty="0">
                <a:latin typeface="Calibri"/>
                <a:cs typeface="Calibri"/>
              </a:rPr>
              <a:t>ie</a:t>
            </a:r>
            <a:r>
              <a:rPr sz="2200" b="1" spc="-5" dirty="0">
                <a:latin typeface="Calibri"/>
                <a:cs typeface="Calibri"/>
              </a:rPr>
              <a:t>l</a:t>
            </a:r>
            <a:r>
              <a:rPr sz="2200" b="1" dirty="0">
                <a:latin typeface="Calibri"/>
                <a:cs typeface="Calibri"/>
              </a:rPr>
              <a:t>	</a:t>
            </a:r>
            <a:r>
              <a:rPr sz="2200" b="1" spc="-10" dirty="0">
                <a:latin typeface="Calibri"/>
                <a:cs typeface="Calibri"/>
              </a:rPr>
              <a:t>o</a:t>
            </a:r>
            <a:r>
              <a:rPr sz="2200" b="1" spc="-5" dirty="0">
                <a:latin typeface="Calibri"/>
                <a:cs typeface="Calibri"/>
              </a:rPr>
              <a:t>u</a:t>
            </a:r>
            <a:r>
              <a:rPr sz="2200" b="1" dirty="0">
                <a:latin typeface="Calibri"/>
                <a:cs typeface="Calibri"/>
              </a:rPr>
              <a:t>	</a:t>
            </a:r>
            <a:r>
              <a:rPr sz="2200" b="1" spc="-5" dirty="0">
                <a:latin typeface="Calibri"/>
                <a:cs typeface="Calibri"/>
              </a:rPr>
              <a:t>im</a:t>
            </a:r>
            <a:r>
              <a:rPr sz="2200" b="1" spc="15" dirty="0">
                <a:latin typeface="Calibri"/>
                <a:cs typeface="Calibri"/>
              </a:rPr>
              <a:t>m</a:t>
            </a:r>
            <a:r>
              <a:rPr sz="2200" b="1" spc="-35" dirty="0">
                <a:latin typeface="Calibri"/>
                <a:cs typeface="Calibri"/>
              </a:rPr>
              <a:t>a</a:t>
            </a:r>
            <a:r>
              <a:rPr sz="2200" b="1" spc="-25" dirty="0">
                <a:latin typeface="Calibri"/>
                <a:cs typeface="Calibri"/>
              </a:rPr>
              <a:t>t</a:t>
            </a:r>
            <a:r>
              <a:rPr sz="2200" b="1" spc="-10" dirty="0">
                <a:latin typeface="Calibri"/>
                <a:cs typeface="Calibri"/>
              </a:rPr>
              <a:t>ér</a:t>
            </a:r>
            <a:r>
              <a:rPr sz="2200" b="1" dirty="0">
                <a:latin typeface="Calibri"/>
                <a:cs typeface="Calibri"/>
              </a:rPr>
              <a:t>i</a:t>
            </a:r>
            <a:r>
              <a:rPr sz="2200" b="1" spc="-10" dirty="0">
                <a:latin typeface="Calibri"/>
                <a:cs typeface="Calibri"/>
              </a:rPr>
              <a:t>e</a:t>
            </a:r>
            <a:r>
              <a:rPr sz="2200" b="1" spc="-5" dirty="0">
                <a:latin typeface="Calibri"/>
                <a:cs typeface="Calibri"/>
              </a:rPr>
              <a:t>l</a:t>
            </a:r>
            <a:r>
              <a:rPr sz="2200" b="1" dirty="0">
                <a:latin typeface="Calibri"/>
                <a:cs typeface="Calibri"/>
              </a:rPr>
              <a:t>	</a:t>
            </a:r>
            <a:r>
              <a:rPr sz="2200" b="1" spc="-10" dirty="0">
                <a:latin typeface="Calibri"/>
                <a:cs typeface="Calibri"/>
              </a:rPr>
              <a:t>que  </a:t>
            </a:r>
            <a:r>
              <a:rPr sz="2200" b="1" spc="-5" dirty="0">
                <a:latin typeface="Calibri"/>
                <a:cs typeface="Calibri"/>
              </a:rPr>
              <a:t>l'homme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tire</a:t>
            </a:r>
            <a:r>
              <a:rPr sz="2200" b="1" spc="1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des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écosystèmes.</a:t>
            </a:r>
            <a:endParaRPr sz="2200">
              <a:latin typeface="Calibri"/>
              <a:cs typeface="Calibri"/>
            </a:endParaRPr>
          </a:p>
          <a:p>
            <a:pPr marL="1042669" algn="just">
              <a:lnSpc>
                <a:spcPct val="100000"/>
              </a:lnSpc>
              <a:spcBef>
                <a:spcPts val="1900"/>
              </a:spcBef>
            </a:pPr>
            <a:r>
              <a:rPr sz="2200" b="1" spc="-5" dirty="0">
                <a:latin typeface="Calibri"/>
                <a:cs typeface="Calibri"/>
              </a:rPr>
              <a:t>«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00FF"/>
                </a:solidFill>
                <a:latin typeface="Calibri"/>
                <a:cs typeface="Calibri"/>
              </a:rPr>
              <a:t>Services</a:t>
            </a:r>
            <a:r>
              <a:rPr sz="2200" b="1" spc="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écosystémiques</a:t>
            </a:r>
            <a:r>
              <a:rPr sz="2200" b="1" spc="3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»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≠</a:t>
            </a:r>
            <a:r>
              <a:rPr sz="24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«</a:t>
            </a:r>
            <a:r>
              <a:rPr sz="2200" b="1" spc="10" dirty="0"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00AF50"/>
                </a:solidFill>
                <a:latin typeface="Calibri"/>
                <a:cs typeface="Calibri"/>
              </a:rPr>
              <a:t>Fonctions</a:t>
            </a:r>
            <a:r>
              <a:rPr sz="2200" b="1" spc="1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écologiques</a:t>
            </a:r>
            <a:r>
              <a:rPr sz="2200" b="1" spc="2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»</a:t>
            </a:r>
            <a:endParaRPr sz="22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20"/>
              </a:spcBef>
            </a:pPr>
            <a:r>
              <a:rPr sz="2200" b="1" spc="-5" dirty="0">
                <a:latin typeface="Calibri"/>
                <a:cs typeface="Calibri"/>
              </a:rPr>
              <a:t>«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i="1" spc="-5" dirty="0">
                <a:latin typeface="Calibri"/>
                <a:cs typeface="Calibri"/>
              </a:rPr>
              <a:t>Les</a:t>
            </a:r>
            <a:r>
              <a:rPr sz="2200" b="1" i="1" dirty="0">
                <a:latin typeface="Calibri"/>
                <a:cs typeface="Calibri"/>
              </a:rPr>
              <a:t> </a:t>
            </a:r>
            <a:r>
              <a:rPr sz="2200" b="1" i="1" dirty="0">
                <a:solidFill>
                  <a:srgbClr val="00AF50"/>
                </a:solidFill>
                <a:latin typeface="Calibri"/>
                <a:cs typeface="Calibri"/>
              </a:rPr>
              <a:t>fonctions </a:t>
            </a:r>
            <a:r>
              <a:rPr sz="2200" b="1" i="1" spc="-5" dirty="0">
                <a:latin typeface="Calibri"/>
                <a:cs typeface="Calibri"/>
              </a:rPr>
              <a:t>écologiques</a:t>
            </a:r>
            <a:r>
              <a:rPr sz="2200" b="1" i="1" dirty="0">
                <a:latin typeface="Calibri"/>
                <a:cs typeface="Calibri"/>
              </a:rPr>
              <a:t> </a:t>
            </a:r>
            <a:r>
              <a:rPr sz="2200" b="1" i="1" spc="-10" dirty="0">
                <a:latin typeface="Calibri"/>
                <a:cs typeface="Calibri"/>
              </a:rPr>
              <a:t>sont</a:t>
            </a:r>
            <a:r>
              <a:rPr sz="2200" b="1" i="1" spc="-5" dirty="0">
                <a:latin typeface="Calibri"/>
                <a:cs typeface="Calibri"/>
              </a:rPr>
              <a:t> les</a:t>
            </a:r>
            <a:r>
              <a:rPr sz="2200" b="1" i="1" dirty="0">
                <a:latin typeface="Calibri"/>
                <a:cs typeface="Calibri"/>
              </a:rPr>
              <a:t> </a:t>
            </a:r>
            <a:r>
              <a:rPr sz="2200" b="1" i="1" spc="-5" dirty="0">
                <a:solidFill>
                  <a:srgbClr val="00AF50"/>
                </a:solidFill>
                <a:latin typeface="Calibri"/>
                <a:cs typeface="Calibri"/>
              </a:rPr>
              <a:t>processus</a:t>
            </a:r>
            <a:r>
              <a:rPr sz="2200" b="1" i="1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200" b="1" i="1" spc="-10" dirty="0">
                <a:solidFill>
                  <a:srgbClr val="00AF50"/>
                </a:solidFill>
                <a:latin typeface="Calibri"/>
                <a:cs typeface="Calibri"/>
              </a:rPr>
              <a:t>naturels</a:t>
            </a:r>
            <a:r>
              <a:rPr sz="2200" b="1" i="1" spc="-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200" b="1" i="1" spc="-5" dirty="0">
                <a:latin typeface="Calibri"/>
                <a:cs typeface="Calibri"/>
              </a:rPr>
              <a:t>écologiques</a:t>
            </a:r>
            <a:r>
              <a:rPr sz="2200" b="1" i="1" dirty="0">
                <a:latin typeface="Calibri"/>
                <a:cs typeface="Calibri"/>
              </a:rPr>
              <a:t> </a:t>
            </a:r>
            <a:r>
              <a:rPr sz="2200" b="1" i="1" spc="-5" dirty="0">
                <a:latin typeface="Calibri"/>
                <a:cs typeface="Calibri"/>
              </a:rPr>
              <a:t>de </a:t>
            </a:r>
            <a:r>
              <a:rPr sz="2200" b="1" i="1" spc="-484" dirty="0">
                <a:latin typeface="Calibri"/>
                <a:cs typeface="Calibri"/>
              </a:rPr>
              <a:t> </a:t>
            </a:r>
            <a:r>
              <a:rPr sz="2200" b="1" i="1" spc="-10" dirty="0">
                <a:latin typeface="Calibri"/>
                <a:cs typeface="Calibri"/>
              </a:rPr>
              <a:t>fonctionnement</a:t>
            </a:r>
            <a:r>
              <a:rPr sz="2200" b="1" i="1" spc="-5" dirty="0">
                <a:latin typeface="Calibri"/>
                <a:cs typeface="Calibri"/>
              </a:rPr>
              <a:t> </a:t>
            </a:r>
            <a:r>
              <a:rPr sz="2200" b="1" i="1" spc="-10" dirty="0">
                <a:latin typeface="Calibri"/>
                <a:cs typeface="Calibri"/>
              </a:rPr>
              <a:t>et</a:t>
            </a:r>
            <a:r>
              <a:rPr sz="2200" b="1" i="1" spc="-5" dirty="0">
                <a:latin typeface="Calibri"/>
                <a:cs typeface="Calibri"/>
              </a:rPr>
              <a:t> de</a:t>
            </a:r>
            <a:r>
              <a:rPr sz="2200" b="1" i="1" dirty="0">
                <a:latin typeface="Calibri"/>
                <a:cs typeface="Calibri"/>
              </a:rPr>
              <a:t> </a:t>
            </a:r>
            <a:r>
              <a:rPr sz="2200" b="1" i="1" spc="-5" dirty="0">
                <a:latin typeface="Calibri"/>
                <a:cs typeface="Calibri"/>
              </a:rPr>
              <a:t>maintien</a:t>
            </a:r>
            <a:r>
              <a:rPr sz="2200" b="1" i="1" dirty="0">
                <a:latin typeface="Calibri"/>
                <a:cs typeface="Calibri"/>
              </a:rPr>
              <a:t> </a:t>
            </a:r>
            <a:r>
              <a:rPr sz="2200" b="1" i="1" spc="-5" dirty="0">
                <a:latin typeface="Calibri"/>
                <a:cs typeface="Calibri"/>
              </a:rPr>
              <a:t>des</a:t>
            </a:r>
            <a:r>
              <a:rPr sz="2200" b="1" i="1" dirty="0">
                <a:latin typeface="Calibri"/>
                <a:cs typeface="Calibri"/>
              </a:rPr>
              <a:t> </a:t>
            </a:r>
            <a:r>
              <a:rPr sz="2200" b="1" i="1" spc="-20" dirty="0">
                <a:latin typeface="Calibri"/>
                <a:cs typeface="Calibri"/>
              </a:rPr>
              <a:t>écosystèmes</a:t>
            </a:r>
            <a:r>
              <a:rPr sz="2200" b="1" i="1" spc="-15" dirty="0">
                <a:latin typeface="Calibri"/>
                <a:cs typeface="Calibri"/>
              </a:rPr>
              <a:t> </a:t>
            </a:r>
            <a:r>
              <a:rPr sz="2200" b="1" i="1" spc="-10" dirty="0">
                <a:latin typeface="Calibri"/>
                <a:cs typeface="Calibri"/>
              </a:rPr>
              <a:t>(basés</a:t>
            </a:r>
            <a:r>
              <a:rPr sz="2200" b="1" i="1" spc="480" dirty="0">
                <a:latin typeface="Calibri"/>
                <a:cs typeface="Calibri"/>
              </a:rPr>
              <a:t> </a:t>
            </a:r>
            <a:r>
              <a:rPr sz="2200" b="1" i="1" spc="-5" dirty="0">
                <a:latin typeface="Calibri"/>
                <a:cs typeface="Calibri"/>
              </a:rPr>
              <a:t>sur</a:t>
            </a:r>
            <a:r>
              <a:rPr sz="2200" b="1" i="1" spc="490" dirty="0">
                <a:latin typeface="Calibri"/>
                <a:cs typeface="Calibri"/>
              </a:rPr>
              <a:t> </a:t>
            </a:r>
            <a:r>
              <a:rPr sz="2200" b="1" i="1" spc="-5" dirty="0">
                <a:latin typeface="Calibri"/>
                <a:cs typeface="Calibri"/>
              </a:rPr>
              <a:t>la </a:t>
            </a:r>
            <a:r>
              <a:rPr sz="2200" b="1" i="1" dirty="0">
                <a:latin typeface="Calibri"/>
                <a:cs typeface="Calibri"/>
              </a:rPr>
              <a:t> </a:t>
            </a:r>
            <a:r>
              <a:rPr sz="2200" b="1" i="1" spc="-10" dirty="0">
                <a:latin typeface="Calibri"/>
                <a:cs typeface="Calibri"/>
              </a:rPr>
              <a:t>biodiversité),</a:t>
            </a:r>
            <a:r>
              <a:rPr sz="2200" b="1" i="1" spc="-5" dirty="0">
                <a:latin typeface="Calibri"/>
                <a:cs typeface="Calibri"/>
              </a:rPr>
              <a:t> alors</a:t>
            </a:r>
            <a:r>
              <a:rPr sz="2200" b="1" i="1" dirty="0">
                <a:latin typeface="Calibri"/>
                <a:cs typeface="Calibri"/>
              </a:rPr>
              <a:t> </a:t>
            </a:r>
            <a:r>
              <a:rPr sz="2200" b="1" i="1" spc="-5" dirty="0">
                <a:latin typeface="Calibri"/>
                <a:cs typeface="Calibri"/>
              </a:rPr>
              <a:t>que</a:t>
            </a:r>
            <a:r>
              <a:rPr sz="2200" b="1" i="1" dirty="0">
                <a:latin typeface="Calibri"/>
                <a:cs typeface="Calibri"/>
              </a:rPr>
              <a:t> </a:t>
            </a:r>
            <a:r>
              <a:rPr sz="2200" b="1" i="1" spc="-5" dirty="0">
                <a:latin typeface="Calibri"/>
                <a:cs typeface="Calibri"/>
              </a:rPr>
              <a:t>les</a:t>
            </a:r>
            <a:r>
              <a:rPr sz="2200" b="1" i="1" dirty="0">
                <a:latin typeface="Calibri"/>
                <a:cs typeface="Calibri"/>
              </a:rPr>
              <a:t> </a:t>
            </a:r>
            <a:r>
              <a:rPr sz="2200" b="1" i="1" spc="-10" dirty="0">
                <a:solidFill>
                  <a:srgbClr val="0000FF"/>
                </a:solidFill>
                <a:latin typeface="Calibri"/>
                <a:cs typeface="Calibri"/>
              </a:rPr>
              <a:t>services</a:t>
            </a:r>
            <a:r>
              <a:rPr sz="2200" b="1" i="1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200" b="1" i="1" spc="-15" dirty="0">
                <a:latin typeface="Calibri"/>
                <a:cs typeface="Calibri"/>
              </a:rPr>
              <a:t>représentent</a:t>
            </a:r>
            <a:r>
              <a:rPr sz="2200" b="1" i="1" spc="-10" dirty="0">
                <a:latin typeface="Calibri"/>
                <a:cs typeface="Calibri"/>
              </a:rPr>
              <a:t> </a:t>
            </a:r>
            <a:r>
              <a:rPr sz="2200" b="1" i="1" spc="-5" dirty="0">
                <a:latin typeface="Calibri"/>
                <a:cs typeface="Calibri"/>
              </a:rPr>
              <a:t>les</a:t>
            </a:r>
            <a:r>
              <a:rPr sz="2200" b="1" i="1" dirty="0">
                <a:latin typeface="Calibri"/>
                <a:cs typeface="Calibri"/>
              </a:rPr>
              <a:t> </a:t>
            </a:r>
            <a:r>
              <a:rPr sz="2200" b="1" i="1" spc="-10" dirty="0">
                <a:solidFill>
                  <a:srgbClr val="0000FF"/>
                </a:solidFill>
                <a:latin typeface="Calibri"/>
                <a:cs typeface="Calibri"/>
              </a:rPr>
              <a:t>avantages</a:t>
            </a:r>
            <a:r>
              <a:rPr sz="2200" b="1" i="1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200" b="1" i="1" spc="-5" dirty="0">
                <a:latin typeface="Calibri"/>
                <a:cs typeface="Calibri"/>
              </a:rPr>
              <a:t>de</a:t>
            </a:r>
            <a:r>
              <a:rPr sz="2200" b="1" i="1" dirty="0">
                <a:latin typeface="Calibri"/>
                <a:cs typeface="Calibri"/>
              </a:rPr>
              <a:t> </a:t>
            </a:r>
            <a:r>
              <a:rPr sz="2200" b="1" i="1" spc="-15" dirty="0">
                <a:latin typeface="Calibri"/>
                <a:cs typeface="Calibri"/>
              </a:rPr>
              <a:t>ces </a:t>
            </a:r>
            <a:r>
              <a:rPr sz="2200" b="1" i="1" spc="-10" dirty="0">
                <a:latin typeface="Calibri"/>
                <a:cs typeface="Calibri"/>
              </a:rPr>
              <a:t> </a:t>
            </a:r>
            <a:r>
              <a:rPr sz="2200" b="1" i="1" spc="-5" dirty="0">
                <a:latin typeface="Calibri"/>
                <a:cs typeface="Calibri"/>
              </a:rPr>
              <a:t>fonctions pour</a:t>
            </a:r>
            <a:r>
              <a:rPr sz="2200" b="1" i="1" spc="5" dirty="0">
                <a:latin typeface="Calibri"/>
                <a:cs typeface="Calibri"/>
              </a:rPr>
              <a:t> </a:t>
            </a:r>
            <a:r>
              <a:rPr sz="2200" b="1" i="1" spc="-5" dirty="0">
                <a:latin typeface="Calibri"/>
                <a:cs typeface="Calibri"/>
              </a:rPr>
              <a:t>les</a:t>
            </a:r>
            <a:r>
              <a:rPr sz="2200" b="1" i="1" spc="-10" dirty="0">
                <a:latin typeface="Calibri"/>
                <a:cs typeface="Calibri"/>
              </a:rPr>
              <a:t> </a:t>
            </a:r>
            <a:r>
              <a:rPr sz="2200" b="1" i="1" spc="-5" dirty="0">
                <a:latin typeface="Calibri"/>
                <a:cs typeface="Calibri"/>
              </a:rPr>
              <a:t>humains</a:t>
            </a:r>
            <a:r>
              <a:rPr sz="2200" b="1" spc="-5" dirty="0">
                <a:latin typeface="Calibri"/>
                <a:cs typeface="Calibri"/>
              </a:rPr>
              <a:t>. »</a:t>
            </a:r>
            <a:endParaRPr sz="2200">
              <a:latin typeface="Calibri"/>
              <a:cs typeface="Calibri"/>
            </a:endParaRPr>
          </a:p>
          <a:p>
            <a:pPr marL="1116330" lvl="1" indent="-189865">
              <a:lnSpc>
                <a:spcPct val="100000"/>
              </a:lnSpc>
              <a:spcBef>
                <a:spcPts val="1200"/>
              </a:spcBef>
              <a:buChar char="-"/>
              <a:tabLst>
                <a:tab pos="1116965" algn="l"/>
              </a:tabLst>
            </a:pPr>
            <a:r>
              <a:rPr sz="2200" b="1" spc="-10" dirty="0">
                <a:latin typeface="Calibri"/>
                <a:cs typeface="Calibri"/>
              </a:rPr>
              <a:t>production</a:t>
            </a:r>
            <a:r>
              <a:rPr sz="2200" b="1" spc="32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de</a:t>
            </a:r>
            <a:r>
              <a:rPr sz="2200" b="1" spc="330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l'</a:t>
            </a:r>
            <a:r>
              <a:rPr sz="2200" b="1" spc="-15" dirty="0">
                <a:solidFill>
                  <a:srgbClr val="0000FF"/>
                </a:solidFill>
                <a:latin typeface="Calibri"/>
                <a:cs typeface="Calibri"/>
              </a:rPr>
              <a:t>oxygène</a:t>
            </a:r>
            <a:r>
              <a:rPr sz="2200" b="1" spc="-15" dirty="0">
                <a:latin typeface="Calibri"/>
                <a:cs typeface="Calibri"/>
              </a:rPr>
              <a:t>,</a:t>
            </a:r>
            <a:r>
              <a:rPr sz="2200" b="1" spc="31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via</a:t>
            </a:r>
            <a:r>
              <a:rPr sz="2200" b="1" spc="33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la</a:t>
            </a:r>
            <a:r>
              <a:rPr sz="2200" b="1" spc="33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fonction</a:t>
            </a:r>
            <a:r>
              <a:rPr sz="2200" b="1" spc="33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de</a:t>
            </a:r>
            <a:r>
              <a:rPr sz="2200" b="1" spc="315" dirty="0"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AF50"/>
                </a:solidFill>
                <a:latin typeface="Calibri"/>
                <a:cs typeface="Calibri"/>
              </a:rPr>
              <a:t>photosynthèse</a:t>
            </a:r>
            <a:r>
              <a:rPr sz="2200" b="1" spc="33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des</a:t>
            </a:r>
            <a:endParaRPr sz="2200">
              <a:latin typeface="Calibri"/>
              <a:cs typeface="Calibri"/>
            </a:endParaRPr>
          </a:p>
          <a:p>
            <a:pPr marL="927100">
              <a:lnSpc>
                <a:spcPct val="100000"/>
              </a:lnSpc>
              <a:spcBef>
                <a:spcPts val="5"/>
              </a:spcBef>
            </a:pPr>
            <a:r>
              <a:rPr sz="2200" b="1" spc="-15" dirty="0">
                <a:latin typeface="Calibri"/>
                <a:cs typeface="Calibri"/>
              </a:rPr>
              <a:t>plantes</a:t>
            </a:r>
            <a:endParaRPr sz="2200">
              <a:latin typeface="Calibri"/>
              <a:cs typeface="Calibri"/>
            </a:endParaRPr>
          </a:p>
          <a:p>
            <a:pPr marL="1076325" lvl="1" indent="-149860">
              <a:lnSpc>
                <a:spcPct val="100000"/>
              </a:lnSpc>
              <a:buClr>
                <a:srgbClr val="000000"/>
              </a:buClr>
              <a:buChar char="-"/>
              <a:tabLst>
                <a:tab pos="1076960" algn="l"/>
              </a:tabLst>
            </a:pPr>
            <a:r>
              <a:rPr sz="2200" b="1" spc="-15" dirty="0">
                <a:solidFill>
                  <a:srgbClr val="0000FF"/>
                </a:solidFill>
                <a:latin typeface="Calibri"/>
                <a:cs typeface="Calibri"/>
              </a:rPr>
              <a:t>épuration</a:t>
            </a:r>
            <a:r>
              <a:rPr sz="2200" b="1" spc="4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0000FF"/>
                </a:solidFill>
                <a:latin typeface="Calibri"/>
                <a:cs typeface="Calibri"/>
              </a:rPr>
              <a:t>des</a:t>
            </a:r>
            <a:r>
              <a:rPr sz="2200" b="1" spc="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00FF"/>
                </a:solidFill>
                <a:latin typeface="Calibri"/>
                <a:cs typeface="Calibri"/>
              </a:rPr>
              <a:t>eaux</a:t>
            </a:r>
            <a:r>
              <a:rPr sz="2200" b="1" spc="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via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les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AF50"/>
                </a:solidFill>
                <a:latin typeface="Calibri"/>
                <a:cs typeface="Calibri"/>
              </a:rPr>
              <a:t>processus</a:t>
            </a:r>
            <a:r>
              <a:rPr sz="2200" b="1" spc="1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AF50"/>
                </a:solidFill>
                <a:latin typeface="Calibri"/>
                <a:cs typeface="Calibri"/>
              </a:rPr>
              <a:t>microbiens</a:t>
            </a:r>
            <a:r>
              <a:rPr sz="2200" b="1" spc="1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du</a:t>
            </a:r>
            <a:r>
              <a:rPr sz="2200" b="1" spc="1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sol</a:t>
            </a:r>
            <a:endParaRPr sz="2200">
              <a:latin typeface="Calibri"/>
              <a:cs typeface="Calibri"/>
            </a:endParaRPr>
          </a:p>
          <a:p>
            <a:pPr marL="1213485" lvl="1" indent="-287020">
              <a:lnSpc>
                <a:spcPct val="100000"/>
              </a:lnSpc>
              <a:buChar char="-"/>
              <a:tabLst>
                <a:tab pos="1213485" algn="l"/>
                <a:tab pos="1214120" algn="l"/>
                <a:tab pos="2693035" algn="l"/>
                <a:tab pos="3184525" algn="l"/>
                <a:tab pos="4484370" algn="l"/>
                <a:tab pos="5975350" algn="l"/>
                <a:tab pos="6579870" algn="l"/>
                <a:tab pos="7866380" algn="l"/>
                <a:tab pos="8407400" algn="l"/>
              </a:tabLst>
            </a:pPr>
            <a:r>
              <a:rPr sz="2200" b="1" spc="-5" dirty="0">
                <a:latin typeface="Calibri"/>
                <a:cs typeface="Calibri"/>
              </a:rPr>
              <a:t>p</a:t>
            </a:r>
            <a:r>
              <a:rPr sz="2200" b="1" spc="-20" dirty="0">
                <a:latin typeface="Calibri"/>
                <a:cs typeface="Calibri"/>
              </a:rPr>
              <a:t>r</a:t>
            </a:r>
            <a:r>
              <a:rPr sz="2200" b="1" spc="-5" dirty="0">
                <a:latin typeface="Calibri"/>
                <a:cs typeface="Calibri"/>
              </a:rPr>
              <a:t>o</a:t>
            </a:r>
            <a:r>
              <a:rPr sz="2200" b="1" spc="-15" dirty="0">
                <a:latin typeface="Calibri"/>
                <a:cs typeface="Calibri"/>
              </a:rPr>
              <a:t>d</a:t>
            </a:r>
            <a:r>
              <a:rPr sz="2200" b="1" spc="-5" dirty="0">
                <a:latin typeface="Calibri"/>
                <a:cs typeface="Calibri"/>
              </a:rPr>
              <a:t>uct</a:t>
            </a:r>
            <a:r>
              <a:rPr sz="2200" b="1" dirty="0">
                <a:latin typeface="Calibri"/>
                <a:cs typeface="Calibri"/>
              </a:rPr>
              <a:t>i</a:t>
            </a:r>
            <a:r>
              <a:rPr sz="2200" b="1" spc="-5" dirty="0">
                <a:latin typeface="Calibri"/>
                <a:cs typeface="Calibri"/>
              </a:rPr>
              <a:t>on</a:t>
            </a:r>
            <a:r>
              <a:rPr sz="2200" b="1" dirty="0">
                <a:latin typeface="Calibri"/>
                <a:cs typeface="Calibri"/>
              </a:rPr>
              <a:t>	</a:t>
            </a:r>
            <a:r>
              <a:rPr sz="2200" b="1" spc="-10" dirty="0">
                <a:latin typeface="Calibri"/>
                <a:cs typeface="Calibri"/>
              </a:rPr>
              <a:t>d</a:t>
            </a:r>
            <a:r>
              <a:rPr sz="2200" b="1" spc="-5" dirty="0">
                <a:latin typeface="Calibri"/>
                <a:cs typeface="Calibri"/>
              </a:rPr>
              <a:t>e</a:t>
            </a:r>
            <a:r>
              <a:rPr sz="2200" b="1" dirty="0">
                <a:latin typeface="Calibri"/>
                <a:cs typeface="Calibri"/>
              </a:rPr>
              <a:t>	</a:t>
            </a:r>
            <a:r>
              <a:rPr sz="2200" b="1" spc="-5" dirty="0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sz="2200" b="1" dirty="0">
                <a:solidFill>
                  <a:srgbClr val="0000FF"/>
                </a:solidFill>
                <a:latin typeface="Calibri"/>
                <a:cs typeface="Calibri"/>
              </a:rPr>
              <a:t>i</a:t>
            </a:r>
            <a:r>
              <a:rPr sz="2200" b="1" spc="-5" dirty="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sz="2200" b="1" dirty="0">
                <a:solidFill>
                  <a:srgbClr val="0000FF"/>
                </a:solidFill>
                <a:latin typeface="Calibri"/>
                <a:cs typeface="Calibri"/>
              </a:rPr>
              <a:t>m</a:t>
            </a:r>
            <a:r>
              <a:rPr sz="2200" b="1" spc="-5" dirty="0">
                <a:solidFill>
                  <a:srgbClr val="0000FF"/>
                </a:solidFill>
                <a:latin typeface="Calibri"/>
                <a:cs typeface="Calibri"/>
              </a:rPr>
              <a:t>asse</a:t>
            </a:r>
            <a:r>
              <a:rPr sz="2200" b="1" dirty="0">
                <a:solidFill>
                  <a:srgbClr val="0000FF"/>
                </a:solidFill>
                <a:latin typeface="Calibri"/>
                <a:cs typeface="Calibri"/>
              </a:rPr>
              <a:t>	</a:t>
            </a:r>
            <a:r>
              <a:rPr sz="2200" b="1" spc="-5" dirty="0">
                <a:latin typeface="Calibri"/>
                <a:cs typeface="Calibri"/>
              </a:rPr>
              <a:t>(</a:t>
            </a:r>
            <a:r>
              <a:rPr sz="2200" b="1" dirty="0">
                <a:latin typeface="Calibri"/>
                <a:cs typeface="Calibri"/>
              </a:rPr>
              <a:t>n</a:t>
            </a:r>
            <a:r>
              <a:rPr sz="2200" b="1" spc="-5" dirty="0">
                <a:latin typeface="Calibri"/>
                <a:cs typeface="Calibri"/>
              </a:rPr>
              <a:t>o</a:t>
            </a:r>
            <a:r>
              <a:rPr sz="2200" b="1" spc="-15" dirty="0">
                <a:latin typeface="Calibri"/>
                <a:cs typeface="Calibri"/>
              </a:rPr>
              <a:t>u</a:t>
            </a:r>
            <a:r>
              <a:rPr sz="2200" b="1" spc="5" dirty="0">
                <a:latin typeface="Calibri"/>
                <a:cs typeface="Calibri"/>
              </a:rPr>
              <a:t>r</a:t>
            </a:r>
            <a:r>
              <a:rPr sz="2200" b="1" spc="-10" dirty="0">
                <a:latin typeface="Calibri"/>
                <a:cs typeface="Calibri"/>
              </a:rPr>
              <a:t>r</a:t>
            </a:r>
            <a:r>
              <a:rPr sz="2200" b="1" spc="5" dirty="0">
                <a:latin typeface="Calibri"/>
                <a:cs typeface="Calibri"/>
              </a:rPr>
              <a:t>i</a:t>
            </a:r>
            <a:r>
              <a:rPr sz="2200" b="1" spc="-5" dirty="0">
                <a:latin typeface="Calibri"/>
                <a:cs typeface="Calibri"/>
              </a:rPr>
              <a:t>t</a:t>
            </a:r>
            <a:r>
              <a:rPr sz="2200" b="1" spc="-15" dirty="0">
                <a:latin typeface="Calibri"/>
                <a:cs typeface="Calibri"/>
              </a:rPr>
              <a:t>u</a:t>
            </a:r>
            <a:r>
              <a:rPr sz="2200" b="1" spc="-20" dirty="0">
                <a:latin typeface="Calibri"/>
                <a:cs typeface="Calibri"/>
              </a:rPr>
              <a:t>r</a:t>
            </a:r>
            <a:r>
              <a:rPr sz="2200" b="1" spc="-5" dirty="0">
                <a:latin typeface="Calibri"/>
                <a:cs typeface="Calibri"/>
              </a:rPr>
              <a:t>e</a:t>
            </a:r>
            <a:r>
              <a:rPr sz="2200" b="1" dirty="0">
                <a:latin typeface="Calibri"/>
                <a:cs typeface="Calibri"/>
              </a:rPr>
              <a:t>	d</a:t>
            </a:r>
            <a:r>
              <a:rPr sz="2200" b="1" spc="-10" dirty="0">
                <a:latin typeface="Calibri"/>
                <a:cs typeface="Calibri"/>
              </a:rPr>
              <a:t>e</a:t>
            </a:r>
            <a:r>
              <a:rPr sz="2200" b="1" spc="-5" dirty="0">
                <a:latin typeface="Calibri"/>
                <a:cs typeface="Calibri"/>
              </a:rPr>
              <a:t>s</a:t>
            </a:r>
            <a:r>
              <a:rPr sz="2200" b="1" dirty="0">
                <a:latin typeface="Calibri"/>
                <a:cs typeface="Calibri"/>
              </a:rPr>
              <a:t>	a</a:t>
            </a:r>
            <a:r>
              <a:rPr sz="2200" b="1" spc="-5" dirty="0">
                <a:latin typeface="Calibri"/>
                <a:cs typeface="Calibri"/>
              </a:rPr>
              <a:t>nima</a:t>
            </a:r>
            <a:r>
              <a:rPr sz="2200" b="1" spc="-15" dirty="0">
                <a:latin typeface="Calibri"/>
                <a:cs typeface="Calibri"/>
              </a:rPr>
              <a:t>u</a:t>
            </a:r>
            <a:r>
              <a:rPr sz="2200" b="1" spc="-10" dirty="0">
                <a:latin typeface="Calibri"/>
                <a:cs typeface="Calibri"/>
              </a:rPr>
              <a:t>x</a:t>
            </a:r>
            <a:r>
              <a:rPr sz="2200" b="1" spc="-5" dirty="0">
                <a:latin typeface="Calibri"/>
                <a:cs typeface="Calibri"/>
              </a:rPr>
              <a:t>)</a:t>
            </a:r>
            <a:r>
              <a:rPr sz="2200" b="1" dirty="0">
                <a:latin typeface="Calibri"/>
                <a:cs typeface="Calibri"/>
              </a:rPr>
              <a:t>	</a:t>
            </a:r>
            <a:r>
              <a:rPr sz="2200" b="1" spc="-10" dirty="0">
                <a:latin typeface="Calibri"/>
                <a:cs typeface="Calibri"/>
              </a:rPr>
              <a:t>vi</a:t>
            </a:r>
            <a:r>
              <a:rPr sz="2200" b="1" spc="-5" dirty="0">
                <a:latin typeface="Calibri"/>
                <a:cs typeface="Calibri"/>
              </a:rPr>
              <a:t>a</a:t>
            </a:r>
            <a:r>
              <a:rPr sz="2200" b="1" dirty="0">
                <a:latin typeface="Calibri"/>
                <a:cs typeface="Calibri"/>
              </a:rPr>
              <a:t>	</a:t>
            </a:r>
            <a:r>
              <a:rPr sz="2200" b="1" spc="-5" dirty="0">
                <a:latin typeface="Calibri"/>
                <a:cs typeface="Calibri"/>
              </a:rPr>
              <a:t>la</a:t>
            </a:r>
            <a:endParaRPr sz="2200">
              <a:latin typeface="Calibri"/>
              <a:cs typeface="Calibri"/>
            </a:endParaRPr>
          </a:p>
          <a:p>
            <a:pPr marL="927100">
              <a:lnSpc>
                <a:spcPct val="100000"/>
              </a:lnSpc>
            </a:pPr>
            <a:r>
              <a:rPr sz="2200" b="1" spc="-15" dirty="0">
                <a:solidFill>
                  <a:srgbClr val="00AF50"/>
                </a:solidFill>
                <a:latin typeface="Calibri"/>
                <a:cs typeface="Calibri"/>
              </a:rPr>
              <a:t>propagation</a:t>
            </a:r>
            <a:r>
              <a:rPr sz="2200" b="1" spc="3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AF50"/>
                </a:solidFill>
                <a:latin typeface="Calibri"/>
                <a:cs typeface="Calibri"/>
              </a:rPr>
              <a:t>et</a:t>
            </a:r>
            <a:r>
              <a:rPr sz="2200" b="1" spc="1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00AF50"/>
                </a:solidFill>
                <a:latin typeface="Calibri"/>
                <a:cs typeface="Calibri"/>
              </a:rPr>
              <a:t>le</a:t>
            </a:r>
            <a:r>
              <a:rPr sz="2200" b="1" spc="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00AF50"/>
                </a:solidFill>
                <a:latin typeface="Calibri"/>
                <a:cs typeface="Calibri"/>
              </a:rPr>
              <a:t>développement</a:t>
            </a:r>
            <a:r>
              <a:rPr sz="2200" b="1" spc="4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des</a:t>
            </a:r>
            <a:r>
              <a:rPr sz="2200" b="1" spc="10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plantes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09141" y="230505"/>
            <a:ext cx="616775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0000FF"/>
                </a:solidFill>
              </a:rPr>
              <a:t>4-</a:t>
            </a:r>
            <a:r>
              <a:rPr sz="3200" spc="-20" dirty="0">
                <a:solidFill>
                  <a:srgbClr val="0000FF"/>
                </a:solidFill>
              </a:rPr>
              <a:t> </a:t>
            </a:r>
            <a:r>
              <a:rPr sz="3200" dirty="0">
                <a:solidFill>
                  <a:srgbClr val="0000FF"/>
                </a:solidFill>
              </a:rPr>
              <a:t>Biens</a:t>
            </a:r>
            <a:r>
              <a:rPr sz="3200" spc="-35" dirty="0">
                <a:solidFill>
                  <a:srgbClr val="0000FF"/>
                </a:solidFill>
              </a:rPr>
              <a:t> </a:t>
            </a:r>
            <a:r>
              <a:rPr sz="3200" spc="-20" dirty="0">
                <a:solidFill>
                  <a:srgbClr val="0000FF"/>
                </a:solidFill>
              </a:rPr>
              <a:t>et</a:t>
            </a:r>
            <a:r>
              <a:rPr sz="3200" dirty="0">
                <a:solidFill>
                  <a:srgbClr val="0000FF"/>
                </a:solidFill>
              </a:rPr>
              <a:t> Services</a:t>
            </a:r>
            <a:r>
              <a:rPr sz="3200" spc="-15" dirty="0">
                <a:solidFill>
                  <a:srgbClr val="0000FF"/>
                </a:solidFill>
              </a:rPr>
              <a:t> </a:t>
            </a:r>
            <a:r>
              <a:rPr sz="3200" dirty="0">
                <a:solidFill>
                  <a:srgbClr val="0000FF"/>
                </a:solidFill>
              </a:rPr>
              <a:t>des</a:t>
            </a:r>
            <a:r>
              <a:rPr sz="3200" spc="-15" dirty="0">
                <a:solidFill>
                  <a:srgbClr val="0000FF"/>
                </a:solidFill>
              </a:rPr>
              <a:t> écosystèmes</a:t>
            </a:r>
            <a:endParaRPr sz="320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47</a:t>
            </a:fld>
            <a:endParaRPr dirty="0"/>
          </a:p>
        </p:txBody>
      </p:sp>
      <p:sp>
        <p:nvSpPr>
          <p:cNvPr id="2" name="object 2"/>
          <p:cNvSpPr txBox="1"/>
          <p:nvPr/>
        </p:nvSpPr>
        <p:spPr>
          <a:xfrm>
            <a:off x="507593" y="442087"/>
            <a:ext cx="8169275" cy="55918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85725">
              <a:lnSpc>
                <a:spcPct val="100000"/>
              </a:lnSpc>
              <a:spcBef>
                <a:spcPts val="105"/>
              </a:spcBef>
              <a:buClr>
                <a:srgbClr val="0000FF"/>
              </a:buClr>
              <a:buSzPct val="86956"/>
              <a:buFont typeface="Times New Roman"/>
              <a:buChar char="●"/>
              <a:tabLst>
                <a:tab pos="226060" algn="l"/>
              </a:tabLst>
            </a:pPr>
            <a:r>
              <a:rPr sz="2300" b="1" spc="-5" dirty="0">
                <a:latin typeface="Calibri"/>
                <a:cs typeface="Calibri"/>
              </a:rPr>
              <a:t>La</a:t>
            </a:r>
            <a:r>
              <a:rPr sz="2300" b="1" spc="45" dirty="0">
                <a:latin typeface="Calibri"/>
                <a:cs typeface="Calibri"/>
              </a:rPr>
              <a:t> </a:t>
            </a:r>
            <a:r>
              <a:rPr sz="2300" b="1" spc="-10" dirty="0">
                <a:latin typeface="Calibri"/>
                <a:cs typeface="Calibri"/>
              </a:rPr>
              <a:t>biodiversité</a:t>
            </a:r>
            <a:r>
              <a:rPr sz="2300" b="1" spc="50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contribue</a:t>
            </a:r>
            <a:r>
              <a:rPr sz="2300" b="1" spc="50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à</a:t>
            </a:r>
            <a:r>
              <a:rPr sz="2300" b="1" spc="50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la</a:t>
            </a:r>
            <a:r>
              <a:rPr sz="2300" b="1" spc="55" dirty="0">
                <a:latin typeface="Calibri"/>
                <a:cs typeface="Calibri"/>
              </a:rPr>
              <a:t> </a:t>
            </a:r>
            <a:r>
              <a:rPr sz="2300" b="1" spc="-10" dirty="0">
                <a:solidFill>
                  <a:srgbClr val="00CC00"/>
                </a:solidFill>
                <a:latin typeface="Calibri"/>
                <a:cs typeface="Calibri"/>
              </a:rPr>
              <a:t>santé</a:t>
            </a:r>
            <a:r>
              <a:rPr sz="2300" b="1" spc="55" dirty="0">
                <a:solidFill>
                  <a:srgbClr val="00CC00"/>
                </a:solidFill>
                <a:latin typeface="Calibri"/>
                <a:cs typeface="Calibri"/>
              </a:rPr>
              <a:t> </a:t>
            </a:r>
            <a:r>
              <a:rPr sz="2300" b="1" spc="-10" dirty="0">
                <a:solidFill>
                  <a:srgbClr val="00CC00"/>
                </a:solidFill>
                <a:latin typeface="Calibri"/>
                <a:cs typeface="Calibri"/>
              </a:rPr>
              <a:t>physique</a:t>
            </a:r>
            <a:r>
              <a:rPr sz="2300" b="1" spc="50" dirty="0">
                <a:solidFill>
                  <a:srgbClr val="00CC00"/>
                </a:solidFill>
                <a:latin typeface="Calibri"/>
                <a:cs typeface="Calibri"/>
              </a:rPr>
              <a:t> </a:t>
            </a:r>
            <a:r>
              <a:rPr sz="2300" b="1" spc="-5" dirty="0">
                <a:solidFill>
                  <a:srgbClr val="00CC00"/>
                </a:solidFill>
                <a:latin typeface="Calibri"/>
                <a:cs typeface="Calibri"/>
              </a:rPr>
              <a:t>et</a:t>
            </a:r>
            <a:r>
              <a:rPr sz="2300" b="1" spc="50" dirty="0">
                <a:solidFill>
                  <a:srgbClr val="00CC00"/>
                </a:solidFill>
                <a:latin typeface="Calibri"/>
                <a:cs typeface="Calibri"/>
              </a:rPr>
              <a:t> </a:t>
            </a:r>
            <a:r>
              <a:rPr sz="2300" b="1" spc="-10" dirty="0">
                <a:solidFill>
                  <a:srgbClr val="00CC00"/>
                </a:solidFill>
                <a:latin typeface="Calibri"/>
                <a:cs typeface="Calibri"/>
              </a:rPr>
              <a:t>psychique</a:t>
            </a:r>
            <a:r>
              <a:rPr sz="2300" b="1" spc="40" dirty="0">
                <a:solidFill>
                  <a:srgbClr val="00CC00"/>
                </a:solidFill>
                <a:latin typeface="Calibri"/>
                <a:cs typeface="Calibri"/>
              </a:rPr>
              <a:t> </a:t>
            </a:r>
            <a:r>
              <a:rPr sz="2300" b="1" spc="-5" dirty="0">
                <a:solidFill>
                  <a:srgbClr val="00CC00"/>
                </a:solidFill>
                <a:latin typeface="Calibri"/>
                <a:cs typeface="Calibri"/>
              </a:rPr>
              <a:t>et</a:t>
            </a:r>
            <a:r>
              <a:rPr sz="2300" b="1" spc="40" dirty="0">
                <a:solidFill>
                  <a:srgbClr val="00CC00"/>
                </a:solidFill>
                <a:latin typeface="Calibri"/>
                <a:cs typeface="Calibri"/>
              </a:rPr>
              <a:t> </a:t>
            </a:r>
            <a:r>
              <a:rPr sz="2300" b="1" dirty="0">
                <a:solidFill>
                  <a:srgbClr val="00CC00"/>
                </a:solidFill>
                <a:latin typeface="Calibri"/>
                <a:cs typeface="Calibri"/>
              </a:rPr>
              <a:t>à</a:t>
            </a:r>
            <a:r>
              <a:rPr sz="2300" b="1" spc="50" dirty="0">
                <a:solidFill>
                  <a:srgbClr val="00CC00"/>
                </a:solidFill>
                <a:latin typeface="Calibri"/>
                <a:cs typeface="Calibri"/>
              </a:rPr>
              <a:t> </a:t>
            </a:r>
            <a:r>
              <a:rPr sz="2300" b="1" spc="-15" dirty="0">
                <a:solidFill>
                  <a:srgbClr val="00CC00"/>
                </a:solidFill>
                <a:latin typeface="Calibri"/>
                <a:cs typeface="Calibri"/>
              </a:rPr>
              <a:t>la </a:t>
            </a:r>
            <a:r>
              <a:rPr sz="2300" b="1" spc="-505" dirty="0">
                <a:solidFill>
                  <a:srgbClr val="00CC00"/>
                </a:solidFill>
                <a:latin typeface="Calibri"/>
                <a:cs typeface="Calibri"/>
              </a:rPr>
              <a:t> </a:t>
            </a:r>
            <a:r>
              <a:rPr sz="2300" b="1" spc="-10" dirty="0">
                <a:solidFill>
                  <a:srgbClr val="00CC00"/>
                </a:solidFill>
                <a:latin typeface="Calibri"/>
                <a:cs typeface="Calibri"/>
              </a:rPr>
              <a:t>stabilité</a:t>
            </a:r>
            <a:r>
              <a:rPr sz="2300" b="1" spc="-35" dirty="0">
                <a:solidFill>
                  <a:srgbClr val="00CC00"/>
                </a:solidFill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économique</a:t>
            </a:r>
            <a:r>
              <a:rPr sz="2300" b="1" spc="25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et</a:t>
            </a:r>
            <a:r>
              <a:rPr sz="2300" b="1" dirty="0">
                <a:latin typeface="Calibri"/>
                <a:cs typeface="Calibri"/>
              </a:rPr>
              <a:t> sociale</a:t>
            </a:r>
            <a:r>
              <a:rPr sz="2300" b="1" spc="-20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:</a:t>
            </a:r>
            <a:endParaRPr sz="2300">
              <a:latin typeface="Calibri"/>
              <a:cs typeface="Calibri"/>
            </a:endParaRPr>
          </a:p>
          <a:p>
            <a:pPr marL="1082040" lvl="1" indent="-155575">
              <a:lnSpc>
                <a:spcPct val="100000"/>
              </a:lnSpc>
              <a:buChar char="-"/>
              <a:tabLst>
                <a:tab pos="1082675" algn="l"/>
              </a:tabLst>
            </a:pPr>
            <a:r>
              <a:rPr sz="2300" b="1" spc="-5" dirty="0">
                <a:latin typeface="Calibri"/>
                <a:cs typeface="Calibri"/>
              </a:rPr>
              <a:t>purification</a:t>
            </a:r>
            <a:r>
              <a:rPr sz="2300" b="1" spc="-10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de</a:t>
            </a:r>
            <a:r>
              <a:rPr sz="2300" b="1" spc="5" dirty="0">
                <a:latin typeface="Calibri"/>
                <a:cs typeface="Calibri"/>
              </a:rPr>
              <a:t> </a:t>
            </a:r>
            <a:r>
              <a:rPr sz="2300" b="1" spc="-30" dirty="0">
                <a:latin typeface="Calibri"/>
                <a:cs typeface="Calibri"/>
              </a:rPr>
              <a:t>l’air</a:t>
            </a:r>
            <a:r>
              <a:rPr sz="2300" b="1" spc="-25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et de</a:t>
            </a:r>
            <a:r>
              <a:rPr sz="2300" b="1" spc="15" dirty="0">
                <a:latin typeface="Calibri"/>
                <a:cs typeface="Calibri"/>
              </a:rPr>
              <a:t> </a:t>
            </a:r>
            <a:r>
              <a:rPr sz="2300" b="1" spc="-35" dirty="0">
                <a:latin typeface="Calibri"/>
                <a:cs typeface="Calibri"/>
              </a:rPr>
              <a:t>l’eau</a:t>
            </a:r>
            <a:endParaRPr sz="2300">
              <a:latin typeface="Calibri"/>
              <a:cs typeface="Calibri"/>
            </a:endParaRPr>
          </a:p>
          <a:p>
            <a:pPr marL="1082040" lvl="1" indent="-155575">
              <a:lnSpc>
                <a:spcPct val="100000"/>
              </a:lnSpc>
              <a:buChar char="-"/>
              <a:tabLst>
                <a:tab pos="1082675" algn="l"/>
              </a:tabLst>
            </a:pPr>
            <a:r>
              <a:rPr sz="2300" b="1" spc="-5" dirty="0">
                <a:latin typeface="Calibri"/>
                <a:cs typeface="Calibri"/>
              </a:rPr>
              <a:t>production</a:t>
            </a:r>
            <a:r>
              <a:rPr sz="2300" b="1" spc="-15" dirty="0">
                <a:latin typeface="Calibri"/>
                <a:cs typeface="Calibri"/>
              </a:rPr>
              <a:t> </a:t>
            </a:r>
            <a:r>
              <a:rPr sz="2300" b="1" spc="-35" dirty="0">
                <a:latin typeface="Calibri"/>
                <a:cs typeface="Calibri"/>
              </a:rPr>
              <a:t>d’oxygène</a:t>
            </a:r>
            <a:endParaRPr sz="2300">
              <a:latin typeface="Calibri"/>
              <a:cs typeface="Calibri"/>
            </a:endParaRPr>
          </a:p>
          <a:p>
            <a:pPr marL="1082040" lvl="1" indent="-155575">
              <a:lnSpc>
                <a:spcPct val="100000"/>
              </a:lnSpc>
              <a:buChar char="-"/>
              <a:tabLst>
                <a:tab pos="1082675" algn="l"/>
              </a:tabLst>
            </a:pPr>
            <a:r>
              <a:rPr sz="2300" b="1" spc="-10" dirty="0">
                <a:latin typeface="Calibri"/>
                <a:cs typeface="Calibri"/>
              </a:rPr>
              <a:t>détoxication</a:t>
            </a:r>
            <a:r>
              <a:rPr sz="2300" b="1" spc="-15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et</a:t>
            </a:r>
            <a:r>
              <a:rPr sz="2300" b="1" spc="-15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décomposition</a:t>
            </a:r>
            <a:r>
              <a:rPr sz="2300" b="1" spc="-20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des</a:t>
            </a:r>
            <a:r>
              <a:rPr sz="2300" b="1" spc="-15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déchets</a:t>
            </a:r>
            <a:endParaRPr sz="2300">
              <a:latin typeface="Calibri"/>
              <a:cs typeface="Calibri"/>
            </a:endParaRPr>
          </a:p>
          <a:p>
            <a:pPr marL="1082040" lvl="1" indent="-155575">
              <a:lnSpc>
                <a:spcPct val="100000"/>
              </a:lnSpc>
              <a:buChar char="-"/>
              <a:tabLst>
                <a:tab pos="1082675" algn="l"/>
              </a:tabLst>
            </a:pPr>
            <a:r>
              <a:rPr sz="2300" b="1" spc="-5" dirty="0">
                <a:latin typeface="Calibri"/>
                <a:cs typeface="Calibri"/>
              </a:rPr>
              <a:t>bois</a:t>
            </a:r>
            <a:r>
              <a:rPr sz="2300" b="1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et</a:t>
            </a:r>
            <a:r>
              <a:rPr sz="2300" b="1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produits</a:t>
            </a:r>
            <a:r>
              <a:rPr sz="2300" b="1" spc="-25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dérivés</a:t>
            </a:r>
            <a:r>
              <a:rPr sz="2300" b="1" spc="-15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à</a:t>
            </a:r>
            <a:r>
              <a:rPr sz="2300" b="1" spc="10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usages</a:t>
            </a:r>
            <a:r>
              <a:rPr sz="2300" b="1" spc="-25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multiples</a:t>
            </a:r>
            <a:endParaRPr sz="2300">
              <a:latin typeface="Calibri"/>
              <a:cs typeface="Calibri"/>
            </a:endParaRPr>
          </a:p>
          <a:p>
            <a:pPr marL="1996439" lvl="2" indent="-155575">
              <a:lnSpc>
                <a:spcPct val="100000"/>
              </a:lnSpc>
              <a:buChar char="-"/>
              <a:tabLst>
                <a:tab pos="1997075" algn="l"/>
              </a:tabLst>
            </a:pPr>
            <a:r>
              <a:rPr sz="2300" b="1" spc="-5" dirty="0">
                <a:latin typeface="Calibri"/>
                <a:cs typeface="Calibri"/>
              </a:rPr>
              <a:t>maintien de</a:t>
            </a:r>
            <a:r>
              <a:rPr sz="2300" b="1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la</a:t>
            </a:r>
            <a:r>
              <a:rPr sz="2300" b="1" spc="5" dirty="0">
                <a:latin typeface="Calibri"/>
                <a:cs typeface="Calibri"/>
              </a:rPr>
              <a:t> </a:t>
            </a:r>
            <a:r>
              <a:rPr sz="2300" b="1" spc="-10" dirty="0">
                <a:latin typeface="Calibri"/>
                <a:cs typeface="Calibri"/>
              </a:rPr>
              <a:t>fertilité</a:t>
            </a:r>
            <a:r>
              <a:rPr sz="2300" b="1" spc="-20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des</a:t>
            </a:r>
            <a:r>
              <a:rPr sz="2300" b="1" spc="-15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sols</a:t>
            </a:r>
            <a:endParaRPr sz="2300">
              <a:latin typeface="Calibri"/>
              <a:cs typeface="Calibri"/>
            </a:endParaRPr>
          </a:p>
          <a:p>
            <a:pPr marL="1996439" lvl="2" indent="-155575">
              <a:lnSpc>
                <a:spcPct val="100000"/>
              </a:lnSpc>
              <a:buChar char="-"/>
              <a:tabLst>
                <a:tab pos="1997075" algn="l"/>
              </a:tabLst>
            </a:pPr>
            <a:r>
              <a:rPr sz="2300" b="1" dirty="0">
                <a:latin typeface="Calibri"/>
                <a:cs typeface="Calibri"/>
              </a:rPr>
              <a:t>Stabilisation</a:t>
            </a:r>
            <a:r>
              <a:rPr sz="2300" b="1" spc="-55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et</a:t>
            </a:r>
            <a:r>
              <a:rPr sz="2300" b="1" spc="-10" dirty="0">
                <a:latin typeface="Calibri"/>
                <a:cs typeface="Calibri"/>
              </a:rPr>
              <a:t> modération</a:t>
            </a:r>
            <a:r>
              <a:rPr sz="2300" b="1" spc="-15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du</a:t>
            </a:r>
            <a:r>
              <a:rPr sz="2300" b="1" dirty="0">
                <a:latin typeface="Calibri"/>
                <a:cs typeface="Calibri"/>
              </a:rPr>
              <a:t> </a:t>
            </a:r>
            <a:r>
              <a:rPr sz="2300" b="1" spc="-10" dirty="0">
                <a:latin typeface="Calibri"/>
                <a:cs typeface="Calibri"/>
              </a:rPr>
              <a:t>climat</a:t>
            </a:r>
            <a:endParaRPr sz="2300">
              <a:latin typeface="Calibri"/>
              <a:cs typeface="Calibri"/>
            </a:endParaRPr>
          </a:p>
          <a:p>
            <a:pPr marL="2911475" lvl="3" indent="-156210">
              <a:lnSpc>
                <a:spcPct val="100000"/>
              </a:lnSpc>
              <a:buChar char="-"/>
              <a:tabLst>
                <a:tab pos="2912110" algn="l"/>
              </a:tabLst>
            </a:pPr>
            <a:r>
              <a:rPr sz="2300" b="1" spc="-5" dirty="0">
                <a:latin typeface="Calibri"/>
                <a:cs typeface="Calibri"/>
              </a:rPr>
              <a:t>distraction,</a:t>
            </a:r>
            <a:r>
              <a:rPr sz="2300" b="1" spc="-55" dirty="0">
                <a:latin typeface="Calibri"/>
                <a:cs typeface="Calibri"/>
              </a:rPr>
              <a:t> </a:t>
            </a:r>
            <a:r>
              <a:rPr sz="2300" b="1" spc="-10" dirty="0">
                <a:latin typeface="Calibri"/>
                <a:cs typeface="Calibri"/>
              </a:rPr>
              <a:t>récréation</a:t>
            </a:r>
            <a:endParaRPr sz="2300">
              <a:latin typeface="Calibri"/>
              <a:cs typeface="Calibri"/>
            </a:endParaRPr>
          </a:p>
          <a:p>
            <a:pPr marL="2911475" lvl="3" indent="-156210">
              <a:lnSpc>
                <a:spcPct val="100000"/>
              </a:lnSpc>
              <a:buChar char="-"/>
              <a:tabLst>
                <a:tab pos="2912110" algn="l"/>
              </a:tabLst>
            </a:pPr>
            <a:r>
              <a:rPr sz="2300" b="1" spc="-10" dirty="0">
                <a:latin typeface="Calibri"/>
                <a:cs typeface="Calibri"/>
              </a:rPr>
              <a:t>valeurs</a:t>
            </a:r>
            <a:r>
              <a:rPr sz="2300" b="1" spc="-45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culturelles</a:t>
            </a:r>
            <a:endParaRPr sz="2300">
              <a:latin typeface="Calibri"/>
              <a:cs typeface="Calibri"/>
            </a:endParaRPr>
          </a:p>
          <a:p>
            <a:pPr marL="3670300">
              <a:lnSpc>
                <a:spcPct val="100000"/>
              </a:lnSpc>
            </a:pPr>
            <a:r>
              <a:rPr sz="2300" b="1" dirty="0">
                <a:solidFill>
                  <a:srgbClr val="CC0099"/>
                </a:solidFill>
                <a:latin typeface="Calibri"/>
                <a:cs typeface="Calibri"/>
              </a:rPr>
              <a:t>-</a:t>
            </a:r>
            <a:r>
              <a:rPr sz="2300" b="1" spc="-30" dirty="0">
                <a:solidFill>
                  <a:srgbClr val="CC0099"/>
                </a:solidFill>
                <a:latin typeface="Calibri"/>
                <a:cs typeface="Calibri"/>
              </a:rPr>
              <a:t> </a:t>
            </a:r>
            <a:r>
              <a:rPr sz="2300" b="1" spc="-5" dirty="0">
                <a:solidFill>
                  <a:srgbClr val="CC0099"/>
                </a:solidFill>
                <a:latin typeface="Calibri"/>
                <a:cs typeface="Calibri"/>
              </a:rPr>
              <a:t>pollinisation</a:t>
            </a:r>
            <a:endParaRPr sz="2300">
              <a:latin typeface="Calibri"/>
              <a:cs typeface="Calibri"/>
            </a:endParaRPr>
          </a:p>
          <a:p>
            <a:pPr marL="927100">
              <a:lnSpc>
                <a:spcPct val="100000"/>
              </a:lnSpc>
            </a:pPr>
            <a:r>
              <a:rPr sz="2300" b="1" dirty="0">
                <a:latin typeface="Calibri"/>
                <a:cs typeface="Calibri"/>
              </a:rPr>
              <a:t>…</a:t>
            </a:r>
            <a:r>
              <a:rPr sz="2300" b="1" spc="-30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…</a:t>
            </a:r>
            <a:r>
              <a:rPr sz="2300" b="1" spc="-25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…</a:t>
            </a:r>
            <a:endParaRPr sz="2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25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</a:pPr>
            <a:r>
              <a:rPr sz="2200" b="1" spc="-5" dirty="0">
                <a:latin typeface="Calibri"/>
                <a:cs typeface="Calibri"/>
              </a:rPr>
              <a:t>-</a:t>
            </a:r>
            <a:r>
              <a:rPr sz="2200" b="1" spc="-1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Services</a:t>
            </a:r>
            <a:r>
              <a:rPr sz="2200" b="1" spc="-10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écosystémiques</a:t>
            </a:r>
            <a:r>
              <a:rPr sz="2200" b="1" spc="1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:</a:t>
            </a:r>
            <a:endParaRPr sz="2200">
              <a:latin typeface="Calibri"/>
              <a:cs typeface="Calibri"/>
            </a:endParaRPr>
          </a:p>
          <a:p>
            <a:pPr marL="965835" marR="5080">
              <a:lnSpc>
                <a:spcPct val="100000"/>
              </a:lnSpc>
              <a:spcBef>
                <a:spcPts val="5"/>
              </a:spcBef>
            </a:pPr>
            <a:r>
              <a:rPr sz="2200" b="1" spc="-5" dirty="0">
                <a:latin typeface="Calibri"/>
                <a:cs typeface="Calibri"/>
              </a:rPr>
              <a:t>Impact</a:t>
            </a:r>
            <a:r>
              <a:rPr sz="2200" b="1" spc="9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direct</a:t>
            </a:r>
            <a:r>
              <a:rPr sz="2200" b="1" spc="114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ou</a:t>
            </a:r>
            <a:r>
              <a:rPr sz="2200" b="1" spc="9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indirect</a:t>
            </a:r>
            <a:r>
              <a:rPr sz="2200" b="1" spc="10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sur</a:t>
            </a:r>
            <a:r>
              <a:rPr sz="2200" b="1" spc="10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le</a:t>
            </a:r>
            <a:r>
              <a:rPr sz="2200" b="1" spc="114" dirty="0"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0000FF"/>
                </a:solidFill>
                <a:latin typeface="Calibri"/>
                <a:cs typeface="Calibri"/>
              </a:rPr>
              <a:t>bien-être</a:t>
            </a:r>
            <a:r>
              <a:rPr sz="2200" b="1" spc="9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0000FF"/>
                </a:solidFill>
                <a:latin typeface="Calibri"/>
                <a:cs typeface="Calibri"/>
              </a:rPr>
              <a:t>socioéconomique</a:t>
            </a:r>
            <a:r>
              <a:rPr sz="2200" b="1" spc="1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et </a:t>
            </a:r>
            <a:r>
              <a:rPr sz="2200" b="1" spc="-484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sur la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0000FF"/>
                </a:solidFill>
                <a:latin typeface="Calibri"/>
                <a:cs typeface="Calibri"/>
              </a:rPr>
              <a:t>santé</a:t>
            </a:r>
            <a:r>
              <a:rPr sz="2200" b="1" spc="3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0000FF"/>
                </a:solidFill>
                <a:latin typeface="Calibri"/>
                <a:cs typeface="Calibri"/>
              </a:rPr>
              <a:t>mentale</a:t>
            </a:r>
            <a:r>
              <a:rPr sz="2200" b="1" spc="2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00FF"/>
                </a:solidFill>
                <a:latin typeface="Calibri"/>
                <a:cs typeface="Calibri"/>
              </a:rPr>
              <a:t>et</a:t>
            </a:r>
            <a:r>
              <a:rPr sz="2200" b="1" spc="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0000FF"/>
                </a:solidFill>
                <a:latin typeface="Calibri"/>
                <a:cs typeface="Calibri"/>
              </a:rPr>
              <a:t>psychique</a:t>
            </a:r>
            <a:r>
              <a:rPr sz="2200" b="1" spc="-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de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l’Homme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48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7593" y="577722"/>
            <a:ext cx="525653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-5" dirty="0">
                <a:solidFill>
                  <a:srgbClr val="0000FF"/>
                </a:solidFill>
              </a:rPr>
              <a:t>4-2-</a:t>
            </a:r>
            <a:r>
              <a:rPr sz="2600" spc="-15" dirty="0">
                <a:solidFill>
                  <a:srgbClr val="0000FF"/>
                </a:solidFill>
              </a:rPr>
              <a:t> </a:t>
            </a:r>
            <a:r>
              <a:rPr sz="2600" spc="-20" dirty="0">
                <a:solidFill>
                  <a:srgbClr val="0000FF"/>
                </a:solidFill>
              </a:rPr>
              <a:t>Types</a:t>
            </a:r>
            <a:r>
              <a:rPr sz="2600" dirty="0">
                <a:solidFill>
                  <a:srgbClr val="0000FF"/>
                </a:solidFill>
              </a:rPr>
              <a:t> </a:t>
            </a:r>
            <a:r>
              <a:rPr sz="2600" spc="-5" dirty="0">
                <a:solidFill>
                  <a:srgbClr val="0000FF"/>
                </a:solidFill>
              </a:rPr>
              <a:t>de </a:t>
            </a:r>
            <a:r>
              <a:rPr sz="2600" dirty="0">
                <a:solidFill>
                  <a:srgbClr val="0000FF"/>
                </a:solidFill>
              </a:rPr>
              <a:t>services</a:t>
            </a:r>
            <a:r>
              <a:rPr sz="2600" spc="-20" dirty="0">
                <a:solidFill>
                  <a:srgbClr val="0000FF"/>
                </a:solidFill>
              </a:rPr>
              <a:t> </a:t>
            </a:r>
            <a:r>
              <a:rPr sz="2600" spc="-10" dirty="0">
                <a:solidFill>
                  <a:srgbClr val="0000FF"/>
                </a:solidFill>
              </a:rPr>
              <a:t>écosystémiques</a:t>
            </a:r>
            <a:endParaRPr sz="2600"/>
          </a:p>
        </p:txBody>
      </p:sp>
      <p:sp>
        <p:nvSpPr>
          <p:cNvPr id="3" name="object 3"/>
          <p:cNvSpPr txBox="1"/>
          <p:nvPr/>
        </p:nvSpPr>
        <p:spPr>
          <a:xfrm>
            <a:off x="507593" y="1191894"/>
            <a:ext cx="8090534" cy="46424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7620" algn="just">
              <a:lnSpc>
                <a:spcPct val="100000"/>
              </a:lnSpc>
              <a:spcBef>
                <a:spcPts val="95"/>
              </a:spcBef>
              <a:buAutoNum type="arabicPlain"/>
              <a:tabLst>
                <a:tab pos="358775" algn="l"/>
              </a:tabLst>
            </a:pPr>
            <a:r>
              <a:rPr sz="2200" b="1" dirty="0">
                <a:latin typeface="Calibri"/>
                <a:cs typeface="Calibri"/>
              </a:rPr>
              <a:t>Services </a:t>
            </a:r>
            <a:r>
              <a:rPr sz="2200" b="1" spc="-15" dirty="0">
                <a:latin typeface="Calibri"/>
                <a:cs typeface="Calibri"/>
              </a:rPr>
              <a:t>d’</a:t>
            </a:r>
            <a:r>
              <a:rPr sz="2200" b="1" spc="-15" dirty="0">
                <a:solidFill>
                  <a:srgbClr val="0000FF"/>
                </a:solidFill>
                <a:latin typeface="Calibri"/>
                <a:cs typeface="Calibri"/>
              </a:rPr>
              <a:t>approvisionnement</a:t>
            </a:r>
            <a:r>
              <a:rPr sz="2200" b="1" spc="-15" dirty="0">
                <a:latin typeface="Calibri"/>
                <a:cs typeface="Calibri"/>
              </a:rPr>
              <a:t>: </a:t>
            </a:r>
            <a:r>
              <a:rPr sz="2200" b="1" spc="-10" dirty="0">
                <a:latin typeface="Calibri"/>
                <a:cs typeface="Calibri"/>
              </a:rPr>
              <a:t>plantes, </a:t>
            </a:r>
            <a:r>
              <a:rPr sz="2200" b="1" spc="-5" dirty="0">
                <a:latin typeface="Calibri"/>
                <a:cs typeface="Calibri"/>
              </a:rPr>
              <a:t>dérivés des </a:t>
            </a:r>
            <a:r>
              <a:rPr sz="2200" b="1" spc="-10" dirty="0">
                <a:latin typeface="Calibri"/>
                <a:cs typeface="Calibri"/>
              </a:rPr>
              <a:t>plantes, eau </a:t>
            </a:r>
            <a:r>
              <a:rPr sz="2200" b="1" spc="-5" dirty="0">
                <a:latin typeface="Calibri"/>
                <a:cs typeface="Calibri"/>
              </a:rPr>
              <a:t> douce…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:</a:t>
            </a:r>
            <a:r>
              <a:rPr sz="2200" b="1" dirty="0">
                <a:latin typeface="Calibri"/>
                <a:cs typeface="Calibri"/>
              </a:rPr>
              <a:t> services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de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00FF"/>
                </a:solidFill>
                <a:latin typeface="Calibri"/>
                <a:cs typeface="Calibri"/>
              </a:rPr>
              <a:t>prélèvement</a:t>
            </a:r>
            <a:r>
              <a:rPr sz="2200" b="1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: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produits</a:t>
            </a:r>
            <a:r>
              <a:rPr sz="2200" b="1" spc="-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valorisables</a:t>
            </a:r>
            <a:r>
              <a:rPr sz="2200" b="1" spc="-5" dirty="0">
                <a:latin typeface="Calibri"/>
                <a:cs typeface="Calibri"/>
              </a:rPr>
              <a:t> pour 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20" dirty="0">
                <a:latin typeface="Calibri"/>
                <a:cs typeface="Calibri"/>
              </a:rPr>
              <a:t>l’alimentation,</a:t>
            </a:r>
            <a:r>
              <a:rPr sz="2200" b="1" spc="-1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le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logement,</a:t>
            </a:r>
            <a:r>
              <a:rPr sz="2200" b="1" spc="-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la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production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25" dirty="0">
                <a:latin typeface="Calibri"/>
                <a:cs typeface="Calibri"/>
              </a:rPr>
              <a:t>d’énergie,</a:t>
            </a:r>
            <a:r>
              <a:rPr sz="2200" b="1" spc="445" dirty="0">
                <a:latin typeface="Calibri"/>
                <a:cs typeface="Calibri"/>
              </a:rPr>
              <a:t> </a:t>
            </a:r>
            <a:r>
              <a:rPr sz="2200" b="1" spc="-20" dirty="0">
                <a:latin typeface="Calibri"/>
                <a:cs typeface="Calibri"/>
              </a:rPr>
              <a:t>l’amélioration </a:t>
            </a:r>
            <a:r>
              <a:rPr sz="2200" b="1" spc="-484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des </a:t>
            </a:r>
            <a:r>
              <a:rPr sz="2200" b="1" spc="-15" dirty="0">
                <a:latin typeface="Calibri"/>
                <a:cs typeface="Calibri"/>
              </a:rPr>
              <a:t>plantes</a:t>
            </a:r>
            <a:endParaRPr sz="2200">
              <a:latin typeface="Calibri"/>
              <a:cs typeface="Calibri"/>
            </a:endParaRPr>
          </a:p>
          <a:p>
            <a:pPr marL="927100" algn="just">
              <a:lnSpc>
                <a:spcPct val="100000"/>
              </a:lnSpc>
            </a:pPr>
            <a:r>
              <a:rPr sz="2200" b="1" spc="-5" dirty="0">
                <a:solidFill>
                  <a:srgbClr val="00AF50"/>
                </a:solidFill>
                <a:latin typeface="Calibri"/>
                <a:cs typeface="Calibri"/>
              </a:rPr>
              <a:t>Impact</a:t>
            </a:r>
            <a:r>
              <a:rPr sz="2200" b="1" spc="1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AF50"/>
                </a:solidFill>
                <a:latin typeface="Calibri"/>
                <a:cs typeface="Calibri"/>
              </a:rPr>
              <a:t>direct</a:t>
            </a:r>
            <a:r>
              <a:rPr sz="2200" b="1" spc="2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sur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le</a:t>
            </a:r>
            <a:r>
              <a:rPr sz="2200" b="1" spc="1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bien-être</a:t>
            </a:r>
            <a:r>
              <a:rPr sz="2200" b="1" spc="4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(socioéconomique)</a:t>
            </a:r>
            <a:r>
              <a:rPr sz="2200" b="1" spc="7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de</a:t>
            </a:r>
            <a:r>
              <a:rPr sz="2200" b="1" spc="1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l’homme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15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buAutoNum type="arabicPlain" startAt="2"/>
              <a:tabLst>
                <a:tab pos="323850" algn="l"/>
              </a:tabLst>
            </a:pPr>
            <a:r>
              <a:rPr sz="2200" b="1" dirty="0">
                <a:latin typeface="Calibri"/>
                <a:cs typeface="Calibri"/>
              </a:rPr>
              <a:t>Services de </a:t>
            </a:r>
            <a:r>
              <a:rPr sz="2200" b="1" spc="-5" dirty="0">
                <a:solidFill>
                  <a:srgbClr val="0000FF"/>
                </a:solidFill>
                <a:latin typeface="Calibri"/>
                <a:cs typeface="Calibri"/>
              </a:rPr>
              <a:t>soutien (de support) </a:t>
            </a:r>
            <a:r>
              <a:rPr sz="2200" b="1" spc="-5" dirty="0">
                <a:latin typeface="Calibri"/>
                <a:cs typeface="Calibri"/>
              </a:rPr>
              <a:t>: </a:t>
            </a:r>
            <a:r>
              <a:rPr sz="2200" b="1" spc="-10" dirty="0">
                <a:latin typeface="Calibri"/>
                <a:cs typeface="Calibri"/>
              </a:rPr>
              <a:t>formation et maintien </a:t>
            </a:r>
            <a:r>
              <a:rPr sz="2200" b="1" spc="-5" dirty="0">
                <a:latin typeface="Calibri"/>
                <a:cs typeface="Calibri"/>
              </a:rPr>
              <a:t>des sols, 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photosynthèse…</a:t>
            </a:r>
            <a:r>
              <a:rPr sz="2200" b="1" spc="-5" dirty="0">
                <a:latin typeface="Calibri"/>
                <a:cs typeface="Calibri"/>
              </a:rPr>
              <a:t> :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services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d’auto-entretien</a:t>
            </a:r>
            <a:r>
              <a:rPr sz="2200" b="1" spc="-1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:</a:t>
            </a:r>
            <a:r>
              <a:rPr sz="2200" b="1" dirty="0">
                <a:latin typeface="Calibri"/>
                <a:cs typeface="Calibri"/>
              </a:rPr>
              <a:t> services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utiles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à</a:t>
            </a:r>
            <a:r>
              <a:rPr sz="2200" b="1" spc="484" dirty="0">
                <a:latin typeface="Calibri"/>
                <a:cs typeface="Calibri"/>
              </a:rPr>
              <a:t> </a:t>
            </a:r>
            <a:r>
              <a:rPr sz="2200" b="1" spc="5" dirty="0">
                <a:latin typeface="Calibri"/>
                <a:cs typeface="Calibri"/>
              </a:rPr>
              <a:t>la </a:t>
            </a:r>
            <a:r>
              <a:rPr sz="2200" b="1" spc="10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nature</a:t>
            </a:r>
            <a:endParaRPr sz="2200">
              <a:latin typeface="Calibri"/>
              <a:cs typeface="Calibri"/>
            </a:endParaRPr>
          </a:p>
          <a:p>
            <a:pPr marL="927100" algn="just">
              <a:lnSpc>
                <a:spcPct val="100000"/>
              </a:lnSpc>
              <a:spcBef>
                <a:spcPts val="5"/>
              </a:spcBef>
            </a:pPr>
            <a:r>
              <a:rPr sz="2200" b="1" spc="-5" dirty="0">
                <a:solidFill>
                  <a:srgbClr val="00AF50"/>
                </a:solidFill>
                <a:latin typeface="Calibri"/>
                <a:cs typeface="Calibri"/>
              </a:rPr>
              <a:t>Impact</a:t>
            </a:r>
            <a:r>
              <a:rPr sz="2200" b="1" spc="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AF50"/>
                </a:solidFill>
                <a:latin typeface="Calibri"/>
                <a:cs typeface="Calibri"/>
              </a:rPr>
              <a:t>indirect</a:t>
            </a:r>
            <a:r>
              <a:rPr sz="2200" b="1" spc="1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sur le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bien-être</a:t>
            </a:r>
            <a:r>
              <a:rPr sz="2200" b="1" spc="4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humain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650">
              <a:latin typeface="Calibri"/>
              <a:cs typeface="Calibri"/>
            </a:endParaRPr>
          </a:p>
          <a:p>
            <a:pPr marL="12700" marR="6985" algn="just">
              <a:lnSpc>
                <a:spcPct val="100000"/>
              </a:lnSpc>
              <a:spcBef>
                <a:spcPts val="5"/>
              </a:spcBef>
              <a:buAutoNum type="arabicPlain" startAt="3"/>
              <a:tabLst>
                <a:tab pos="317500" algn="l"/>
              </a:tabLst>
            </a:pPr>
            <a:r>
              <a:rPr sz="2200" b="1" dirty="0">
                <a:latin typeface="Calibri"/>
                <a:cs typeface="Calibri"/>
              </a:rPr>
              <a:t>Services de </a:t>
            </a:r>
            <a:r>
              <a:rPr sz="2200" b="1" spc="-10" dirty="0">
                <a:solidFill>
                  <a:srgbClr val="0000FF"/>
                </a:solidFill>
                <a:latin typeface="Calibri"/>
                <a:cs typeface="Calibri"/>
              </a:rPr>
              <a:t>régulation</a:t>
            </a:r>
            <a:r>
              <a:rPr sz="2200" b="1" spc="-10" dirty="0">
                <a:latin typeface="Calibri"/>
                <a:cs typeface="Calibri"/>
              </a:rPr>
              <a:t>: </a:t>
            </a:r>
            <a:r>
              <a:rPr sz="2200" b="1" spc="-15" dirty="0">
                <a:latin typeface="Calibri"/>
                <a:cs typeface="Calibri"/>
              </a:rPr>
              <a:t>fixation </a:t>
            </a:r>
            <a:r>
              <a:rPr sz="2200" b="1" spc="-5" dirty="0">
                <a:latin typeface="Calibri"/>
                <a:cs typeface="Calibri"/>
              </a:rPr>
              <a:t>du carbone, </a:t>
            </a:r>
            <a:r>
              <a:rPr sz="2200" b="1" spc="-10" dirty="0">
                <a:latin typeface="Calibri"/>
                <a:cs typeface="Calibri"/>
              </a:rPr>
              <a:t>fixation </a:t>
            </a:r>
            <a:r>
              <a:rPr sz="2200" b="1" spc="-5" dirty="0">
                <a:latin typeface="Calibri"/>
                <a:cs typeface="Calibri"/>
              </a:rPr>
              <a:t>des </a:t>
            </a:r>
            <a:r>
              <a:rPr sz="2200" b="1" spc="-10" dirty="0">
                <a:latin typeface="Calibri"/>
                <a:cs typeface="Calibri"/>
              </a:rPr>
              <a:t>polluants, </a:t>
            </a:r>
            <a:r>
              <a:rPr sz="2200" b="1" spc="-5" dirty="0">
                <a:latin typeface="Calibri"/>
                <a:cs typeface="Calibri"/>
              </a:rPr>
              <a:t> pollinisation… : régulation du </a:t>
            </a:r>
            <a:r>
              <a:rPr sz="2200" b="1" spc="-10" dirty="0">
                <a:latin typeface="Calibri"/>
                <a:cs typeface="Calibri"/>
              </a:rPr>
              <a:t>climat, </a:t>
            </a:r>
            <a:r>
              <a:rPr sz="2200" b="1" spc="-15" dirty="0">
                <a:latin typeface="Calibri"/>
                <a:cs typeface="Calibri"/>
              </a:rPr>
              <a:t>épuration </a:t>
            </a:r>
            <a:r>
              <a:rPr sz="2200" b="1" dirty="0">
                <a:latin typeface="Calibri"/>
                <a:cs typeface="Calibri"/>
              </a:rPr>
              <a:t>des </a:t>
            </a:r>
            <a:r>
              <a:rPr sz="2200" b="1" spc="-5" dirty="0">
                <a:latin typeface="Calibri"/>
                <a:cs typeface="Calibri"/>
              </a:rPr>
              <a:t>milieux, </a:t>
            </a:r>
            <a:r>
              <a:rPr sz="2200" b="1" spc="-10" dirty="0">
                <a:latin typeface="Calibri"/>
                <a:cs typeface="Calibri"/>
              </a:rPr>
              <a:t>contrôle </a:t>
            </a:r>
            <a:r>
              <a:rPr sz="2200" b="1" spc="-5" dirty="0">
                <a:latin typeface="Calibri"/>
                <a:cs typeface="Calibri"/>
              </a:rPr>
              <a:t> des maladies</a:t>
            </a:r>
            <a:r>
              <a:rPr sz="2200" b="1" spc="1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des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plantes</a:t>
            </a:r>
            <a:r>
              <a:rPr sz="2200" b="1" spc="3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et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des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animaux...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200" spc="-5" dirty="0"/>
              <a:t>4- </a:t>
            </a:r>
            <a:r>
              <a:rPr sz="2200" dirty="0"/>
              <a:t>Services </a:t>
            </a:r>
            <a:r>
              <a:rPr sz="2200" spc="-10" dirty="0">
                <a:solidFill>
                  <a:srgbClr val="0000FF"/>
                </a:solidFill>
              </a:rPr>
              <a:t>culturels </a:t>
            </a:r>
            <a:r>
              <a:rPr sz="2200" spc="-5" dirty="0"/>
              <a:t>: </a:t>
            </a:r>
            <a:r>
              <a:rPr sz="2200" spc="-10" dirty="0"/>
              <a:t>récréation, éducation… </a:t>
            </a:r>
            <a:r>
              <a:rPr sz="2200" spc="-5" dirty="0"/>
              <a:t>: </a:t>
            </a:r>
            <a:r>
              <a:rPr dirty="0"/>
              <a:t>services </a:t>
            </a:r>
            <a:r>
              <a:rPr spc="-10" dirty="0"/>
              <a:t>immatériels </a:t>
            </a:r>
            <a:r>
              <a:rPr dirty="0"/>
              <a:t>: </a:t>
            </a:r>
            <a:r>
              <a:rPr spc="5" dirty="0"/>
              <a:t> </a:t>
            </a:r>
            <a:r>
              <a:rPr spc="-10" dirty="0"/>
              <a:t>catégorie</a:t>
            </a:r>
            <a:r>
              <a:rPr spc="-5" dirty="0"/>
              <a:t> </a:t>
            </a:r>
            <a:r>
              <a:rPr dirty="0"/>
              <a:t>de</a:t>
            </a:r>
            <a:r>
              <a:rPr spc="5" dirty="0"/>
              <a:t> </a:t>
            </a:r>
            <a:r>
              <a:rPr dirty="0"/>
              <a:t>services</a:t>
            </a:r>
            <a:r>
              <a:rPr spc="5" dirty="0"/>
              <a:t> </a:t>
            </a:r>
            <a:r>
              <a:rPr spc="-10" dirty="0"/>
              <a:t>très</a:t>
            </a:r>
            <a:r>
              <a:rPr spc="-5" dirty="0"/>
              <a:t> </a:t>
            </a:r>
            <a:r>
              <a:rPr spc="-15" dirty="0"/>
              <a:t>large</a:t>
            </a:r>
            <a:r>
              <a:rPr spc="-10" dirty="0"/>
              <a:t> </a:t>
            </a:r>
            <a:r>
              <a:rPr dirty="0"/>
              <a:t>(des</a:t>
            </a:r>
            <a:r>
              <a:rPr spc="5" dirty="0"/>
              <a:t> </a:t>
            </a:r>
            <a:r>
              <a:rPr dirty="0"/>
              <a:t>bénéfices</a:t>
            </a:r>
            <a:r>
              <a:rPr spc="5" dirty="0"/>
              <a:t> </a:t>
            </a:r>
            <a:r>
              <a:rPr spc="-5" dirty="0"/>
              <a:t>spirituels</a:t>
            </a:r>
            <a:r>
              <a:rPr dirty="0"/>
              <a:t> </a:t>
            </a:r>
            <a:r>
              <a:rPr spc="-5" dirty="0"/>
              <a:t>et</a:t>
            </a:r>
            <a:r>
              <a:rPr dirty="0"/>
              <a:t> </a:t>
            </a:r>
            <a:r>
              <a:rPr spc="-5" dirty="0"/>
              <a:t>religieux</a:t>
            </a:r>
            <a:r>
              <a:rPr dirty="0"/>
              <a:t> </a:t>
            </a:r>
            <a:r>
              <a:rPr spc="-10" dirty="0"/>
              <a:t>au </a:t>
            </a:r>
            <a:r>
              <a:rPr spc="-5" dirty="0"/>
              <a:t> tourisme</a:t>
            </a:r>
            <a:r>
              <a:rPr spc="-25" dirty="0"/>
              <a:t> </a:t>
            </a:r>
            <a:r>
              <a:rPr spc="-10" dirty="0"/>
              <a:t>et </a:t>
            </a:r>
            <a:r>
              <a:rPr dirty="0"/>
              <a:t>à</a:t>
            </a:r>
            <a:r>
              <a:rPr spc="-5" dirty="0"/>
              <a:t> la</a:t>
            </a:r>
            <a:r>
              <a:rPr spc="-15" dirty="0"/>
              <a:t> </a:t>
            </a:r>
            <a:r>
              <a:rPr spc="-10" dirty="0"/>
              <a:t>pratique </a:t>
            </a:r>
            <a:r>
              <a:rPr spc="-15" dirty="0"/>
              <a:t>d’activités</a:t>
            </a:r>
            <a:r>
              <a:rPr spc="-35" dirty="0"/>
              <a:t> </a:t>
            </a:r>
            <a:r>
              <a:rPr spc="-15" dirty="0"/>
              <a:t>récréatives)</a:t>
            </a:r>
            <a:endParaRPr sz="2200"/>
          </a:p>
        </p:txBody>
      </p:sp>
      <p:sp>
        <p:nvSpPr>
          <p:cNvPr id="3" name="object 3"/>
          <p:cNvSpPr txBox="1"/>
          <p:nvPr/>
        </p:nvSpPr>
        <p:spPr>
          <a:xfrm>
            <a:off x="1422019" y="1433829"/>
            <a:ext cx="623697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latin typeface="Calibri"/>
                <a:cs typeface="Calibri"/>
              </a:rPr>
              <a:t>Impact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sur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la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00AF50"/>
                </a:solidFill>
                <a:latin typeface="Calibri"/>
                <a:cs typeface="Calibri"/>
              </a:rPr>
              <a:t>santé</a:t>
            </a:r>
            <a:r>
              <a:rPr sz="2200" b="1" spc="1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00AF50"/>
                </a:solidFill>
                <a:latin typeface="Calibri"/>
                <a:cs typeface="Calibri"/>
              </a:rPr>
              <a:t>mentale</a:t>
            </a:r>
            <a:r>
              <a:rPr sz="2200" b="1" spc="4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AF50"/>
                </a:solidFill>
                <a:latin typeface="Calibri"/>
                <a:cs typeface="Calibri"/>
              </a:rPr>
              <a:t>et</a:t>
            </a:r>
            <a:r>
              <a:rPr sz="2200" b="1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00AF50"/>
                </a:solidFill>
                <a:latin typeface="Calibri"/>
                <a:cs typeface="Calibri"/>
              </a:rPr>
              <a:t>psychique</a:t>
            </a:r>
            <a:r>
              <a:rPr sz="2200" b="1" spc="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de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l’Homme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8244" y="2060448"/>
            <a:ext cx="8359140" cy="1143000"/>
          </a:xfrm>
          <a:prstGeom prst="rect">
            <a:avLst/>
          </a:prstGeom>
          <a:ln w="9525">
            <a:solidFill>
              <a:srgbClr val="00AF50"/>
            </a:solidFill>
          </a:ln>
        </p:spPr>
        <p:txBody>
          <a:bodyPr vert="horz" wrap="square" lIns="0" tIns="19050" rIns="0" bIns="0" rtlCol="0">
            <a:spAutoFit/>
          </a:bodyPr>
          <a:lstStyle/>
          <a:p>
            <a:pPr marL="93980" marR="83820" indent="112395">
              <a:lnSpc>
                <a:spcPts val="4320"/>
              </a:lnSpc>
              <a:spcBef>
                <a:spcPts val="150"/>
              </a:spcBef>
              <a:buClr>
                <a:srgbClr val="0000FF"/>
              </a:buClr>
              <a:buSzPct val="83333"/>
              <a:buFont typeface="Times New Roman"/>
              <a:buChar char="●"/>
              <a:tabLst>
                <a:tab pos="425450" algn="l"/>
              </a:tabLst>
            </a:pPr>
            <a:r>
              <a:rPr sz="2400" b="1" spc="-5" dirty="0">
                <a:latin typeface="Calibri"/>
                <a:cs typeface="Calibri"/>
              </a:rPr>
              <a:t>Nouvelle discipline (2010): </a:t>
            </a:r>
            <a:r>
              <a:rPr sz="2400" b="1" i="1" dirty="0">
                <a:solidFill>
                  <a:srgbClr val="0000FF"/>
                </a:solidFill>
                <a:latin typeface="Calibri"/>
                <a:cs typeface="Calibri"/>
              </a:rPr>
              <a:t>TEEB </a:t>
            </a:r>
            <a:r>
              <a:rPr sz="2400" b="1" dirty="0">
                <a:solidFill>
                  <a:srgbClr val="00AF50"/>
                </a:solidFill>
                <a:latin typeface="Calibri"/>
                <a:cs typeface="Calibri"/>
              </a:rPr>
              <a:t>: </a:t>
            </a:r>
            <a:r>
              <a:rPr sz="2400" b="1" i="1" spc="-5" dirty="0">
                <a:solidFill>
                  <a:srgbClr val="0000FF"/>
                </a:solidFill>
                <a:latin typeface="Calibri"/>
                <a:cs typeface="Calibri"/>
              </a:rPr>
              <a:t>T</a:t>
            </a:r>
            <a:r>
              <a:rPr sz="2400" b="1" i="1" spc="-5" dirty="0">
                <a:solidFill>
                  <a:srgbClr val="00AF50"/>
                </a:solidFill>
                <a:latin typeface="Calibri"/>
                <a:cs typeface="Calibri"/>
              </a:rPr>
              <a:t>he </a:t>
            </a:r>
            <a:r>
              <a:rPr sz="2400" b="1" i="1" spc="-20" dirty="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sz="2400" b="1" i="1" spc="-20" dirty="0">
                <a:solidFill>
                  <a:srgbClr val="00AF50"/>
                </a:solidFill>
                <a:latin typeface="Calibri"/>
                <a:cs typeface="Calibri"/>
              </a:rPr>
              <a:t>conomy </a:t>
            </a:r>
            <a:r>
              <a:rPr sz="2400" b="1" i="1" spc="-5" dirty="0">
                <a:solidFill>
                  <a:srgbClr val="00AF50"/>
                </a:solidFill>
                <a:latin typeface="Calibri"/>
                <a:cs typeface="Calibri"/>
              </a:rPr>
              <a:t>of </a:t>
            </a:r>
            <a:r>
              <a:rPr sz="2400" b="1" i="1" spc="-20" dirty="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sz="2400" b="1" i="1" spc="-20" dirty="0">
                <a:solidFill>
                  <a:srgbClr val="00AF50"/>
                </a:solidFill>
                <a:latin typeface="Calibri"/>
                <a:cs typeface="Calibri"/>
              </a:rPr>
              <a:t>cosystems </a:t>
            </a:r>
            <a:r>
              <a:rPr sz="2400" b="1" i="1" spc="-1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00AF50"/>
                </a:solidFill>
                <a:latin typeface="Calibri"/>
                <a:cs typeface="Calibri"/>
              </a:rPr>
              <a:t>and</a:t>
            </a:r>
            <a:r>
              <a:rPr sz="2400" b="1" i="1" spc="-3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i="1" spc="-5" dirty="0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sz="2400" b="1" i="1" spc="-5" dirty="0">
                <a:solidFill>
                  <a:srgbClr val="00AF50"/>
                </a:solidFill>
                <a:latin typeface="Calibri"/>
                <a:cs typeface="Calibri"/>
              </a:rPr>
              <a:t>iodiversity</a:t>
            </a:r>
            <a:r>
              <a:rPr sz="2400" b="1" spc="-5" dirty="0">
                <a:solidFill>
                  <a:srgbClr val="00AF50"/>
                </a:solidFill>
                <a:latin typeface="Calibri"/>
                <a:cs typeface="Calibri"/>
              </a:rPr>
              <a:t>:</a:t>
            </a:r>
            <a:r>
              <a:rPr sz="2400" b="1" spc="1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Calibri"/>
                <a:cs typeface="Calibri"/>
              </a:rPr>
              <a:t>Economie</a:t>
            </a:r>
            <a:r>
              <a:rPr sz="2400" b="1" spc="-3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des</a:t>
            </a:r>
            <a:r>
              <a:rPr sz="2400" b="1" spc="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000FF"/>
                </a:solidFill>
                <a:latin typeface="Calibri"/>
                <a:cs typeface="Calibri"/>
              </a:rPr>
              <a:t>écosystèmes</a:t>
            </a:r>
            <a:r>
              <a:rPr sz="2400" b="1" spc="-2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Calibri"/>
                <a:cs typeface="Calibri"/>
              </a:rPr>
              <a:t>et 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de</a:t>
            </a:r>
            <a:r>
              <a:rPr sz="2400" b="1" spc="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Calibri"/>
                <a:cs typeface="Calibri"/>
              </a:rPr>
              <a:t>la</a:t>
            </a:r>
            <a:r>
              <a:rPr sz="2400" b="1" spc="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00FF"/>
                </a:solidFill>
                <a:latin typeface="Calibri"/>
                <a:cs typeface="Calibri"/>
              </a:rPr>
              <a:t>biodiversité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39339" y="3285744"/>
            <a:ext cx="4381500" cy="3285744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49</a:t>
            </a:fld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8480806" y="6447704"/>
            <a:ext cx="153035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Times New Roman"/>
                <a:cs typeface="Times New Roman"/>
              </a:rPr>
              <a:t>5</a:t>
            </a:fld>
            <a:endParaRPr sz="1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14755" y="765048"/>
            <a:ext cx="7749540" cy="2123440"/>
          </a:xfrm>
          <a:prstGeom prst="rect">
            <a:avLst/>
          </a:prstGeom>
          <a:ln w="12700">
            <a:solidFill>
              <a:srgbClr val="375F92"/>
            </a:solidFill>
          </a:ln>
        </p:spPr>
        <p:txBody>
          <a:bodyPr vert="horz" wrap="square" lIns="0" tIns="2857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25"/>
              </a:spcBef>
            </a:pPr>
            <a:r>
              <a:rPr sz="2200" b="1" spc="-5" dirty="0">
                <a:latin typeface="Calibri"/>
                <a:cs typeface="Calibri"/>
              </a:rPr>
              <a:t>«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Concept</a:t>
            </a:r>
            <a:r>
              <a:rPr sz="2200" b="1" spc="2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qui associe</a:t>
            </a:r>
            <a:r>
              <a:rPr sz="2200" b="1" spc="2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:</a:t>
            </a:r>
            <a:endParaRPr sz="2200">
              <a:latin typeface="Calibri"/>
              <a:cs typeface="Calibri"/>
            </a:endParaRPr>
          </a:p>
          <a:p>
            <a:pPr marL="1155065" indent="-150495">
              <a:lnSpc>
                <a:spcPct val="100000"/>
              </a:lnSpc>
              <a:buChar char="-"/>
              <a:tabLst>
                <a:tab pos="1155700" algn="l"/>
              </a:tabLst>
            </a:pPr>
            <a:r>
              <a:rPr sz="2200" b="1" spc="-5" dirty="0">
                <a:latin typeface="Calibri"/>
                <a:cs typeface="Calibri"/>
              </a:rPr>
              <a:t>le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respect</a:t>
            </a:r>
            <a:r>
              <a:rPr sz="2200" b="1" spc="2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de</a:t>
            </a:r>
            <a:r>
              <a:rPr sz="2200" b="1" spc="15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l'</a:t>
            </a:r>
            <a:r>
              <a:rPr sz="2200" b="1" spc="-15" dirty="0">
                <a:solidFill>
                  <a:srgbClr val="FF00FF"/>
                </a:solidFill>
                <a:latin typeface="Calibri"/>
                <a:cs typeface="Calibri"/>
              </a:rPr>
              <a:t>environnement</a:t>
            </a:r>
            <a:r>
              <a:rPr sz="2200" b="1" spc="-15" dirty="0">
                <a:latin typeface="Calibri"/>
                <a:cs typeface="Calibri"/>
              </a:rPr>
              <a:t>,</a:t>
            </a:r>
            <a:endParaRPr sz="2200">
              <a:latin typeface="Calibri"/>
              <a:cs typeface="Calibri"/>
            </a:endParaRPr>
          </a:p>
          <a:p>
            <a:pPr marL="1155065" indent="-150495">
              <a:lnSpc>
                <a:spcPct val="100000"/>
              </a:lnSpc>
              <a:buChar char="-"/>
              <a:tabLst>
                <a:tab pos="1155700" algn="l"/>
              </a:tabLst>
            </a:pPr>
            <a:r>
              <a:rPr sz="2200" b="1" spc="-5" dirty="0">
                <a:latin typeface="Calibri"/>
                <a:cs typeface="Calibri"/>
              </a:rPr>
              <a:t>le </a:t>
            </a:r>
            <a:r>
              <a:rPr sz="2200" b="1" spc="-10" dirty="0">
                <a:latin typeface="Calibri"/>
                <a:cs typeface="Calibri"/>
              </a:rPr>
              <a:t>maintien</a:t>
            </a:r>
            <a:r>
              <a:rPr sz="2200" b="1" spc="1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de</a:t>
            </a:r>
            <a:r>
              <a:rPr sz="2200" b="1" spc="1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la </a:t>
            </a:r>
            <a:r>
              <a:rPr sz="2200" b="1" spc="-15" dirty="0">
                <a:solidFill>
                  <a:srgbClr val="0000FF"/>
                </a:solidFill>
                <a:latin typeface="Calibri"/>
                <a:cs typeface="Calibri"/>
              </a:rPr>
              <a:t>rentabilité</a:t>
            </a:r>
            <a:r>
              <a:rPr sz="2200" b="1" spc="3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économique,</a:t>
            </a:r>
            <a:endParaRPr sz="2200">
              <a:latin typeface="Calibri"/>
              <a:cs typeface="Calibri"/>
            </a:endParaRPr>
          </a:p>
          <a:p>
            <a:pPr marL="1155065" indent="-150495">
              <a:lnSpc>
                <a:spcPct val="100000"/>
              </a:lnSpc>
              <a:buChar char="-"/>
              <a:tabLst>
                <a:tab pos="1155700" algn="l"/>
              </a:tabLst>
            </a:pPr>
            <a:r>
              <a:rPr sz="2200" b="1" spc="-10" dirty="0">
                <a:latin typeface="Calibri"/>
                <a:cs typeface="Calibri"/>
              </a:rPr>
              <a:t>l'</a:t>
            </a:r>
            <a:r>
              <a:rPr sz="2200" b="1" spc="-10" dirty="0">
                <a:solidFill>
                  <a:srgbClr val="0000FF"/>
                </a:solidFill>
                <a:latin typeface="Calibri"/>
                <a:cs typeface="Calibri"/>
              </a:rPr>
              <a:t>acceptabilité</a:t>
            </a:r>
            <a:r>
              <a:rPr sz="2200" b="1" spc="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sociale,</a:t>
            </a:r>
            <a:endParaRPr sz="2200">
              <a:latin typeface="Calibri"/>
              <a:cs typeface="Calibri"/>
            </a:endParaRPr>
          </a:p>
          <a:p>
            <a:pPr marL="1155065" indent="-150495">
              <a:lnSpc>
                <a:spcPct val="100000"/>
              </a:lnSpc>
              <a:buChar char="-"/>
              <a:tabLst>
                <a:tab pos="1155700" algn="l"/>
              </a:tabLst>
            </a:pPr>
            <a:r>
              <a:rPr sz="2200" b="1" spc="-5" dirty="0">
                <a:latin typeface="Calibri"/>
                <a:cs typeface="Calibri"/>
              </a:rPr>
              <a:t>la </a:t>
            </a:r>
            <a:r>
              <a:rPr sz="2200" b="1" spc="-10" dirty="0">
                <a:solidFill>
                  <a:srgbClr val="0000FF"/>
                </a:solidFill>
                <a:latin typeface="Calibri"/>
                <a:cs typeface="Calibri"/>
              </a:rPr>
              <a:t>transmission</a:t>
            </a:r>
            <a:r>
              <a:rPr sz="2200" b="1" spc="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des biens</a:t>
            </a:r>
            <a:r>
              <a:rPr sz="2200" b="1" spc="-10" dirty="0">
                <a:latin typeface="Calibri"/>
                <a:cs typeface="Calibri"/>
              </a:rPr>
              <a:t> et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des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connaissances,</a:t>
            </a:r>
            <a:endParaRPr sz="2200">
              <a:latin typeface="Calibri"/>
              <a:cs typeface="Calibri"/>
            </a:endParaRPr>
          </a:p>
          <a:p>
            <a:pPr marL="90805">
              <a:lnSpc>
                <a:spcPct val="100000"/>
              </a:lnSpc>
            </a:pPr>
            <a:r>
              <a:rPr sz="2200" b="1" spc="-5" dirty="0">
                <a:latin typeface="Calibri"/>
                <a:cs typeface="Calibri"/>
              </a:rPr>
              <a:t>… dans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le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cadre</a:t>
            </a:r>
            <a:r>
              <a:rPr sz="2200" b="1" spc="25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d’une </a:t>
            </a:r>
            <a:r>
              <a:rPr sz="2200" b="1" spc="-10" dirty="0">
                <a:solidFill>
                  <a:srgbClr val="0000FF"/>
                </a:solidFill>
                <a:latin typeface="Calibri"/>
                <a:cs typeface="Calibri"/>
              </a:rPr>
              <a:t>approche</a:t>
            </a:r>
            <a:r>
              <a:rPr sz="2200" b="1" spc="3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0000FF"/>
                </a:solidFill>
                <a:latin typeface="Calibri"/>
                <a:cs typeface="Calibri"/>
              </a:rPr>
              <a:t>systémique</a:t>
            </a:r>
            <a:r>
              <a:rPr sz="2200" b="1" spc="-15" dirty="0">
                <a:latin typeface="Calibri"/>
                <a:cs typeface="Calibri"/>
              </a:rPr>
              <a:t>…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»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99488" y="188976"/>
            <a:ext cx="4573905" cy="462280"/>
          </a:xfrm>
          <a:prstGeom prst="rect">
            <a:avLst/>
          </a:prstGeom>
          <a:ln w="12700">
            <a:solidFill>
              <a:srgbClr val="548ED4"/>
            </a:solidFill>
          </a:ln>
        </p:spPr>
        <p:txBody>
          <a:bodyPr vert="horz" wrap="square" lIns="0" tIns="25400" rIns="0" bIns="0" rtlCol="0">
            <a:spAutoFit/>
          </a:bodyPr>
          <a:lstStyle/>
          <a:p>
            <a:pPr marR="60960" algn="ctr">
              <a:lnSpc>
                <a:spcPct val="100000"/>
              </a:lnSpc>
              <a:spcBef>
                <a:spcPts val="200"/>
              </a:spcBef>
            </a:pPr>
            <a:r>
              <a:rPr sz="2400" i="1" spc="-5" dirty="0">
                <a:solidFill>
                  <a:srgbClr val="3333FF"/>
                </a:solidFill>
                <a:latin typeface="Calibri"/>
                <a:cs typeface="Calibri"/>
              </a:rPr>
              <a:t>Agriculture</a:t>
            </a:r>
            <a:r>
              <a:rPr sz="2400" i="1" spc="-20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3333FF"/>
                </a:solidFill>
                <a:latin typeface="Calibri"/>
                <a:cs typeface="Calibri"/>
              </a:rPr>
              <a:t>durable</a:t>
            </a:r>
            <a:r>
              <a:rPr sz="2400" i="1" spc="-50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400" i="1" spc="-5" dirty="0">
                <a:solidFill>
                  <a:srgbClr val="3333FF"/>
                </a:solidFill>
                <a:latin typeface="Calibri"/>
                <a:cs typeface="Calibri"/>
              </a:rPr>
              <a:t>??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4988" y="4858511"/>
            <a:ext cx="8644255" cy="737870"/>
          </a:xfrm>
          <a:prstGeom prst="rect">
            <a:avLst/>
          </a:prstGeom>
          <a:ln w="12700">
            <a:solidFill>
              <a:srgbClr val="375F92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92075" marR="84455">
              <a:lnSpc>
                <a:spcPct val="100000"/>
              </a:lnSpc>
              <a:spcBef>
                <a:spcPts val="229"/>
              </a:spcBef>
            </a:pPr>
            <a:r>
              <a:rPr sz="2100" b="1" spc="-5" dirty="0">
                <a:latin typeface="Calibri"/>
                <a:cs typeface="Calibri"/>
              </a:rPr>
              <a:t>Agroécologie:</a:t>
            </a:r>
            <a:r>
              <a:rPr sz="2100" b="1" spc="305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associe</a:t>
            </a:r>
            <a:r>
              <a:rPr sz="2100" b="1" spc="280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les</a:t>
            </a:r>
            <a:r>
              <a:rPr sz="2100" b="1" spc="285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sciences</a:t>
            </a:r>
            <a:r>
              <a:rPr sz="2100" b="1" spc="300" dirty="0">
                <a:latin typeface="Calibri"/>
                <a:cs typeface="Calibri"/>
              </a:rPr>
              <a:t> </a:t>
            </a:r>
            <a:r>
              <a:rPr sz="2100" b="1" spc="-5" dirty="0">
                <a:solidFill>
                  <a:srgbClr val="008000"/>
                </a:solidFill>
                <a:latin typeface="Calibri"/>
                <a:cs typeface="Calibri"/>
              </a:rPr>
              <a:t>agronomiques</a:t>
            </a:r>
            <a:r>
              <a:rPr sz="2100" b="1" spc="-5" dirty="0">
                <a:latin typeface="Calibri"/>
                <a:cs typeface="Calibri"/>
              </a:rPr>
              <a:t>,</a:t>
            </a:r>
            <a:r>
              <a:rPr sz="2100" b="1" spc="300" dirty="0">
                <a:latin typeface="Calibri"/>
                <a:cs typeface="Calibri"/>
              </a:rPr>
              <a:t> </a:t>
            </a:r>
            <a:r>
              <a:rPr sz="2100" b="1" spc="-20" dirty="0">
                <a:latin typeface="Calibri"/>
                <a:cs typeface="Calibri"/>
              </a:rPr>
              <a:t>l’</a:t>
            </a:r>
            <a:r>
              <a:rPr sz="2100" b="1" spc="-20" dirty="0">
                <a:solidFill>
                  <a:srgbClr val="FF00FF"/>
                </a:solidFill>
                <a:latin typeface="Calibri"/>
                <a:cs typeface="Calibri"/>
              </a:rPr>
              <a:t>écologie</a:t>
            </a:r>
            <a:r>
              <a:rPr sz="2100" b="1" spc="295" dirty="0">
                <a:solidFill>
                  <a:srgbClr val="FF00FF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et</a:t>
            </a:r>
            <a:r>
              <a:rPr sz="2100" b="1" spc="290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les</a:t>
            </a:r>
            <a:r>
              <a:rPr sz="2100" b="1" spc="275" dirty="0"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008000"/>
                </a:solidFill>
                <a:latin typeface="Calibri"/>
                <a:cs typeface="Calibri"/>
              </a:rPr>
              <a:t>sciences </a:t>
            </a:r>
            <a:r>
              <a:rPr sz="2100" b="1" spc="-459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100" b="1" spc="-5" dirty="0">
                <a:solidFill>
                  <a:srgbClr val="008000"/>
                </a:solidFill>
                <a:latin typeface="Calibri"/>
                <a:cs typeface="Calibri"/>
              </a:rPr>
              <a:t>humaines </a:t>
            </a:r>
            <a:r>
              <a:rPr sz="2100" b="1" spc="-10" dirty="0">
                <a:latin typeface="Calibri"/>
                <a:cs typeface="Calibri"/>
              </a:rPr>
              <a:t>et</a:t>
            </a:r>
            <a:r>
              <a:rPr sz="2100" b="1" spc="-5" dirty="0">
                <a:latin typeface="Calibri"/>
                <a:cs typeface="Calibri"/>
              </a:rPr>
              <a:t> sociales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86000" y="3072383"/>
            <a:ext cx="4572000" cy="462280"/>
          </a:xfrm>
          <a:prstGeom prst="rect">
            <a:avLst/>
          </a:prstGeom>
          <a:ln w="12700">
            <a:solidFill>
              <a:srgbClr val="00FF00"/>
            </a:solidFill>
          </a:ln>
        </p:spPr>
        <p:txBody>
          <a:bodyPr vert="horz" wrap="square" lIns="0" tIns="25400" rIns="0" bIns="0" rtlCol="0">
            <a:spAutoFit/>
          </a:bodyPr>
          <a:lstStyle/>
          <a:p>
            <a:pPr marL="1244600">
              <a:lnSpc>
                <a:spcPct val="100000"/>
              </a:lnSpc>
              <a:spcBef>
                <a:spcPts val="200"/>
              </a:spcBef>
            </a:pPr>
            <a:r>
              <a:rPr sz="2400" b="1" i="1" spc="-10" dirty="0">
                <a:solidFill>
                  <a:srgbClr val="008000"/>
                </a:solidFill>
                <a:latin typeface="Calibri"/>
                <a:cs typeface="Calibri"/>
              </a:rPr>
              <a:t>Agroécologie</a:t>
            </a:r>
            <a:r>
              <a:rPr sz="2400" b="1" i="1" spc="-4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400" b="1" i="1" spc="-5" dirty="0">
                <a:solidFill>
                  <a:srgbClr val="008000"/>
                </a:solidFill>
                <a:latin typeface="Calibri"/>
                <a:cs typeface="Calibri"/>
              </a:rPr>
              <a:t>??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4988" y="5762244"/>
            <a:ext cx="8644255" cy="739140"/>
          </a:xfrm>
          <a:prstGeom prst="rect">
            <a:avLst/>
          </a:prstGeom>
          <a:ln w="12700">
            <a:solidFill>
              <a:srgbClr val="375F92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92075" marR="80645">
              <a:lnSpc>
                <a:spcPct val="100000"/>
              </a:lnSpc>
              <a:spcBef>
                <a:spcPts val="235"/>
              </a:spcBef>
              <a:tabLst>
                <a:tab pos="1718310" algn="l"/>
                <a:tab pos="1971675" algn="l"/>
                <a:tab pos="2949575" algn="l"/>
                <a:tab pos="4878070" algn="l"/>
                <a:tab pos="5927725" algn="l"/>
                <a:tab pos="6240780" algn="l"/>
                <a:tab pos="6617334" algn="l"/>
                <a:tab pos="7952105" algn="l"/>
                <a:tab pos="8357870" algn="l"/>
              </a:tabLst>
            </a:pPr>
            <a:r>
              <a:rPr sz="2100" b="1" dirty="0">
                <a:latin typeface="Calibri"/>
                <a:cs typeface="Calibri"/>
              </a:rPr>
              <a:t>Ag</a:t>
            </a:r>
            <a:r>
              <a:rPr sz="2100" b="1" spc="-30" dirty="0">
                <a:latin typeface="Calibri"/>
                <a:cs typeface="Calibri"/>
              </a:rPr>
              <a:t>r</a:t>
            </a:r>
            <a:r>
              <a:rPr sz="2100" b="1" dirty="0">
                <a:latin typeface="Calibri"/>
                <a:cs typeface="Calibri"/>
              </a:rPr>
              <a:t>oé</a:t>
            </a:r>
            <a:r>
              <a:rPr sz="2100" b="1" spc="-20" dirty="0">
                <a:latin typeface="Calibri"/>
                <a:cs typeface="Calibri"/>
              </a:rPr>
              <a:t>c</a:t>
            </a:r>
            <a:r>
              <a:rPr sz="2100" b="1" dirty="0">
                <a:latin typeface="Calibri"/>
                <a:cs typeface="Calibri"/>
              </a:rPr>
              <a:t>ologie	:	associe	</a:t>
            </a:r>
            <a:r>
              <a:rPr sz="2100" b="1" spc="-15" dirty="0">
                <a:latin typeface="Calibri"/>
                <a:cs typeface="Calibri"/>
              </a:rPr>
              <a:t>dé</a:t>
            </a:r>
            <a:r>
              <a:rPr sz="2100" b="1" spc="-25" dirty="0">
                <a:latin typeface="Calibri"/>
                <a:cs typeface="Calibri"/>
              </a:rPr>
              <a:t>v</a:t>
            </a:r>
            <a:r>
              <a:rPr sz="2100" b="1" spc="-5" dirty="0">
                <a:latin typeface="Calibri"/>
                <a:cs typeface="Calibri"/>
              </a:rPr>
              <a:t>eloppe</a:t>
            </a:r>
            <a:r>
              <a:rPr sz="2100" b="1" dirty="0">
                <a:latin typeface="Calibri"/>
                <a:cs typeface="Calibri"/>
              </a:rPr>
              <a:t>m</a:t>
            </a:r>
            <a:r>
              <a:rPr sz="2100" b="1" spc="-5" dirty="0">
                <a:latin typeface="Calibri"/>
                <a:cs typeface="Calibri"/>
              </a:rPr>
              <a:t>e</a:t>
            </a:r>
            <a:r>
              <a:rPr sz="2100" b="1" spc="-15" dirty="0">
                <a:latin typeface="Calibri"/>
                <a:cs typeface="Calibri"/>
              </a:rPr>
              <a:t>n</a:t>
            </a:r>
            <a:r>
              <a:rPr sz="2100" b="1" dirty="0">
                <a:latin typeface="Calibri"/>
                <a:cs typeface="Calibri"/>
              </a:rPr>
              <a:t>t	ag</a:t>
            </a:r>
            <a:r>
              <a:rPr sz="2100" b="1" spc="-10" dirty="0">
                <a:latin typeface="Calibri"/>
                <a:cs typeface="Calibri"/>
              </a:rPr>
              <a:t>r</a:t>
            </a:r>
            <a:r>
              <a:rPr sz="2100" b="1" dirty="0">
                <a:latin typeface="Calibri"/>
                <a:cs typeface="Calibri"/>
              </a:rPr>
              <a:t>i</a:t>
            </a:r>
            <a:r>
              <a:rPr sz="2100" b="1" spc="-15" dirty="0">
                <a:latin typeface="Calibri"/>
                <a:cs typeface="Calibri"/>
              </a:rPr>
              <a:t>c</a:t>
            </a:r>
            <a:r>
              <a:rPr sz="2100" b="1" dirty="0">
                <a:latin typeface="Calibri"/>
                <a:cs typeface="Calibri"/>
              </a:rPr>
              <a:t>ole	à	la	p</a:t>
            </a:r>
            <a:r>
              <a:rPr sz="2100" b="1" spc="-25" dirty="0">
                <a:latin typeface="Calibri"/>
                <a:cs typeface="Calibri"/>
              </a:rPr>
              <a:t>r</a:t>
            </a:r>
            <a:r>
              <a:rPr sz="2100" b="1" dirty="0">
                <a:latin typeface="Calibri"/>
                <a:cs typeface="Calibri"/>
              </a:rPr>
              <a:t>o</a:t>
            </a:r>
            <a:r>
              <a:rPr sz="2100" b="1" spc="-25" dirty="0">
                <a:latin typeface="Calibri"/>
                <a:cs typeface="Calibri"/>
              </a:rPr>
              <a:t>t</a:t>
            </a:r>
            <a:r>
              <a:rPr sz="2100" b="1" spc="-5" dirty="0">
                <a:latin typeface="Calibri"/>
                <a:cs typeface="Calibri"/>
              </a:rPr>
              <a:t>ec</a:t>
            </a:r>
            <a:r>
              <a:rPr sz="2100" b="1" spc="-15" dirty="0">
                <a:latin typeface="Calibri"/>
                <a:cs typeface="Calibri"/>
              </a:rPr>
              <a:t>ti</a:t>
            </a:r>
            <a:r>
              <a:rPr sz="2100" b="1" dirty="0">
                <a:latin typeface="Calibri"/>
                <a:cs typeface="Calibri"/>
              </a:rPr>
              <a:t>on	</a:t>
            </a:r>
            <a:r>
              <a:rPr sz="2100" b="1" spc="-15" dirty="0">
                <a:latin typeface="Calibri"/>
                <a:cs typeface="Calibri"/>
              </a:rPr>
              <a:t>e</a:t>
            </a:r>
            <a:r>
              <a:rPr sz="2100" b="1" dirty="0">
                <a:latin typeface="Calibri"/>
                <a:cs typeface="Calibri"/>
              </a:rPr>
              <a:t>t	la  </a:t>
            </a:r>
            <a:r>
              <a:rPr sz="2100" b="1" spc="-15" dirty="0">
                <a:solidFill>
                  <a:srgbClr val="FF0066"/>
                </a:solidFill>
                <a:latin typeface="Calibri"/>
                <a:cs typeface="Calibri"/>
              </a:rPr>
              <a:t>régénération</a:t>
            </a:r>
            <a:r>
              <a:rPr sz="2100" b="1" spc="25" dirty="0">
                <a:solidFill>
                  <a:srgbClr val="FF0066"/>
                </a:solidFill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de</a:t>
            </a:r>
            <a:r>
              <a:rPr sz="2100" b="1" spc="5" dirty="0">
                <a:latin typeface="Calibri"/>
                <a:cs typeface="Calibri"/>
              </a:rPr>
              <a:t> </a:t>
            </a:r>
            <a:r>
              <a:rPr sz="2100" b="1" spc="-20" dirty="0">
                <a:latin typeface="Calibri"/>
                <a:cs typeface="Calibri"/>
              </a:rPr>
              <a:t>l’</a:t>
            </a:r>
            <a:r>
              <a:rPr sz="2100" b="1" spc="-20" dirty="0">
                <a:solidFill>
                  <a:srgbClr val="FF00FF"/>
                </a:solidFill>
                <a:latin typeface="Calibri"/>
                <a:cs typeface="Calibri"/>
              </a:rPr>
              <a:t>environnement</a:t>
            </a:r>
            <a:r>
              <a:rPr sz="2100" b="1" spc="-10" dirty="0">
                <a:solidFill>
                  <a:srgbClr val="FF00FF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naturel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4988" y="3653028"/>
            <a:ext cx="8644255" cy="1062355"/>
          </a:xfrm>
          <a:prstGeom prst="rect">
            <a:avLst/>
          </a:prstGeom>
          <a:ln w="12700">
            <a:solidFill>
              <a:srgbClr val="00FF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92075" marR="80645" algn="just">
              <a:lnSpc>
                <a:spcPct val="100000"/>
              </a:lnSpc>
              <a:spcBef>
                <a:spcPts val="235"/>
              </a:spcBef>
            </a:pPr>
            <a:r>
              <a:rPr sz="2100" b="1" spc="-5" dirty="0">
                <a:latin typeface="Calibri"/>
                <a:cs typeface="Calibri"/>
              </a:rPr>
              <a:t>Agroécologie:</a:t>
            </a:r>
            <a:r>
              <a:rPr sz="2100" b="1" dirty="0">
                <a:latin typeface="Calibri"/>
                <a:cs typeface="Calibri"/>
              </a:rPr>
              <a:t> «</a:t>
            </a:r>
            <a:r>
              <a:rPr sz="2100" b="1" spc="5" dirty="0">
                <a:latin typeface="Calibri"/>
                <a:cs typeface="Calibri"/>
              </a:rPr>
              <a:t> </a:t>
            </a:r>
            <a:r>
              <a:rPr sz="2100" b="1" spc="-5" dirty="0">
                <a:latin typeface="Calibri"/>
                <a:cs typeface="Calibri"/>
              </a:rPr>
              <a:t>ensemble</a:t>
            </a:r>
            <a:r>
              <a:rPr sz="2100" b="1" dirty="0">
                <a:latin typeface="Calibri"/>
                <a:cs typeface="Calibri"/>
              </a:rPr>
              <a:t> de</a:t>
            </a:r>
            <a:r>
              <a:rPr sz="2100" b="1" spc="5" dirty="0">
                <a:latin typeface="Calibri"/>
                <a:cs typeface="Calibri"/>
              </a:rPr>
              <a:t> </a:t>
            </a:r>
            <a:r>
              <a:rPr sz="2100" b="1" spc="-5" dirty="0">
                <a:latin typeface="Calibri"/>
                <a:cs typeface="Calibri"/>
              </a:rPr>
              <a:t>disciplines</a:t>
            </a:r>
            <a:r>
              <a:rPr sz="2100" b="1" dirty="0">
                <a:latin typeface="Calibri"/>
                <a:cs typeface="Calibri"/>
              </a:rPr>
              <a:t> des</a:t>
            </a:r>
            <a:r>
              <a:rPr sz="2100" b="1" spc="5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sciences</a:t>
            </a:r>
            <a:r>
              <a:rPr sz="2100" b="1" spc="5" dirty="0">
                <a:latin typeface="Calibri"/>
                <a:cs typeface="Calibri"/>
              </a:rPr>
              <a:t> </a:t>
            </a:r>
            <a:r>
              <a:rPr sz="2100" b="1" spc="-5" dirty="0">
                <a:solidFill>
                  <a:srgbClr val="008000"/>
                </a:solidFill>
                <a:latin typeface="Calibri"/>
                <a:cs typeface="Calibri"/>
              </a:rPr>
              <a:t>agronomiques</a:t>
            </a:r>
            <a:r>
              <a:rPr sz="2100" b="1" spc="-5" dirty="0">
                <a:latin typeface="Calibri"/>
                <a:cs typeface="Calibri"/>
              </a:rPr>
              <a:t>,</a:t>
            </a:r>
            <a:r>
              <a:rPr sz="2100" b="1" dirty="0">
                <a:latin typeface="Calibri"/>
                <a:cs typeface="Calibri"/>
              </a:rPr>
              <a:t> de </a:t>
            </a:r>
            <a:r>
              <a:rPr sz="2100" b="1" spc="5" dirty="0">
                <a:latin typeface="Calibri"/>
                <a:cs typeface="Calibri"/>
              </a:rPr>
              <a:t> </a:t>
            </a:r>
            <a:r>
              <a:rPr sz="2100" b="1" spc="-20" dirty="0">
                <a:latin typeface="Calibri"/>
                <a:cs typeface="Calibri"/>
              </a:rPr>
              <a:t>l’</a:t>
            </a:r>
            <a:r>
              <a:rPr sz="2100" b="1" spc="-20" dirty="0">
                <a:solidFill>
                  <a:srgbClr val="FF00FF"/>
                </a:solidFill>
                <a:latin typeface="Calibri"/>
                <a:cs typeface="Calibri"/>
              </a:rPr>
              <a:t>écologie</a:t>
            </a:r>
            <a:r>
              <a:rPr sz="2100" b="1" spc="-15" dirty="0">
                <a:solidFill>
                  <a:srgbClr val="FF00FF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et</a:t>
            </a:r>
            <a:r>
              <a:rPr sz="2100" b="1" spc="-5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des</a:t>
            </a:r>
            <a:r>
              <a:rPr sz="2100" b="1" spc="5" dirty="0"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008000"/>
                </a:solidFill>
                <a:latin typeface="Calibri"/>
                <a:cs typeface="Calibri"/>
              </a:rPr>
              <a:t>sciences</a:t>
            </a:r>
            <a:r>
              <a:rPr sz="2100" b="1" spc="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100" b="1" spc="-5" dirty="0">
                <a:solidFill>
                  <a:srgbClr val="008000"/>
                </a:solidFill>
                <a:latin typeface="Calibri"/>
                <a:cs typeface="Calibri"/>
              </a:rPr>
              <a:t>humaines</a:t>
            </a:r>
            <a:r>
              <a:rPr sz="2100" b="1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et</a:t>
            </a:r>
            <a:r>
              <a:rPr sz="2100" b="1" spc="-5" dirty="0">
                <a:latin typeface="Calibri"/>
                <a:cs typeface="Calibri"/>
              </a:rPr>
              <a:t> sociales</a:t>
            </a:r>
            <a:r>
              <a:rPr sz="2100" b="1" dirty="0">
                <a:latin typeface="Calibri"/>
                <a:cs typeface="Calibri"/>
              </a:rPr>
              <a:t> </a:t>
            </a:r>
            <a:r>
              <a:rPr sz="2100" b="1" spc="-5" dirty="0">
                <a:latin typeface="Calibri"/>
                <a:cs typeface="Calibri"/>
              </a:rPr>
              <a:t>(sociologie,</a:t>
            </a:r>
            <a:r>
              <a:rPr sz="2100" b="1" dirty="0">
                <a:latin typeface="Calibri"/>
                <a:cs typeface="Calibri"/>
              </a:rPr>
              <a:t> </a:t>
            </a:r>
            <a:r>
              <a:rPr sz="2100" b="1" spc="-5" dirty="0">
                <a:latin typeface="Calibri"/>
                <a:cs typeface="Calibri"/>
              </a:rPr>
              <a:t>économie, </a:t>
            </a:r>
            <a:r>
              <a:rPr sz="2100" b="1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géographie)</a:t>
            </a:r>
            <a:r>
              <a:rPr sz="2100" b="1" spc="15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appliquées</a:t>
            </a:r>
            <a:r>
              <a:rPr sz="2100" b="1" spc="-15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aux</a:t>
            </a:r>
            <a:r>
              <a:rPr sz="2100" b="1" spc="-5" dirty="0">
                <a:latin typeface="Calibri"/>
                <a:cs typeface="Calibri"/>
              </a:rPr>
              <a:t> </a:t>
            </a:r>
            <a:r>
              <a:rPr sz="2100" b="1" spc="-15" dirty="0">
                <a:solidFill>
                  <a:srgbClr val="008000"/>
                </a:solidFill>
                <a:latin typeface="Calibri"/>
                <a:cs typeface="Calibri"/>
              </a:rPr>
              <a:t>agroécosystèmes</a:t>
            </a:r>
            <a:r>
              <a:rPr sz="2100" b="1" spc="2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»</a:t>
            </a:r>
            <a:r>
              <a:rPr sz="2100" b="1" spc="32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(Tomich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et</a:t>
            </a:r>
            <a:r>
              <a:rPr sz="1800" b="1" i="1" spc="10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al</a:t>
            </a:r>
            <a:r>
              <a:rPr sz="1800" b="1" spc="-5" dirty="0">
                <a:latin typeface="Calibri"/>
                <a:cs typeface="Calibri"/>
              </a:rPr>
              <a:t>.,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2011)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7217" y="345186"/>
            <a:ext cx="381317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5" dirty="0">
                <a:solidFill>
                  <a:srgbClr val="0000FF"/>
                </a:solidFill>
              </a:rPr>
              <a:t>4-3-</a:t>
            </a:r>
            <a:r>
              <a:rPr sz="2600" spc="-20" dirty="0">
                <a:solidFill>
                  <a:srgbClr val="0000FF"/>
                </a:solidFill>
              </a:rPr>
              <a:t> </a:t>
            </a:r>
            <a:r>
              <a:rPr sz="2600" dirty="0">
                <a:solidFill>
                  <a:srgbClr val="0000FF"/>
                </a:solidFill>
              </a:rPr>
              <a:t>Service</a:t>
            </a:r>
            <a:r>
              <a:rPr sz="2600" spc="-30" dirty="0">
                <a:solidFill>
                  <a:srgbClr val="0000FF"/>
                </a:solidFill>
              </a:rPr>
              <a:t> </a:t>
            </a:r>
            <a:r>
              <a:rPr sz="2600" dirty="0">
                <a:solidFill>
                  <a:srgbClr val="0000FF"/>
                </a:solidFill>
              </a:rPr>
              <a:t>de</a:t>
            </a:r>
            <a:r>
              <a:rPr sz="2600" spc="-10" dirty="0">
                <a:solidFill>
                  <a:srgbClr val="0000FF"/>
                </a:solidFill>
              </a:rPr>
              <a:t> </a:t>
            </a:r>
            <a:r>
              <a:rPr sz="2600" spc="-5" dirty="0">
                <a:solidFill>
                  <a:srgbClr val="0000FF"/>
                </a:solidFill>
              </a:rPr>
              <a:t>pollinisation</a:t>
            </a:r>
            <a:endParaRPr sz="2600"/>
          </a:p>
        </p:txBody>
      </p:sp>
      <p:sp>
        <p:nvSpPr>
          <p:cNvPr id="3" name="object 3"/>
          <p:cNvSpPr txBox="1"/>
          <p:nvPr/>
        </p:nvSpPr>
        <p:spPr>
          <a:xfrm>
            <a:off x="539495" y="908303"/>
            <a:ext cx="7920355" cy="2124710"/>
          </a:xfrm>
          <a:prstGeom prst="rect">
            <a:avLst/>
          </a:prstGeom>
          <a:ln w="12700">
            <a:solidFill>
              <a:srgbClr val="4F81BC"/>
            </a:solidFill>
          </a:ln>
        </p:spPr>
        <p:txBody>
          <a:bodyPr vert="horz" wrap="square" lIns="0" tIns="28575" rIns="0" bIns="0" rtlCol="0">
            <a:spAutoFit/>
          </a:bodyPr>
          <a:lstStyle/>
          <a:p>
            <a:pPr marL="294005" indent="-203200">
              <a:lnSpc>
                <a:spcPct val="100000"/>
              </a:lnSpc>
              <a:spcBef>
                <a:spcPts val="225"/>
              </a:spcBef>
              <a:buClr>
                <a:srgbClr val="0000FF"/>
              </a:buClr>
              <a:buChar char="•"/>
              <a:tabLst>
                <a:tab pos="294640" algn="l"/>
              </a:tabLst>
            </a:pPr>
            <a:r>
              <a:rPr sz="2200" b="1" spc="-10" dirty="0">
                <a:latin typeface="Calibri"/>
                <a:cs typeface="Calibri"/>
              </a:rPr>
              <a:t>Production</a:t>
            </a:r>
            <a:r>
              <a:rPr sz="2200" b="1" spc="4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agricole</a:t>
            </a:r>
            <a:r>
              <a:rPr sz="2200" b="1" spc="1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et</a:t>
            </a:r>
            <a:r>
              <a:rPr sz="2200" b="1" spc="15" dirty="0"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00FF"/>
                </a:solidFill>
                <a:latin typeface="Calibri"/>
                <a:cs typeface="Calibri"/>
              </a:rPr>
              <a:t>pollinisation</a:t>
            </a:r>
            <a:r>
              <a:rPr sz="2200" b="1" spc="2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(Hein,</a:t>
            </a:r>
            <a:r>
              <a:rPr sz="1800" b="1" i="1" spc="-10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2009)</a:t>
            </a:r>
            <a:endParaRPr sz="1800">
              <a:latin typeface="Calibri"/>
              <a:cs typeface="Calibri"/>
            </a:endParaRPr>
          </a:p>
          <a:p>
            <a:pPr marL="91440" marR="83185">
              <a:lnSpc>
                <a:spcPct val="100000"/>
              </a:lnSpc>
              <a:spcBef>
                <a:spcPts val="1325"/>
              </a:spcBef>
              <a:buChar char="-"/>
              <a:tabLst>
                <a:tab pos="379095" algn="l"/>
                <a:tab pos="380365" algn="l"/>
                <a:tab pos="2013585" algn="l"/>
                <a:tab pos="2292350" algn="l"/>
                <a:tab pos="3310890" algn="l"/>
                <a:tab pos="3804285" algn="l"/>
                <a:tab pos="5484495" algn="l"/>
                <a:tab pos="7281545" algn="l"/>
                <a:tab pos="7622540" algn="l"/>
              </a:tabLst>
            </a:pPr>
            <a:r>
              <a:rPr sz="2200" b="1" spc="-35" dirty="0">
                <a:latin typeface="Calibri"/>
                <a:cs typeface="Calibri"/>
              </a:rPr>
              <a:t>P</a:t>
            </a:r>
            <a:r>
              <a:rPr sz="2200" b="1" spc="-5" dirty="0">
                <a:latin typeface="Calibri"/>
                <a:cs typeface="Calibri"/>
              </a:rPr>
              <a:t>olli</a:t>
            </a:r>
            <a:r>
              <a:rPr sz="2200" b="1" spc="-15" dirty="0">
                <a:latin typeface="Calibri"/>
                <a:cs typeface="Calibri"/>
              </a:rPr>
              <a:t>n</a:t>
            </a:r>
            <a:r>
              <a:rPr sz="2200" b="1" spc="-5" dirty="0">
                <a:latin typeface="Calibri"/>
                <a:cs typeface="Calibri"/>
              </a:rPr>
              <a:t>is</a:t>
            </a:r>
            <a:r>
              <a:rPr sz="2200" b="1" spc="-25" dirty="0">
                <a:latin typeface="Calibri"/>
                <a:cs typeface="Calibri"/>
              </a:rPr>
              <a:t>a</a:t>
            </a:r>
            <a:r>
              <a:rPr sz="2200" b="1" spc="-5" dirty="0">
                <a:latin typeface="Calibri"/>
                <a:cs typeface="Calibri"/>
              </a:rPr>
              <a:t>tion</a:t>
            </a:r>
            <a:r>
              <a:rPr sz="2200" b="1" dirty="0">
                <a:latin typeface="Calibri"/>
                <a:cs typeface="Calibri"/>
              </a:rPr>
              <a:t>	</a:t>
            </a:r>
            <a:r>
              <a:rPr sz="2200" b="1" spc="-5" dirty="0">
                <a:latin typeface="Calibri"/>
                <a:cs typeface="Calibri"/>
              </a:rPr>
              <a:t>:</a:t>
            </a:r>
            <a:r>
              <a:rPr sz="2200" b="1" dirty="0">
                <a:latin typeface="Calibri"/>
                <a:cs typeface="Calibri"/>
              </a:rPr>
              <a:t>	s</a:t>
            </a:r>
            <a:r>
              <a:rPr sz="2200" b="1" spc="-10" dirty="0">
                <a:latin typeface="Calibri"/>
                <a:cs typeface="Calibri"/>
              </a:rPr>
              <a:t>e</a:t>
            </a:r>
            <a:r>
              <a:rPr sz="2200" b="1" spc="15" dirty="0">
                <a:latin typeface="Calibri"/>
                <a:cs typeface="Calibri"/>
              </a:rPr>
              <a:t>r</a:t>
            </a:r>
            <a:r>
              <a:rPr sz="2200" b="1" spc="-10" dirty="0">
                <a:latin typeface="Calibri"/>
                <a:cs typeface="Calibri"/>
              </a:rPr>
              <a:t>vi</a:t>
            </a:r>
            <a:r>
              <a:rPr sz="2200" b="1" spc="15" dirty="0">
                <a:latin typeface="Calibri"/>
                <a:cs typeface="Calibri"/>
              </a:rPr>
              <a:t>c</a:t>
            </a:r>
            <a:r>
              <a:rPr sz="2200" b="1" spc="-5" dirty="0">
                <a:latin typeface="Calibri"/>
                <a:cs typeface="Calibri"/>
              </a:rPr>
              <a:t>e</a:t>
            </a:r>
            <a:r>
              <a:rPr sz="2200" b="1" dirty="0">
                <a:latin typeface="Calibri"/>
                <a:cs typeface="Calibri"/>
              </a:rPr>
              <a:t>	d</a:t>
            </a:r>
            <a:r>
              <a:rPr sz="2200" b="1" spc="-5" dirty="0">
                <a:latin typeface="Calibri"/>
                <a:cs typeface="Calibri"/>
              </a:rPr>
              <a:t>e</a:t>
            </a:r>
            <a:r>
              <a:rPr sz="2200" b="1" dirty="0">
                <a:latin typeface="Calibri"/>
                <a:cs typeface="Calibri"/>
              </a:rPr>
              <a:t>	</a:t>
            </a:r>
            <a:r>
              <a:rPr sz="2200" b="1" spc="-5" dirty="0">
                <a:latin typeface="Calibri"/>
                <a:cs typeface="Calibri"/>
              </a:rPr>
              <a:t>l</a:t>
            </a:r>
            <a:r>
              <a:rPr sz="2200" b="1" spc="-155" dirty="0">
                <a:latin typeface="Calibri"/>
                <a:cs typeface="Calibri"/>
              </a:rPr>
              <a:t>’</a:t>
            </a:r>
            <a:r>
              <a:rPr sz="2200" b="1" spc="-10" dirty="0">
                <a:latin typeface="Calibri"/>
                <a:cs typeface="Calibri"/>
              </a:rPr>
              <a:t>éco</a:t>
            </a:r>
            <a:r>
              <a:rPr sz="2200" b="1" spc="-35" dirty="0">
                <a:latin typeface="Calibri"/>
                <a:cs typeface="Calibri"/>
              </a:rPr>
              <a:t>s</a:t>
            </a:r>
            <a:r>
              <a:rPr sz="2200" b="1" spc="-15" dirty="0">
                <a:latin typeface="Calibri"/>
                <a:cs typeface="Calibri"/>
              </a:rPr>
              <a:t>y</a:t>
            </a:r>
            <a:r>
              <a:rPr sz="2200" b="1" spc="-30" dirty="0">
                <a:latin typeface="Calibri"/>
                <a:cs typeface="Calibri"/>
              </a:rPr>
              <a:t>s</a:t>
            </a:r>
            <a:r>
              <a:rPr sz="2200" b="1" spc="-35" dirty="0">
                <a:latin typeface="Calibri"/>
                <a:cs typeface="Calibri"/>
              </a:rPr>
              <a:t>t</a:t>
            </a:r>
            <a:r>
              <a:rPr sz="2200" b="1" spc="-10" dirty="0">
                <a:latin typeface="Calibri"/>
                <a:cs typeface="Calibri"/>
              </a:rPr>
              <a:t>èm</a:t>
            </a:r>
            <a:r>
              <a:rPr sz="2200" b="1" spc="-5" dirty="0">
                <a:latin typeface="Calibri"/>
                <a:cs typeface="Calibri"/>
              </a:rPr>
              <a:t>e</a:t>
            </a:r>
            <a:r>
              <a:rPr sz="2200" b="1" dirty="0">
                <a:latin typeface="Calibri"/>
                <a:cs typeface="Calibri"/>
              </a:rPr>
              <a:t>	</a:t>
            </a:r>
            <a:r>
              <a:rPr sz="2200" b="1" spc="-5" dirty="0">
                <a:latin typeface="Calibri"/>
                <a:cs typeface="Calibri"/>
              </a:rPr>
              <a:t>in</a:t>
            </a:r>
            <a:r>
              <a:rPr sz="2200" b="1" spc="-15" dirty="0">
                <a:latin typeface="Calibri"/>
                <a:cs typeface="Calibri"/>
              </a:rPr>
              <a:t>d</a:t>
            </a:r>
            <a:r>
              <a:rPr sz="2200" b="1" spc="-5" dirty="0">
                <a:latin typeface="Calibri"/>
                <a:cs typeface="Calibri"/>
              </a:rPr>
              <a:t>ispe</a:t>
            </a:r>
            <a:r>
              <a:rPr sz="2200" b="1" spc="-15" dirty="0">
                <a:latin typeface="Calibri"/>
                <a:cs typeface="Calibri"/>
              </a:rPr>
              <a:t>n</a:t>
            </a:r>
            <a:r>
              <a:rPr sz="2200" b="1" spc="-5" dirty="0">
                <a:latin typeface="Calibri"/>
                <a:cs typeface="Calibri"/>
              </a:rPr>
              <a:t>sa</a:t>
            </a:r>
            <a:r>
              <a:rPr sz="2200" b="1" spc="-15" dirty="0">
                <a:latin typeface="Calibri"/>
                <a:cs typeface="Calibri"/>
              </a:rPr>
              <a:t>b</a:t>
            </a:r>
            <a:r>
              <a:rPr sz="2200" b="1" spc="-5" dirty="0">
                <a:latin typeface="Calibri"/>
                <a:cs typeface="Calibri"/>
              </a:rPr>
              <a:t>le</a:t>
            </a:r>
            <a:r>
              <a:rPr sz="2200" b="1" dirty="0">
                <a:latin typeface="Calibri"/>
                <a:cs typeface="Calibri"/>
              </a:rPr>
              <a:t>	</a:t>
            </a:r>
            <a:r>
              <a:rPr sz="2200" b="1" spc="-5" dirty="0">
                <a:latin typeface="Calibri"/>
                <a:cs typeface="Calibri"/>
              </a:rPr>
              <a:t>à</a:t>
            </a:r>
            <a:r>
              <a:rPr sz="2200" b="1" dirty="0">
                <a:latin typeface="Calibri"/>
                <a:cs typeface="Calibri"/>
              </a:rPr>
              <a:t>	</a:t>
            </a:r>
            <a:r>
              <a:rPr sz="2200" b="1" spc="-5" dirty="0">
                <a:latin typeface="Calibri"/>
                <a:cs typeface="Calibri"/>
              </a:rPr>
              <a:t>la  </a:t>
            </a:r>
            <a:r>
              <a:rPr sz="2200" b="1" spc="-10" dirty="0">
                <a:latin typeface="Calibri"/>
                <a:cs typeface="Calibri"/>
              </a:rPr>
              <a:t>production</a:t>
            </a:r>
            <a:r>
              <a:rPr sz="2200" b="1" spc="2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de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la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plupart</a:t>
            </a:r>
            <a:r>
              <a:rPr sz="2200" b="1" spc="1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des</a:t>
            </a:r>
            <a:r>
              <a:rPr sz="2200" b="1" spc="10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cultures</a:t>
            </a:r>
            <a:endParaRPr sz="2200">
              <a:latin typeface="Calibri"/>
              <a:cs typeface="Calibri"/>
            </a:endParaRPr>
          </a:p>
          <a:p>
            <a:pPr marL="91440" marR="83820">
              <a:lnSpc>
                <a:spcPct val="100000"/>
              </a:lnSpc>
              <a:spcBef>
                <a:spcPts val="1320"/>
              </a:spcBef>
              <a:buChar char="-"/>
              <a:tabLst>
                <a:tab pos="348615" algn="l"/>
                <a:tab pos="349885" algn="l"/>
                <a:tab pos="1268095" algn="l"/>
                <a:tab pos="1731645" algn="l"/>
                <a:tab pos="2109470" algn="l"/>
                <a:tab pos="3719195" algn="l"/>
                <a:tab pos="3968750" algn="l"/>
                <a:tab pos="5065395" algn="l"/>
                <a:tab pos="5375910" algn="l"/>
                <a:tab pos="6261735" algn="l"/>
                <a:tab pos="6723380" algn="l"/>
                <a:tab pos="7103109" algn="l"/>
              </a:tabLst>
            </a:pPr>
            <a:r>
              <a:rPr sz="2200" b="1" spc="-130" dirty="0">
                <a:latin typeface="Calibri"/>
                <a:cs typeface="Calibri"/>
              </a:rPr>
              <a:t>V</a:t>
            </a:r>
            <a:r>
              <a:rPr sz="2200" b="1" spc="-5" dirty="0">
                <a:latin typeface="Calibri"/>
                <a:cs typeface="Calibri"/>
              </a:rPr>
              <a:t>a</a:t>
            </a:r>
            <a:r>
              <a:rPr sz="2200" b="1" dirty="0">
                <a:latin typeface="Calibri"/>
                <a:cs typeface="Calibri"/>
              </a:rPr>
              <a:t>l</a:t>
            </a:r>
            <a:r>
              <a:rPr sz="2200" b="1" spc="-10" dirty="0">
                <a:latin typeface="Calibri"/>
                <a:cs typeface="Calibri"/>
              </a:rPr>
              <a:t>eu</a:t>
            </a:r>
            <a:r>
              <a:rPr sz="2200" b="1" spc="-5" dirty="0">
                <a:latin typeface="Calibri"/>
                <a:cs typeface="Calibri"/>
              </a:rPr>
              <a:t>r</a:t>
            </a:r>
            <a:r>
              <a:rPr sz="2200" b="1" dirty="0">
                <a:latin typeface="Calibri"/>
                <a:cs typeface="Calibri"/>
              </a:rPr>
              <a:t>	</a:t>
            </a:r>
            <a:r>
              <a:rPr sz="2200" b="1" spc="-10" dirty="0">
                <a:latin typeface="Calibri"/>
                <a:cs typeface="Calibri"/>
              </a:rPr>
              <a:t>d</a:t>
            </a:r>
            <a:r>
              <a:rPr sz="2200" b="1" spc="-5" dirty="0">
                <a:latin typeface="Calibri"/>
                <a:cs typeface="Calibri"/>
              </a:rPr>
              <a:t>e</a:t>
            </a:r>
            <a:r>
              <a:rPr sz="2200" b="1" dirty="0">
                <a:latin typeface="Calibri"/>
                <a:cs typeface="Calibri"/>
              </a:rPr>
              <a:t>	</a:t>
            </a:r>
            <a:r>
              <a:rPr sz="2200" b="1" spc="-5" dirty="0">
                <a:latin typeface="Calibri"/>
                <a:cs typeface="Calibri"/>
              </a:rPr>
              <a:t>la</a:t>
            </a:r>
            <a:r>
              <a:rPr sz="2200" b="1" dirty="0">
                <a:latin typeface="Calibri"/>
                <a:cs typeface="Calibri"/>
              </a:rPr>
              <a:t>	p</a:t>
            </a:r>
            <a:r>
              <a:rPr sz="2200" b="1" spc="-5" dirty="0">
                <a:latin typeface="Calibri"/>
                <a:cs typeface="Calibri"/>
              </a:rPr>
              <a:t>olli</a:t>
            </a:r>
            <a:r>
              <a:rPr sz="2200" b="1" spc="-15" dirty="0">
                <a:latin typeface="Calibri"/>
                <a:cs typeface="Calibri"/>
              </a:rPr>
              <a:t>n</a:t>
            </a:r>
            <a:r>
              <a:rPr sz="2200" b="1" spc="-5" dirty="0">
                <a:latin typeface="Calibri"/>
                <a:cs typeface="Calibri"/>
              </a:rPr>
              <a:t>is</a:t>
            </a:r>
            <a:r>
              <a:rPr sz="2200" b="1" spc="-25" dirty="0">
                <a:latin typeface="Calibri"/>
                <a:cs typeface="Calibri"/>
              </a:rPr>
              <a:t>a</a:t>
            </a:r>
            <a:r>
              <a:rPr sz="2200" b="1" spc="-5" dirty="0">
                <a:latin typeface="Calibri"/>
                <a:cs typeface="Calibri"/>
              </a:rPr>
              <a:t>ti</a:t>
            </a:r>
            <a:r>
              <a:rPr sz="2200" b="1" spc="-20" dirty="0">
                <a:latin typeface="Calibri"/>
                <a:cs typeface="Calibri"/>
              </a:rPr>
              <a:t>o</a:t>
            </a:r>
            <a:r>
              <a:rPr sz="2200" b="1" spc="-5" dirty="0">
                <a:latin typeface="Calibri"/>
                <a:cs typeface="Calibri"/>
              </a:rPr>
              <a:t>n</a:t>
            </a:r>
            <a:r>
              <a:rPr sz="2200" b="1" dirty="0">
                <a:latin typeface="Calibri"/>
                <a:cs typeface="Calibri"/>
              </a:rPr>
              <a:t>	</a:t>
            </a:r>
            <a:r>
              <a:rPr sz="2200" b="1" spc="-5" dirty="0">
                <a:latin typeface="Calibri"/>
                <a:cs typeface="Calibri"/>
              </a:rPr>
              <a:t>:</a:t>
            </a:r>
            <a:r>
              <a:rPr sz="2200" b="1" dirty="0">
                <a:latin typeface="Calibri"/>
                <a:cs typeface="Calibri"/>
              </a:rPr>
              <a:t>	</a:t>
            </a:r>
            <a:r>
              <a:rPr sz="2200" b="1" spc="-10" dirty="0">
                <a:latin typeface="Calibri"/>
                <a:cs typeface="Calibri"/>
              </a:rPr>
              <a:t>e</a:t>
            </a:r>
            <a:r>
              <a:rPr sz="2200" b="1" spc="-35" dirty="0">
                <a:latin typeface="Calibri"/>
                <a:cs typeface="Calibri"/>
              </a:rPr>
              <a:t>s</a:t>
            </a:r>
            <a:r>
              <a:rPr sz="2200" b="1" spc="-5" dirty="0">
                <a:latin typeface="Calibri"/>
                <a:cs typeface="Calibri"/>
              </a:rPr>
              <a:t>ti</a:t>
            </a:r>
            <a:r>
              <a:rPr sz="2200" b="1" dirty="0">
                <a:latin typeface="Calibri"/>
                <a:cs typeface="Calibri"/>
              </a:rPr>
              <a:t>m</a:t>
            </a:r>
            <a:r>
              <a:rPr sz="2200" b="1" spc="-10" dirty="0">
                <a:latin typeface="Calibri"/>
                <a:cs typeface="Calibri"/>
              </a:rPr>
              <a:t>é</a:t>
            </a:r>
            <a:r>
              <a:rPr sz="2200" b="1" spc="-5" dirty="0">
                <a:latin typeface="Calibri"/>
                <a:cs typeface="Calibri"/>
              </a:rPr>
              <a:t>e</a:t>
            </a:r>
            <a:r>
              <a:rPr sz="2200" b="1" dirty="0">
                <a:latin typeface="Calibri"/>
                <a:cs typeface="Calibri"/>
              </a:rPr>
              <a:t>	</a:t>
            </a:r>
            <a:r>
              <a:rPr sz="2200" b="1" spc="-5" dirty="0">
                <a:latin typeface="Calibri"/>
                <a:cs typeface="Calibri"/>
              </a:rPr>
              <a:t>à</a:t>
            </a:r>
            <a:r>
              <a:rPr sz="2200" b="1" dirty="0">
                <a:latin typeface="Calibri"/>
                <a:cs typeface="Calibri"/>
              </a:rPr>
              <a:t>	</a:t>
            </a:r>
            <a:r>
              <a:rPr sz="2200" b="1" spc="-5" dirty="0">
                <a:latin typeface="Calibri"/>
                <a:cs typeface="Calibri"/>
              </a:rPr>
              <a:t>1</a:t>
            </a:r>
            <a:r>
              <a:rPr sz="2200" b="1" spc="-10" dirty="0">
                <a:latin typeface="Calibri"/>
                <a:cs typeface="Calibri"/>
              </a:rPr>
              <a:t>-</a:t>
            </a:r>
            <a:r>
              <a:rPr sz="2200" b="1" spc="-5" dirty="0">
                <a:latin typeface="Calibri"/>
                <a:cs typeface="Calibri"/>
              </a:rPr>
              <a:t>17%</a:t>
            </a:r>
            <a:r>
              <a:rPr sz="2200" b="1" dirty="0">
                <a:latin typeface="Calibri"/>
                <a:cs typeface="Calibri"/>
              </a:rPr>
              <a:t>	</a:t>
            </a:r>
            <a:r>
              <a:rPr sz="2200" b="1" spc="-10" dirty="0">
                <a:latin typeface="Calibri"/>
                <a:cs typeface="Calibri"/>
              </a:rPr>
              <a:t>d</a:t>
            </a:r>
            <a:r>
              <a:rPr sz="2200" b="1" spc="-5" dirty="0">
                <a:latin typeface="Calibri"/>
                <a:cs typeface="Calibri"/>
              </a:rPr>
              <a:t>e</a:t>
            </a:r>
            <a:r>
              <a:rPr sz="2200" b="1" dirty="0">
                <a:latin typeface="Calibri"/>
                <a:cs typeface="Calibri"/>
              </a:rPr>
              <a:t>	</a:t>
            </a:r>
            <a:r>
              <a:rPr sz="2200" b="1" spc="5" dirty="0">
                <a:latin typeface="Calibri"/>
                <a:cs typeface="Calibri"/>
              </a:rPr>
              <a:t>l</a:t>
            </a:r>
            <a:r>
              <a:rPr sz="2200" b="1" spc="-5" dirty="0">
                <a:latin typeface="Calibri"/>
                <a:cs typeface="Calibri"/>
              </a:rPr>
              <a:t>a</a:t>
            </a:r>
            <a:r>
              <a:rPr sz="2200" b="1" dirty="0">
                <a:latin typeface="Calibri"/>
                <a:cs typeface="Calibri"/>
              </a:rPr>
              <a:t>	</a:t>
            </a:r>
            <a:r>
              <a:rPr sz="2200" b="1" spc="-40" dirty="0">
                <a:latin typeface="Calibri"/>
                <a:cs typeface="Calibri"/>
              </a:rPr>
              <a:t>v</a:t>
            </a:r>
            <a:r>
              <a:rPr sz="2200" b="1" spc="-5" dirty="0">
                <a:latin typeface="Calibri"/>
                <a:cs typeface="Calibri"/>
              </a:rPr>
              <a:t>a</a:t>
            </a:r>
            <a:r>
              <a:rPr sz="2200" b="1" dirty="0">
                <a:latin typeface="Calibri"/>
                <a:cs typeface="Calibri"/>
              </a:rPr>
              <a:t>le</a:t>
            </a:r>
            <a:r>
              <a:rPr sz="2200" b="1" spc="-5" dirty="0">
                <a:latin typeface="Calibri"/>
                <a:cs typeface="Calibri"/>
              </a:rPr>
              <a:t>ur  </a:t>
            </a:r>
            <a:r>
              <a:rPr sz="2200" b="1" spc="-10" dirty="0">
                <a:latin typeface="Calibri"/>
                <a:cs typeface="Calibri"/>
              </a:rPr>
              <a:t>économique</a:t>
            </a:r>
            <a:r>
              <a:rPr sz="2200" b="1" spc="4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de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la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production</a:t>
            </a:r>
            <a:endParaRPr sz="220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245349" y="3126676"/>
          <a:ext cx="6139180" cy="23310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/>
                <a:gridCol w="3048000"/>
              </a:tblGrid>
              <a:tr h="701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Culture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b="1" dirty="0">
                          <a:latin typeface="Calibri"/>
                          <a:cs typeface="Calibri"/>
                        </a:rPr>
                        <a:t>Dépendance</a:t>
                      </a:r>
                      <a:r>
                        <a:rPr sz="20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20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la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2000" b="1" spc="-5" dirty="0">
                          <a:latin typeface="Calibri"/>
                          <a:cs typeface="Calibri"/>
                        </a:rPr>
                        <a:t>pollinisation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0068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000" b="1" spc="-5" dirty="0">
                          <a:latin typeface="Calibri"/>
                          <a:cs typeface="Calibri"/>
                        </a:rPr>
                        <a:t>Pommier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000" b="1" dirty="0">
                          <a:latin typeface="Calibri"/>
                          <a:cs typeface="Calibri"/>
                        </a:rPr>
                        <a:t>80</a:t>
                      </a:r>
                      <a:r>
                        <a:rPr sz="20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20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100</a:t>
                      </a:r>
                      <a:r>
                        <a:rPr sz="20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%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0068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000" b="1" spc="-15" dirty="0">
                          <a:latin typeface="Calibri"/>
                          <a:cs typeface="Calibri"/>
                        </a:rPr>
                        <a:t>Café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000" b="1" dirty="0">
                          <a:latin typeface="Calibri"/>
                          <a:cs typeface="Calibri"/>
                        </a:rPr>
                        <a:t>20</a:t>
                      </a:r>
                      <a:r>
                        <a:rPr sz="20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20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40</a:t>
                      </a:r>
                      <a:r>
                        <a:rPr sz="20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%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941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b="1" spc="-35" dirty="0">
                          <a:latin typeface="Calibri"/>
                          <a:cs typeface="Calibri"/>
                        </a:rPr>
                        <a:t>Tomate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b="1" dirty="0">
                          <a:latin typeface="Calibri"/>
                          <a:cs typeface="Calibri"/>
                        </a:rPr>
                        <a:t>10</a:t>
                      </a:r>
                      <a:r>
                        <a:rPr sz="20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20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50</a:t>
                      </a:r>
                      <a:r>
                        <a:rPr sz="20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%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0068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000" b="1" spc="-20" dirty="0">
                          <a:latin typeface="Calibri"/>
                          <a:cs typeface="Calibri"/>
                        </a:rPr>
                        <a:t>Tournesol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000" b="1" dirty="0">
                          <a:latin typeface="Calibri"/>
                          <a:cs typeface="Calibri"/>
                        </a:rPr>
                        <a:t>50</a:t>
                      </a:r>
                      <a:r>
                        <a:rPr sz="20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20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100</a:t>
                      </a:r>
                      <a:r>
                        <a:rPr sz="20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%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8430006" y="6431076"/>
            <a:ext cx="17780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888888"/>
                </a:solidFill>
                <a:latin typeface="Times New Roman"/>
                <a:cs typeface="Times New Roman"/>
              </a:rPr>
              <a:t>50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40258" y="5551170"/>
            <a:ext cx="7920355" cy="1047115"/>
          </a:xfrm>
          <a:custGeom>
            <a:avLst/>
            <a:gdLst/>
            <a:ahLst/>
            <a:cxnLst/>
            <a:rect l="l" t="t" r="r" b="b"/>
            <a:pathLst>
              <a:path w="7920355" h="1047115">
                <a:moveTo>
                  <a:pt x="0" y="1046987"/>
                </a:moveTo>
                <a:lnTo>
                  <a:pt x="7920228" y="1046987"/>
                </a:lnTo>
                <a:lnTo>
                  <a:pt x="7920228" y="0"/>
                </a:lnTo>
                <a:lnTo>
                  <a:pt x="0" y="0"/>
                </a:lnTo>
                <a:lnTo>
                  <a:pt x="0" y="1046987"/>
                </a:lnTo>
                <a:close/>
              </a:path>
            </a:pathLst>
          </a:custGeom>
          <a:ln w="19050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18540" y="5567883"/>
            <a:ext cx="7016115" cy="9728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1925" indent="-149860">
              <a:lnSpc>
                <a:spcPct val="100000"/>
              </a:lnSpc>
              <a:spcBef>
                <a:spcPts val="95"/>
              </a:spcBef>
              <a:buClr>
                <a:srgbClr val="000000"/>
              </a:buClr>
              <a:buChar char="-"/>
              <a:tabLst>
                <a:tab pos="162560" algn="l"/>
              </a:tabLst>
            </a:pPr>
            <a:r>
              <a:rPr sz="2200" b="1" spc="-5" dirty="0">
                <a:solidFill>
                  <a:srgbClr val="0000FF"/>
                </a:solidFill>
                <a:latin typeface="Calibri"/>
                <a:cs typeface="Calibri"/>
              </a:rPr>
              <a:t>Abeilles</a:t>
            </a:r>
            <a:r>
              <a:rPr sz="2200" b="1" spc="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00FF"/>
                </a:solidFill>
                <a:latin typeface="Calibri"/>
                <a:cs typeface="Calibri"/>
              </a:rPr>
              <a:t>domestiques</a:t>
            </a:r>
            <a:r>
              <a:rPr sz="2200" b="1" spc="2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: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0000FF"/>
                </a:solidFill>
                <a:latin typeface="Calibri"/>
                <a:cs typeface="Calibri"/>
              </a:rPr>
              <a:t>15%</a:t>
            </a:r>
            <a:r>
              <a:rPr sz="2200" b="1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du </a:t>
            </a:r>
            <a:r>
              <a:rPr sz="2200" b="1" dirty="0">
                <a:latin typeface="Calibri"/>
                <a:cs typeface="Calibri"/>
              </a:rPr>
              <a:t>service</a:t>
            </a:r>
            <a:r>
              <a:rPr sz="2200" b="1" spc="1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global</a:t>
            </a:r>
            <a:r>
              <a:rPr sz="2200" b="1" spc="-5" dirty="0">
                <a:latin typeface="Calibri"/>
                <a:cs typeface="Calibri"/>
              </a:rPr>
              <a:t> de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pollination</a:t>
            </a:r>
            <a:endParaRPr sz="2200">
              <a:latin typeface="Calibri"/>
              <a:cs typeface="Calibri"/>
            </a:endParaRPr>
          </a:p>
          <a:p>
            <a:pPr marL="161925" indent="-149860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Char char="-"/>
              <a:tabLst>
                <a:tab pos="162560" algn="l"/>
              </a:tabLst>
            </a:pPr>
            <a:r>
              <a:rPr sz="2200" b="1" spc="-10" dirty="0">
                <a:solidFill>
                  <a:srgbClr val="008000"/>
                </a:solidFill>
                <a:latin typeface="Calibri"/>
                <a:cs typeface="Calibri"/>
              </a:rPr>
              <a:t>Autres</a:t>
            </a:r>
            <a:r>
              <a:rPr sz="2200" b="1" spc="2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8000"/>
                </a:solidFill>
                <a:latin typeface="Calibri"/>
                <a:cs typeface="Calibri"/>
              </a:rPr>
              <a:t>pollinisateurs</a:t>
            </a:r>
            <a:r>
              <a:rPr sz="2200" b="1" spc="-10" dirty="0">
                <a:latin typeface="Calibri"/>
                <a:cs typeface="Calibri"/>
              </a:rPr>
              <a:t>:</a:t>
            </a:r>
            <a:r>
              <a:rPr sz="2200" b="1" spc="20" dirty="0"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9900"/>
                </a:solidFill>
                <a:latin typeface="Calibri"/>
                <a:cs typeface="Calibri"/>
              </a:rPr>
              <a:t>85%</a:t>
            </a:r>
            <a:r>
              <a:rPr sz="2200" b="1" spc="-5" dirty="0">
                <a:solidFill>
                  <a:srgbClr val="009900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du</a:t>
            </a:r>
            <a:r>
              <a:rPr sz="2200" b="1" spc="-1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service</a:t>
            </a:r>
            <a:r>
              <a:rPr sz="2200" b="1" spc="1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global</a:t>
            </a:r>
            <a:r>
              <a:rPr sz="2200" b="1" spc="1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de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pollination</a:t>
            </a:r>
            <a:endParaRPr sz="2200">
              <a:latin typeface="Calibri"/>
              <a:cs typeface="Calibri"/>
            </a:endParaRPr>
          </a:p>
          <a:p>
            <a:pPr marL="4584700">
              <a:lnSpc>
                <a:spcPct val="100000"/>
              </a:lnSpc>
              <a:spcBef>
                <a:spcPts val="15"/>
              </a:spcBef>
            </a:pPr>
            <a:r>
              <a:rPr sz="1800" b="1" i="1" spc="-5" dirty="0">
                <a:latin typeface="Calibri"/>
                <a:cs typeface="Calibri"/>
              </a:rPr>
              <a:t>(Christmann et </a:t>
            </a:r>
            <a:r>
              <a:rPr sz="1800" b="1" i="1" dirty="0">
                <a:latin typeface="Calibri"/>
                <a:cs typeface="Calibri"/>
              </a:rPr>
              <a:t>al.,</a:t>
            </a:r>
            <a:r>
              <a:rPr sz="1800" b="1" i="1" spc="-2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2014)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493" y="2304415"/>
            <a:ext cx="1323975" cy="18091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" marR="15875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00FF"/>
                </a:solidFill>
                <a:latin typeface="Calibri"/>
                <a:cs typeface="Calibri"/>
              </a:rPr>
              <a:t>Besoins en </a:t>
            </a:r>
            <a:r>
              <a:rPr sz="1800" b="1" spc="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00FF"/>
                </a:solidFill>
                <a:latin typeface="Calibri"/>
                <a:cs typeface="Calibri"/>
              </a:rPr>
              <a:t>insectes </a:t>
            </a:r>
            <a:r>
              <a:rPr sz="1800" b="1" dirty="0">
                <a:solidFill>
                  <a:srgbClr val="0000FF"/>
                </a:solidFill>
                <a:latin typeface="Calibri"/>
                <a:cs typeface="Calibri"/>
              </a:rPr>
              <a:t> pollin</a:t>
            </a:r>
            <a:r>
              <a:rPr sz="1800" b="1" spc="-20" dirty="0">
                <a:solidFill>
                  <a:srgbClr val="0000FF"/>
                </a:solidFill>
                <a:latin typeface="Calibri"/>
                <a:cs typeface="Calibri"/>
              </a:rPr>
              <a:t>i</a:t>
            </a:r>
            <a:r>
              <a:rPr sz="1800" b="1" dirty="0">
                <a:solidFill>
                  <a:srgbClr val="0000FF"/>
                </a:solidFill>
                <a:latin typeface="Calibri"/>
                <a:cs typeface="Calibri"/>
              </a:rPr>
              <a:t>s</a:t>
            </a:r>
            <a:r>
              <a:rPr sz="1800" b="1" spc="-25" dirty="0">
                <a:solidFill>
                  <a:srgbClr val="0000FF"/>
                </a:solidFill>
                <a:latin typeface="Calibri"/>
                <a:cs typeface="Calibri"/>
              </a:rPr>
              <a:t>at</a:t>
            </a:r>
            <a:r>
              <a:rPr sz="1800" b="1" dirty="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sz="1800" b="1" spc="-10" dirty="0">
                <a:solidFill>
                  <a:srgbClr val="0000FF"/>
                </a:solidFill>
                <a:latin typeface="Calibri"/>
                <a:cs typeface="Calibri"/>
              </a:rPr>
              <a:t>u</a:t>
            </a:r>
            <a:r>
              <a:rPr sz="1800" b="1" spc="-30" dirty="0">
                <a:solidFill>
                  <a:srgbClr val="0000FF"/>
                </a:solidFill>
                <a:latin typeface="Calibri"/>
                <a:cs typeface="Calibri"/>
              </a:rPr>
              <a:t>r</a:t>
            </a:r>
            <a:r>
              <a:rPr sz="1800" b="1" dirty="0">
                <a:solidFill>
                  <a:srgbClr val="0000FF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080"/>
              </a:spcBef>
            </a:pPr>
            <a:r>
              <a:rPr sz="1800" b="1" spc="-5" dirty="0">
                <a:latin typeface="Calibri"/>
                <a:cs typeface="Calibri"/>
              </a:rPr>
              <a:t>(Christmann,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b="1" spc="-5" dirty="0">
                <a:latin typeface="Calibri"/>
                <a:cs typeface="Calibri"/>
              </a:rPr>
              <a:t>2018;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Klein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et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al.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2006)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28288" y="814189"/>
            <a:ext cx="385566" cy="20823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2182" y="814189"/>
            <a:ext cx="385566" cy="20823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13646" y="1068830"/>
            <a:ext cx="385566" cy="20823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75675" y="1068830"/>
            <a:ext cx="385566" cy="20823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23062" y="814189"/>
            <a:ext cx="385566" cy="208237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3155808" y="808993"/>
            <a:ext cx="732155" cy="461645"/>
            <a:chOff x="3155808" y="808993"/>
            <a:chExt cx="732155" cy="461645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70450" y="808993"/>
              <a:ext cx="385566" cy="20823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55808" y="1063611"/>
              <a:ext cx="385566" cy="20696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02330" y="924988"/>
              <a:ext cx="385566" cy="210467"/>
            </a:xfrm>
            <a:prstGeom prst="rect">
              <a:avLst/>
            </a:prstGeom>
          </p:spPr>
        </p:pic>
      </p:grp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08421" y="1068830"/>
            <a:ext cx="385566" cy="208237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1730991" y="424011"/>
            <a:ext cx="1971039" cy="3149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50" b="1" spc="90" dirty="0">
                <a:latin typeface="Calibri"/>
                <a:cs typeface="Calibri"/>
              </a:rPr>
              <a:t>Essential</a:t>
            </a:r>
            <a:r>
              <a:rPr sz="950" b="1" spc="55" dirty="0">
                <a:latin typeface="Calibri"/>
                <a:cs typeface="Calibri"/>
              </a:rPr>
              <a:t> </a:t>
            </a:r>
            <a:r>
              <a:rPr sz="950" spc="75" dirty="0">
                <a:latin typeface="Calibri"/>
                <a:cs typeface="Calibri"/>
              </a:rPr>
              <a:t>(</a:t>
            </a:r>
            <a:r>
              <a:rPr sz="850" b="1" spc="75" dirty="0">
                <a:latin typeface="Calibri"/>
                <a:cs typeface="Calibri"/>
              </a:rPr>
              <a:t>less</a:t>
            </a:r>
            <a:r>
              <a:rPr sz="850" b="1" spc="35" dirty="0">
                <a:latin typeface="Calibri"/>
                <a:cs typeface="Calibri"/>
              </a:rPr>
              <a:t> </a:t>
            </a:r>
            <a:r>
              <a:rPr sz="850" b="1" spc="95" dirty="0">
                <a:latin typeface="Calibri"/>
                <a:cs typeface="Calibri"/>
              </a:rPr>
              <a:t>production</a:t>
            </a:r>
            <a:r>
              <a:rPr sz="850" b="1" spc="40" dirty="0">
                <a:latin typeface="Calibri"/>
                <a:cs typeface="Calibri"/>
              </a:rPr>
              <a:t> </a:t>
            </a:r>
            <a:r>
              <a:rPr sz="850" b="1" spc="105" dirty="0">
                <a:latin typeface="Calibri"/>
                <a:cs typeface="Calibri"/>
              </a:rPr>
              <a:t>by</a:t>
            </a:r>
            <a:r>
              <a:rPr sz="850" b="1" spc="45" dirty="0">
                <a:latin typeface="Calibri"/>
                <a:cs typeface="Calibri"/>
              </a:rPr>
              <a:t> </a:t>
            </a:r>
            <a:r>
              <a:rPr sz="950" spc="110" dirty="0">
                <a:latin typeface="Calibri"/>
                <a:cs typeface="Calibri"/>
              </a:rPr>
              <a:t>≥</a:t>
            </a:r>
            <a:r>
              <a:rPr sz="950" spc="50" dirty="0">
                <a:latin typeface="Calibri"/>
                <a:cs typeface="Calibri"/>
              </a:rPr>
              <a:t> </a:t>
            </a:r>
            <a:r>
              <a:rPr sz="950" spc="110" dirty="0">
                <a:latin typeface="Calibri"/>
                <a:cs typeface="Calibri"/>
              </a:rPr>
              <a:t>90</a:t>
            </a:r>
            <a:endParaRPr sz="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950" spc="160" dirty="0">
                <a:latin typeface="Calibri"/>
                <a:cs typeface="Calibri"/>
              </a:rPr>
              <a:t>%</a:t>
            </a:r>
            <a:r>
              <a:rPr sz="950" spc="45" dirty="0">
                <a:latin typeface="Calibri"/>
                <a:cs typeface="Calibri"/>
              </a:rPr>
              <a:t> </a:t>
            </a:r>
            <a:r>
              <a:rPr sz="950" spc="100" dirty="0">
                <a:latin typeface="Calibri"/>
                <a:cs typeface="Calibri"/>
              </a:rPr>
              <a:t>without</a:t>
            </a:r>
            <a:r>
              <a:rPr sz="950" spc="50" dirty="0">
                <a:latin typeface="Calibri"/>
                <a:cs typeface="Calibri"/>
              </a:rPr>
              <a:t> </a:t>
            </a:r>
            <a:r>
              <a:rPr sz="950" spc="100" dirty="0">
                <a:latin typeface="Calibri"/>
                <a:cs typeface="Calibri"/>
              </a:rPr>
              <a:t>animal</a:t>
            </a:r>
            <a:r>
              <a:rPr sz="950" spc="40" dirty="0">
                <a:latin typeface="Calibri"/>
                <a:cs typeface="Calibri"/>
              </a:rPr>
              <a:t> </a:t>
            </a:r>
            <a:r>
              <a:rPr sz="950" spc="80" dirty="0">
                <a:latin typeface="Calibri"/>
                <a:cs typeface="Calibri"/>
              </a:rPr>
              <a:t>pollinators)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667218" y="437794"/>
            <a:ext cx="7329805" cy="902335"/>
          </a:xfrm>
          <a:custGeom>
            <a:avLst/>
            <a:gdLst/>
            <a:ahLst/>
            <a:cxnLst/>
            <a:rect l="l" t="t" r="r" b="b"/>
            <a:pathLst>
              <a:path w="7329805" h="902335">
                <a:moveTo>
                  <a:pt x="7329348" y="0"/>
                </a:moveTo>
                <a:lnTo>
                  <a:pt x="7329348" y="0"/>
                </a:lnTo>
                <a:lnTo>
                  <a:pt x="0" y="0"/>
                </a:lnTo>
                <a:lnTo>
                  <a:pt x="0" y="5156"/>
                </a:lnTo>
                <a:lnTo>
                  <a:pt x="0" y="901852"/>
                </a:lnTo>
                <a:lnTo>
                  <a:pt x="6515" y="901852"/>
                </a:lnTo>
                <a:lnTo>
                  <a:pt x="6515" y="5207"/>
                </a:lnTo>
                <a:lnTo>
                  <a:pt x="2140000" y="5207"/>
                </a:lnTo>
                <a:lnTo>
                  <a:pt x="2140000" y="901852"/>
                </a:lnTo>
                <a:lnTo>
                  <a:pt x="2146516" y="901852"/>
                </a:lnTo>
                <a:lnTo>
                  <a:pt x="2146516" y="5207"/>
                </a:lnTo>
                <a:lnTo>
                  <a:pt x="7322515" y="5207"/>
                </a:lnTo>
                <a:lnTo>
                  <a:pt x="7322515" y="901852"/>
                </a:lnTo>
                <a:lnTo>
                  <a:pt x="7329348" y="901852"/>
                </a:lnTo>
                <a:lnTo>
                  <a:pt x="7329348" y="5207"/>
                </a:lnTo>
                <a:lnTo>
                  <a:pt x="73293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730991" y="1325646"/>
            <a:ext cx="1965325" cy="3149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50" b="1" spc="100" dirty="0">
                <a:latin typeface="Calibri"/>
                <a:cs typeface="Calibri"/>
              </a:rPr>
              <a:t>Great</a:t>
            </a:r>
            <a:r>
              <a:rPr sz="950" b="1" spc="50" dirty="0">
                <a:latin typeface="Calibri"/>
                <a:cs typeface="Calibri"/>
              </a:rPr>
              <a:t> </a:t>
            </a:r>
            <a:r>
              <a:rPr sz="950" spc="75" dirty="0">
                <a:latin typeface="Calibri"/>
                <a:cs typeface="Calibri"/>
              </a:rPr>
              <a:t>(less</a:t>
            </a:r>
            <a:r>
              <a:rPr sz="950" spc="55" dirty="0">
                <a:latin typeface="Calibri"/>
                <a:cs typeface="Calibri"/>
              </a:rPr>
              <a:t> </a:t>
            </a:r>
            <a:r>
              <a:rPr sz="950" spc="95" dirty="0">
                <a:latin typeface="Calibri"/>
                <a:cs typeface="Calibri"/>
              </a:rPr>
              <a:t>production</a:t>
            </a:r>
            <a:r>
              <a:rPr sz="950" spc="45" dirty="0">
                <a:latin typeface="Calibri"/>
                <a:cs typeface="Calibri"/>
              </a:rPr>
              <a:t> </a:t>
            </a:r>
            <a:r>
              <a:rPr sz="950" spc="105" dirty="0">
                <a:latin typeface="Calibri"/>
                <a:cs typeface="Calibri"/>
              </a:rPr>
              <a:t>by</a:t>
            </a:r>
            <a:r>
              <a:rPr sz="950" spc="45" dirty="0">
                <a:latin typeface="Calibri"/>
                <a:cs typeface="Calibri"/>
              </a:rPr>
              <a:t> </a:t>
            </a:r>
            <a:r>
              <a:rPr sz="950" spc="110" dirty="0">
                <a:latin typeface="Calibri"/>
                <a:cs typeface="Calibri"/>
              </a:rPr>
              <a:t>40</a:t>
            </a:r>
            <a:r>
              <a:rPr sz="950" spc="50" dirty="0">
                <a:latin typeface="Calibri"/>
                <a:cs typeface="Calibri"/>
              </a:rPr>
              <a:t> </a:t>
            </a:r>
            <a:r>
              <a:rPr sz="950" spc="110" dirty="0">
                <a:latin typeface="Calibri"/>
                <a:cs typeface="Calibri"/>
              </a:rPr>
              <a:t>≥</a:t>
            </a:r>
            <a:endParaRPr sz="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950" spc="125" dirty="0">
                <a:latin typeface="Calibri"/>
                <a:cs typeface="Calibri"/>
              </a:rPr>
              <a:t>90%</a:t>
            </a:r>
            <a:r>
              <a:rPr sz="950" spc="35" dirty="0">
                <a:latin typeface="Calibri"/>
                <a:cs typeface="Calibri"/>
              </a:rPr>
              <a:t> </a:t>
            </a:r>
            <a:r>
              <a:rPr sz="950" spc="100" dirty="0">
                <a:latin typeface="Calibri"/>
                <a:cs typeface="Calibri"/>
              </a:rPr>
              <a:t>without</a:t>
            </a:r>
            <a:r>
              <a:rPr sz="950" spc="30" dirty="0">
                <a:latin typeface="Calibri"/>
                <a:cs typeface="Calibri"/>
              </a:rPr>
              <a:t> </a:t>
            </a:r>
            <a:r>
              <a:rPr sz="950" spc="100" dirty="0">
                <a:latin typeface="Calibri"/>
                <a:cs typeface="Calibri"/>
              </a:rPr>
              <a:t>animal</a:t>
            </a:r>
            <a:r>
              <a:rPr sz="950" spc="35" dirty="0">
                <a:latin typeface="Calibri"/>
                <a:cs typeface="Calibri"/>
              </a:rPr>
              <a:t> </a:t>
            </a:r>
            <a:r>
              <a:rPr sz="950" spc="85" dirty="0">
                <a:latin typeface="Calibri"/>
                <a:cs typeface="Calibri"/>
              </a:rPr>
              <a:t>pollinators)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667218" y="1339646"/>
            <a:ext cx="7329805" cy="2244725"/>
          </a:xfrm>
          <a:custGeom>
            <a:avLst/>
            <a:gdLst/>
            <a:ahLst/>
            <a:cxnLst/>
            <a:rect l="l" t="t" r="r" b="b"/>
            <a:pathLst>
              <a:path w="7329805" h="2244725">
                <a:moveTo>
                  <a:pt x="7329348" y="0"/>
                </a:moveTo>
                <a:lnTo>
                  <a:pt x="7329348" y="0"/>
                </a:lnTo>
                <a:lnTo>
                  <a:pt x="0" y="0"/>
                </a:lnTo>
                <a:lnTo>
                  <a:pt x="0" y="5207"/>
                </a:lnTo>
                <a:lnTo>
                  <a:pt x="0" y="2244458"/>
                </a:lnTo>
                <a:lnTo>
                  <a:pt x="6515" y="2244458"/>
                </a:lnTo>
                <a:lnTo>
                  <a:pt x="6515" y="5207"/>
                </a:lnTo>
                <a:lnTo>
                  <a:pt x="2140000" y="5207"/>
                </a:lnTo>
                <a:lnTo>
                  <a:pt x="2140013" y="2244458"/>
                </a:lnTo>
                <a:lnTo>
                  <a:pt x="2146516" y="2244458"/>
                </a:lnTo>
                <a:lnTo>
                  <a:pt x="2146516" y="5207"/>
                </a:lnTo>
                <a:lnTo>
                  <a:pt x="7322515" y="5207"/>
                </a:lnTo>
                <a:lnTo>
                  <a:pt x="7322515" y="2244458"/>
                </a:lnTo>
                <a:lnTo>
                  <a:pt x="7329348" y="2244458"/>
                </a:lnTo>
                <a:lnTo>
                  <a:pt x="7329348" y="5207"/>
                </a:lnTo>
                <a:lnTo>
                  <a:pt x="73293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730991" y="3570096"/>
            <a:ext cx="1984375" cy="3149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50" b="1" spc="114" dirty="0">
                <a:latin typeface="Calibri"/>
                <a:cs typeface="Calibri"/>
              </a:rPr>
              <a:t>Modest</a:t>
            </a:r>
            <a:r>
              <a:rPr sz="950" b="1" spc="50" dirty="0">
                <a:latin typeface="Calibri"/>
                <a:cs typeface="Calibri"/>
              </a:rPr>
              <a:t> </a:t>
            </a:r>
            <a:r>
              <a:rPr sz="950" spc="75" dirty="0">
                <a:latin typeface="Calibri"/>
                <a:cs typeface="Calibri"/>
              </a:rPr>
              <a:t>(less</a:t>
            </a:r>
            <a:r>
              <a:rPr sz="950" spc="50" dirty="0">
                <a:latin typeface="Calibri"/>
                <a:cs typeface="Calibri"/>
              </a:rPr>
              <a:t> </a:t>
            </a:r>
            <a:r>
              <a:rPr sz="950" spc="95" dirty="0">
                <a:latin typeface="Calibri"/>
                <a:cs typeface="Calibri"/>
              </a:rPr>
              <a:t>production</a:t>
            </a:r>
            <a:r>
              <a:rPr sz="950" spc="40" dirty="0">
                <a:latin typeface="Calibri"/>
                <a:cs typeface="Calibri"/>
              </a:rPr>
              <a:t> </a:t>
            </a:r>
            <a:r>
              <a:rPr sz="950" spc="105" dirty="0">
                <a:latin typeface="Calibri"/>
                <a:cs typeface="Calibri"/>
              </a:rPr>
              <a:t>by</a:t>
            </a:r>
            <a:r>
              <a:rPr sz="950" spc="40" dirty="0">
                <a:latin typeface="Calibri"/>
                <a:cs typeface="Calibri"/>
              </a:rPr>
              <a:t> </a:t>
            </a:r>
            <a:r>
              <a:rPr sz="950" spc="120" dirty="0">
                <a:latin typeface="Calibri"/>
                <a:cs typeface="Calibri"/>
              </a:rPr>
              <a:t>10</a:t>
            </a:r>
            <a:r>
              <a:rPr sz="950" spc="40" dirty="0">
                <a:latin typeface="Calibri"/>
                <a:cs typeface="Calibri"/>
              </a:rPr>
              <a:t> </a:t>
            </a:r>
            <a:r>
              <a:rPr sz="950" spc="110" dirty="0">
                <a:latin typeface="Calibri"/>
                <a:cs typeface="Calibri"/>
              </a:rPr>
              <a:t>≥</a:t>
            </a:r>
            <a:endParaRPr sz="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950" spc="125" dirty="0">
                <a:latin typeface="Calibri"/>
                <a:cs typeface="Calibri"/>
              </a:rPr>
              <a:t>40%</a:t>
            </a:r>
            <a:r>
              <a:rPr sz="950" spc="35" dirty="0">
                <a:latin typeface="Calibri"/>
                <a:cs typeface="Calibri"/>
              </a:rPr>
              <a:t> </a:t>
            </a:r>
            <a:r>
              <a:rPr sz="950" spc="100" dirty="0">
                <a:latin typeface="Calibri"/>
                <a:cs typeface="Calibri"/>
              </a:rPr>
              <a:t>without</a:t>
            </a:r>
            <a:r>
              <a:rPr sz="950" spc="20" dirty="0">
                <a:latin typeface="Calibri"/>
                <a:cs typeface="Calibri"/>
              </a:rPr>
              <a:t> </a:t>
            </a:r>
            <a:r>
              <a:rPr sz="950" spc="100" dirty="0">
                <a:latin typeface="Calibri"/>
                <a:cs typeface="Calibri"/>
              </a:rPr>
              <a:t>animal</a:t>
            </a:r>
            <a:r>
              <a:rPr sz="950" spc="30" dirty="0">
                <a:latin typeface="Calibri"/>
                <a:cs typeface="Calibri"/>
              </a:rPr>
              <a:t> </a:t>
            </a:r>
            <a:r>
              <a:rPr sz="950" spc="85" dirty="0">
                <a:latin typeface="Calibri"/>
                <a:cs typeface="Calibri"/>
              </a:rPr>
              <a:t>pollinators)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667218" y="3584104"/>
            <a:ext cx="7329805" cy="1551940"/>
          </a:xfrm>
          <a:custGeom>
            <a:avLst/>
            <a:gdLst/>
            <a:ahLst/>
            <a:cxnLst/>
            <a:rect l="l" t="t" r="r" b="b"/>
            <a:pathLst>
              <a:path w="7329805" h="1551939">
                <a:moveTo>
                  <a:pt x="6515" y="5295"/>
                </a:moveTo>
                <a:lnTo>
                  <a:pt x="0" y="5295"/>
                </a:lnTo>
                <a:lnTo>
                  <a:pt x="0" y="1551546"/>
                </a:lnTo>
                <a:lnTo>
                  <a:pt x="6515" y="1551546"/>
                </a:lnTo>
                <a:lnTo>
                  <a:pt x="6515" y="5295"/>
                </a:lnTo>
                <a:close/>
              </a:path>
              <a:path w="7329805" h="1551939">
                <a:moveTo>
                  <a:pt x="2146516" y="5295"/>
                </a:moveTo>
                <a:lnTo>
                  <a:pt x="2140013" y="5295"/>
                </a:lnTo>
                <a:lnTo>
                  <a:pt x="2140013" y="1551546"/>
                </a:lnTo>
                <a:lnTo>
                  <a:pt x="2146516" y="1551546"/>
                </a:lnTo>
                <a:lnTo>
                  <a:pt x="2146516" y="5295"/>
                </a:lnTo>
                <a:close/>
              </a:path>
              <a:path w="7329805" h="1551939">
                <a:moveTo>
                  <a:pt x="7329348" y="640816"/>
                </a:moveTo>
                <a:lnTo>
                  <a:pt x="7322515" y="640816"/>
                </a:lnTo>
                <a:lnTo>
                  <a:pt x="7322515" y="1551546"/>
                </a:lnTo>
                <a:lnTo>
                  <a:pt x="7329348" y="1551546"/>
                </a:lnTo>
                <a:lnTo>
                  <a:pt x="7329348" y="640816"/>
                </a:lnTo>
                <a:close/>
              </a:path>
              <a:path w="7329805" h="1551939">
                <a:moveTo>
                  <a:pt x="7329348" y="5295"/>
                </a:moveTo>
                <a:lnTo>
                  <a:pt x="7322515" y="5295"/>
                </a:lnTo>
                <a:lnTo>
                  <a:pt x="7322515" y="440740"/>
                </a:lnTo>
                <a:lnTo>
                  <a:pt x="7329348" y="440740"/>
                </a:lnTo>
                <a:lnTo>
                  <a:pt x="7329348" y="5295"/>
                </a:lnTo>
                <a:close/>
              </a:path>
              <a:path w="7329805" h="1551939">
                <a:moveTo>
                  <a:pt x="7329348" y="0"/>
                </a:moveTo>
                <a:lnTo>
                  <a:pt x="7329348" y="0"/>
                </a:lnTo>
                <a:lnTo>
                  <a:pt x="0" y="0"/>
                </a:lnTo>
                <a:lnTo>
                  <a:pt x="0" y="5194"/>
                </a:lnTo>
                <a:lnTo>
                  <a:pt x="7329348" y="5194"/>
                </a:lnTo>
                <a:lnTo>
                  <a:pt x="73293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730991" y="5121648"/>
            <a:ext cx="1964689" cy="3149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50" b="1" spc="75" dirty="0">
                <a:latin typeface="Calibri"/>
                <a:cs typeface="Calibri"/>
              </a:rPr>
              <a:t>Little</a:t>
            </a:r>
            <a:r>
              <a:rPr sz="950" b="1" spc="45" dirty="0">
                <a:latin typeface="Calibri"/>
                <a:cs typeface="Calibri"/>
              </a:rPr>
              <a:t> </a:t>
            </a:r>
            <a:r>
              <a:rPr sz="950" spc="75" dirty="0">
                <a:latin typeface="Calibri"/>
                <a:cs typeface="Calibri"/>
              </a:rPr>
              <a:t>(less</a:t>
            </a:r>
            <a:r>
              <a:rPr sz="950" spc="50" dirty="0">
                <a:latin typeface="Calibri"/>
                <a:cs typeface="Calibri"/>
              </a:rPr>
              <a:t> </a:t>
            </a:r>
            <a:r>
              <a:rPr sz="950" spc="95" dirty="0">
                <a:latin typeface="Calibri"/>
                <a:cs typeface="Calibri"/>
              </a:rPr>
              <a:t>production</a:t>
            </a:r>
            <a:r>
              <a:rPr sz="950" spc="40" dirty="0">
                <a:latin typeface="Calibri"/>
                <a:cs typeface="Calibri"/>
              </a:rPr>
              <a:t> </a:t>
            </a:r>
            <a:r>
              <a:rPr sz="950" spc="100" dirty="0">
                <a:latin typeface="Calibri"/>
                <a:cs typeface="Calibri"/>
              </a:rPr>
              <a:t>by</a:t>
            </a:r>
            <a:r>
              <a:rPr sz="950" spc="65" dirty="0">
                <a:latin typeface="Calibri"/>
                <a:cs typeface="Calibri"/>
              </a:rPr>
              <a:t> </a:t>
            </a:r>
            <a:r>
              <a:rPr sz="950" spc="114" dirty="0">
                <a:latin typeface="Calibri"/>
                <a:cs typeface="Calibri"/>
              </a:rPr>
              <a:t>0</a:t>
            </a:r>
            <a:r>
              <a:rPr sz="950" spc="25" dirty="0">
                <a:latin typeface="Calibri"/>
                <a:cs typeface="Calibri"/>
              </a:rPr>
              <a:t> </a:t>
            </a:r>
            <a:r>
              <a:rPr sz="950" spc="110" dirty="0">
                <a:latin typeface="Calibri"/>
                <a:cs typeface="Calibri"/>
              </a:rPr>
              <a:t>≥</a:t>
            </a:r>
            <a:endParaRPr sz="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950" spc="125" dirty="0">
                <a:latin typeface="Calibri"/>
                <a:cs typeface="Calibri"/>
              </a:rPr>
              <a:t>10%</a:t>
            </a:r>
            <a:r>
              <a:rPr sz="950" spc="35" dirty="0">
                <a:latin typeface="Calibri"/>
                <a:cs typeface="Calibri"/>
              </a:rPr>
              <a:t> </a:t>
            </a:r>
            <a:r>
              <a:rPr sz="950" spc="100" dirty="0">
                <a:latin typeface="Calibri"/>
                <a:cs typeface="Calibri"/>
              </a:rPr>
              <a:t>without</a:t>
            </a:r>
            <a:r>
              <a:rPr sz="950" spc="25" dirty="0">
                <a:latin typeface="Calibri"/>
                <a:cs typeface="Calibri"/>
              </a:rPr>
              <a:t> </a:t>
            </a:r>
            <a:r>
              <a:rPr sz="950" spc="100" dirty="0">
                <a:latin typeface="Calibri"/>
                <a:cs typeface="Calibri"/>
              </a:rPr>
              <a:t>animal</a:t>
            </a:r>
            <a:r>
              <a:rPr sz="950" spc="35" dirty="0">
                <a:latin typeface="Calibri"/>
                <a:cs typeface="Calibri"/>
              </a:rPr>
              <a:t> </a:t>
            </a:r>
            <a:r>
              <a:rPr sz="950" spc="85" dirty="0">
                <a:latin typeface="Calibri"/>
                <a:cs typeface="Calibri"/>
              </a:rPr>
              <a:t>pollinators)</a:t>
            </a:r>
            <a:endParaRPr sz="95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667228" y="480667"/>
            <a:ext cx="7329805" cy="6306185"/>
            <a:chOff x="1667228" y="480667"/>
            <a:chExt cx="7329805" cy="6306185"/>
          </a:xfrm>
        </p:grpSpPr>
        <p:sp>
          <p:nvSpPr>
            <p:cNvPr id="21" name="object 21"/>
            <p:cNvSpPr/>
            <p:nvPr/>
          </p:nvSpPr>
          <p:spPr>
            <a:xfrm>
              <a:off x="1667217" y="5135651"/>
              <a:ext cx="7329805" cy="1651000"/>
            </a:xfrm>
            <a:custGeom>
              <a:avLst/>
              <a:gdLst/>
              <a:ahLst/>
              <a:cxnLst/>
              <a:rect l="l" t="t" r="r" b="b"/>
              <a:pathLst>
                <a:path w="7329805" h="1651000">
                  <a:moveTo>
                    <a:pt x="7329348" y="0"/>
                  </a:moveTo>
                  <a:lnTo>
                    <a:pt x="7329348" y="0"/>
                  </a:lnTo>
                  <a:lnTo>
                    <a:pt x="0" y="0"/>
                  </a:lnTo>
                  <a:lnTo>
                    <a:pt x="0" y="5143"/>
                  </a:lnTo>
                  <a:lnTo>
                    <a:pt x="0" y="1650720"/>
                  </a:lnTo>
                  <a:lnTo>
                    <a:pt x="6515" y="1650720"/>
                  </a:lnTo>
                  <a:lnTo>
                    <a:pt x="6515" y="5194"/>
                  </a:lnTo>
                  <a:lnTo>
                    <a:pt x="2140013" y="5194"/>
                  </a:lnTo>
                  <a:lnTo>
                    <a:pt x="2140013" y="1650720"/>
                  </a:lnTo>
                  <a:lnTo>
                    <a:pt x="2146516" y="1650720"/>
                  </a:lnTo>
                  <a:lnTo>
                    <a:pt x="2146516" y="5194"/>
                  </a:lnTo>
                  <a:lnTo>
                    <a:pt x="7322515" y="5194"/>
                  </a:lnTo>
                  <a:lnTo>
                    <a:pt x="7322515" y="1650720"/>
                  </a:lnTo>
                  <a:lnTo>
                    <a:pt x="7329348" y="1650720"/>
                  </a:lnTo>
                  <a:lnTo>
                    <a:pt x="7329348" y="5194"/>
                  </a:lnTo>
                  <a:lnTo>
                    <a:pt x="73293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86998" y="480667"/>
              <a:ext cx="719073" cy="552153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3884642" y="1031521"/>
              <a:ext cx="610235" cy="205740"/>
            </a:xfrm>
            <a:custGeom>
              <a:avLst/>
              <a:gdLst/>
              <a:ahLst/>
              <a:cxnLst/>
              <a:rect l="l" t="t" r="r" b="b"/>
              <a:pathLst>
                <a:path w="610235" h="205740">
                  <a:moveTo>
                    <a:pt x="0" y="205271"/>
                  </a:moveTo>
                  <a:lnTo>
                    <a:pt x="610073" y="205271"/>
                  </a:lnTo>
                  <a:lnTo>
                    <a:pt x="610073" y="0"/>
                  </a:lnTo>
                  <a:lnTo>
                    <a:pt x="0" y="0"/>
                  </a:lnTo>
                  <a:lnTo>
                    <a:pt x="0" y="205271"/>
                  </a:lnTo>
                  <a:close/>
                </a:path>
              </a:pathLst>
            </a:custGeom>
            <a:ln w="533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3884642" y="1034769"/>
            <a:ext cx="522605" cy="202565"/>
          </a:xfrm>
          <a:prstGeom prst="rect">
            <a:avLst/>
          </a:prstGeom>
          <a:ln w="5287">
            <a:solidFill>
              <a:srgbClr val="00000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100965">
              <a:lnSpc>
                <a:spcPct val="100000"/>
              </a:lnSpc>
              <a:spcBef>
                <a:spcPts val="260"/>
              </a:spcBef>
            </a:pPr>
            <a:r>
              <a:rPr sz="850" spc="110" dirty="0">
                <a:latin typeface="Calibri"/>
                <a:cs typeface="Calibri"/>
              </a:rPr>
              <a:t>Melon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202337" y="1837016"/>
            <a:ext cx="685165" cy="194945"/>
          </a:xfrm>
          <a:prstGeom prst="rect">
            <a:avLst/>
          </a:prstGeom>
          <a:ln w="5344">
            <a:solidFill>
              <a:srgbClr val="000000"/>
            </a:solidFill>
          </a:ln>
        </p:spPr>
        <p:txBody>
          <a:bodyPr vert="horz" wrap="square" lIns="0" tIns="36195" rIns="0" bIns="0" rtlCol="0">
            <a:spAutoFit/>
          </a:bodyPr>
          <a:lstStyle/>
          <a:p>
            <a:pPr marL="102235">
              <a:lnSpc>
                <a:spcPct val="100000"/>
              </a:lnSpc>
              <a:spcBef>
                <a:spcPts val="285"/>
              </a:spcBef>
            </a:pPr>
            <a:r>
              <a:rPr sz="850" spc="105" dirty="0">
                <a:latin typeface="Calibri"/>
                <a:cs typeface="Calibri"/>
              </a:rPr>
              <a:t>Avocado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517427" y="1831819"/>
            <a:ext cx="595630" cy="210820"/>
          </a:xfrm>
          <a:prstGeom prst="rect">
            <a:avLst/>
          </a:prstGeom>
          <a:ln w="5411">
            <a:solidFill>
              <a:srgbClr val="000000"/>
            </a:solidFill>
          </a:ln>
        </p:spPr>
        <p:txBody>
          <a:bodyPr vert="horz" wrap="square" lIns="0" tIns="36195" rIns="0" bIns="0" rtlCol="0">
            <a:spAutoFit/>
          </a:bodyPr>
          <a:lstStyle/>
          <a:p>
            <a:pPr marL="101600">
              <a:lnSpc>
                <a:spcPct val="100000"/>
              </a:lnSpc>
              <a:spcBef>
                <a:spcPts val="285"/>
              </a:spcBef>
            </a:pPr>
            <a:r>
              <a:rPr sz="850" spc="120" dirty="0">
                <a:latin typeface="Calibri"/>
                <a:cs typeface="Calibri"/>
              </a:rPr>
              <a:t>Mango</a:t>
            </a:r>
            <a:endParaRPr sz="850">
              <a:latin typeface="Calibri"/>
              <a:cs typeface="Calibri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4404008" y="1035160"/>
            <a:ext cx="920115" cy="205104"/>
            <a:chOff x="4404008" y="1035160"/>
            <a:chExt cx="920115" cy="205104"/>
          </a:xfrm>
        </p:grpSpPr>
        <p:sp>
          <p:nvSpPr>
            <p:cNvPr id="28" name="object 28"/>
            <p:cNvSpPr/>
            <p:nvPr/>
          </p:nvSpPr>
          <p:spPr>
            <a:xfrm>
              <a:off x="4406865" y="1038017"/>
              <a:ext cx="914400" cy="199390"/>
            </a:xfrm>
            <a:custGeom>
              <a:avLst/>
              <a:gdLst/>
              <a:ahLst/>
              <a:cxnLst/>
              <a:rect l="l" t="t" r="r" b="b"/>
              <a:pathLst>
                <a:path w="914400" h="199390">
                  <a:moveTo>
                    <a:pt x="914296" y="0"/>
                  </a:moveTo>
                  <a:lnTo>
                    <a:pt x="0" y="0"/>
                  </a:lnTo>
                  <a:lnTo>
                    <a:pt x="0" y="198775"/>
                  </a:lnTo>
                  <a:lnTo>
                    <a:pt x="914296" y="198775"/>
                  </a:lnTo>
                  <a:lnTo>
                    <a:pt x="9142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406865" y="1038017"/>
              <a:ext cx="914400" cy="199390"/>
            </a:xfrm>
            <a:custGeom>
              <a:avLst/>
              <a:gdLst/>
              <a:ahLst/>
              <a:cxnLst/>
              <a:rect l="l" t="t" r="r" b="b"/>
              <a:pathLst>
                <a:path w="914400" h="199390">
                  <a:moveTo>
                    <a:pt x="0" y="198775"/>
                  </a:moveTo>
                  <a:lnTo>
                    <a:pt x="914296" y="198775"/>
                  </a:lnTo>
                  <a:lnTo>
                    <a:pt x="914296" y="0"/>
                  </a:lnTo>
                  <a:lnTo>
                    <a:pt x="0" y="0"/>
                  </a:lnTo>
                  <a:lnTo>
                    <a:pt x="0" y="198775"/>
                  </a:lnTo>
                  <a:close/>
                </a:path>
              </a:pathLst>
            </a:custGeom>
            <a:ln w="525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4495709" y="1061911"/>
            <a:ext cx="719455" cy="154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spc="105" dirty="0">
                <a:latin typeface="Calibri"/>
                <a:cs typeface="Calibri"/>
              </a:rPr>
              <a:t>Watermelon</a:t>
            </a:r>
            <a:endParaRPr sz="850">
              <a:latin typeface="Calibri"/>
              <a:cs typeface="Calibri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5271126" y="1035160"/>
            <a:ext cx="678180" cy="205104"/>
            <a:chOff x="5271126" y="1035160"/>
            <a:chExt cx="678180" cy="205104"/>
          </a:xfrm>
        </p:grpSpPr>
        <p:sp>
          <p:nvSpPr>
            <p:cNvPr id="32" name="object 32"/>
            <p:cNvSpPr/>
            <p:nvPr/>
          </p:nvSpPr>
          <p:spPr>
            <a:xfrm>
              <a:off x="5273983" y="1038017"/>
              <a:ext cx="672465" cy="199390"/>
            </a:xfrm>
            <a:custGeom>
              <a:avLst/>
              <a:gdLst/>
              <a:ahLst/>
              <a:cxnLst/>
              <a:rect l="l" t="t" r="r" b="b"/>
              <a:pathLst>
                <a:path w="672464" h="199390">
                  <a:moveTo>
                    <a:pt x="671894" y="0"/>
                  </a:moveTo>
                  <a:lnTo>
                    <a:pt x="0" y="0"/>
                  </a:lnTo>
                  <a:lnTo>
                    <a:pt x="0" y="198775"/>
                  </a:lnTo>
                  <a:lnTo>
                    <a:pt x="671894" y="198775"/>
                  </a:lnTo>
                  <a:lnTo>
                    <a:pt x="6718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273983" y="1038017"/>
              <a:ext cx="672465" cy="199390"/>
            </a:xfrm>
            <a:custGeom>
              <a:avLst/>
              <a:gdLst/>
              <a:ahLst/>
              <a:cxnLst/>
              <a:rect l="l" t="t" r="r" b="b"/>
              <a:pathLst>
                <a:path w="672464" h="199390">
                  <a:moveTo>
                    <a:pt x="0" y="198775"/>
                  </a:moveTo>
                  <a:lnTo>
                    <a:pt x="671894" y="198775"/>
                  </a:lnTo>
                  <a:lnTo>
                    <a:pt x="671894" y="0"/>
                  </a:lnTo>
                  <a:lnTo>
                    <a:pt x="0" y="0"/>
                  </a:lnTo>
                  <a:lnTo>
                    <a:pt x="0" y="198775"/>
                  </a:lnTo>
                  <a:close/>
                </a:path>
              </a:pathLst>
            </a:custGeom>
            <a:ln w="53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5273983" y="1034769"/>
            <a:ext cx="672465" cy="202565"/>
          </a:xfrm>
          <a:prstGeom prst="rect">
            <a:avLst/>
          </a:prstGeom>
          <a:ln w="5354">
            <a:solidFill>
              <a:srgbClr val="000000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101600">
              <a:lnSpc>
                <a:spcPct val="100000"/>
              </a:lnSpc>
              <a:spcBef>
                <a:spcPts val="310"/>
              </a:spcBef>
            </a:pPr>
            <a:r>
              <a:rPr sz="850" spc="90" dirty="0">
                <a:latin typeface="Calibri"/>
                <a:cs typeface="Calibri"/>
              </a:rPr>
              <a:t>Zucchini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5327670" y="1831819"/>
            <a:ext cx="560070" cy="205740"/>
          </a:xfrm>
          <a:custGeom>
            <a:avLst/>
            <a:gdLst/>
            <a:ahLst/>
            <a:cxnLst/>
            <a:rect l="l" t="t" r="r" b="b"/>
            <a:pathLst>
              <a:path w="560070" h="205739">
                <a:moveTo>
                  <a:pt x="0" y="205271"/>
                </a:moveTo>
                <a:lnTo>
                  <a:pt x="559640" y="205271"/>
                </a:lnTo>
                <a:lnTo>
                  <a:pt x="559640" y="0"/>
                </a:lnTo>
                <a:lnTo>
                  <a:pt x="0" y="0"/>
                </a:lnTo>
                <a:lnTo>
                  <a:pt x="0" y="205271"/>
                </a:lnTo>
                <a:close/>
              </a:path>
            </a:pathLst>
          </a:custGeom>
          <a:ln w="535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5416784" y="1855930"/>
            <a:ext cx="344805" cy="154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spc="100" dirty="0">
                <a:latin typeface="Calibri"/>
                <a:cs typeface="Calibri"/>
              </a:rPr>
              <a:t>Apple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074400" y="1032821"/>
            <a:ext cx="691515" cy="200660"/>
          </a:xfrm>
          <a:prstGeom prst="rect">
            <a:avLst/>
          </a:prstGeom>
          <a:ln w="5348">
            <a:solidFill>
              <a:srgbClr val="000000"/>
            </a:solidFill>
          </a:ln>
        </p:spPr>
        <p:txBody>
          <a:bodyPr vert="horz" wrap="square" lIns="0" tIns="36195" rIns="0" bIns="0" rtlCol="0">
            <a:spAutoFit/>
          </a:bodyPr>
          <a:lstStyle/>
          <a:p>
            <a:pPr marL="101600">
              <a:lnSpc>
                <a:spcPct val="100000"/>
              </a:lnSpc>
              <a:spcBef>
                <a:spcPts val="285"/>
              </a:spcBef>
            </a:pPr>
            <a:r>
              <a:rPr sz="850" spc="105" dirty="0">
                <a:latin typeface="Calibri"/>
                <a:cs typeface="Calibri"/>
              </a:rPr>
              <a:t>Pumpkin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995204" y="1032821"/>
            <a:ext cx="481965" cy="194945"/>
          </a:xfrm>
          <a:prstGeom prst="rect">
            <a:avLst/>
          </a:prstGeom>
          <a:ln w="5464">
            <a:solidFill>
              <a:srgbClr val="000000"/>
            </a:solidFill>
          </a:ln>
        </p:spPr>
        <p:txBody>
          <a:bodyPr vert="horz" wrap="square" lIns="0" tIns="36195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285"/>
              </a:spcBef>
            </a:pPr>
            <a:r>
              <a:rPr sz="850" spc="85" dirty="0">
                <a:latin typeface="Calibri"/>
                <a:cs typeface="Calibri"/>
              </a:rPr>
              <a:t>Kiwi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3830956" y="1837016"/>
            <a:ext cx="768350" cy="194945"/>
          </a:xfrm>
          <a:custGeom>
            <a:avLst/>
            <a:gdLst/>
            <a:ahLst/>
            <a:cxnLst/>
            <a:rect l="l" t="t" r="r" b="b"/>
            <a:pathLst>
              <a:path w="768350" h="194944">
                <a:moveTo>
                  <a:pt x="0" y="194877"/>
                </a:moveTo>
                <a:lnTo>
                  <a:pt x="767879" y="194877"/>
                </a:lnTo>
                <a:lnTo>
                  <a:pt x="767879" y="0"/>
                </a:lnTo>
                <a:lnTo>
                  <a:pt x="0" y="0"/>
                </a:lnTo>
                <a:lnTo>
                  <a:pt x="0" y="194877"/>
                </a:lnTo>
                <a:close/>
              </a:path>
            </a:pathLst>
          </a:custGeom>
          <a:ln w="52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3919799" y="1861126"/>
            <a:ext cx="589915" cy="154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spc="105" dirty="0">
                <a:latin typeface="Calibri"/>
                <a:cs typeface="Calibri"/>
              </a:rPr>
              <a:t>Cucumber</a:t>
            </a:r>
            <a:endParaRPr sz="850">
              <a:latin typeface="Calibri"/>
              <a:cs typeface="Calibri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4513008" y="1834159"/>
            <a:ext cx="817880" cy="206375"/>
            <a:chOff x="4513008" y="1834159"/>
            <a:chExt cx="817880" cy="206375"/>
          </a:xfrm>
        </p:grpSpPr>
        <p:sp>
          <p:nvSpPr>
            <p:cNvPr id="42" name="object 42"/>
            <p:cNvSpPr/>
            <p:nvPr/>
          </p:nvSpPr>
          <p:spPr>
            <a:xfrm>
              <a:off x="4515865" y="1837016"/>
              <a:ext cx="812165" cy="200660"/>
            </a:xfrm>
            <a:custGeom>
              <a:avLst/>
              <a:gdLst/>
              <a:ahLst/>
              <a:cxnLst/>
              <a:rect l="l" t="t" r="r" b="b"/>
              <a:pathLst>
                <a:path w="812164" h="200660">
                  <a:moveTo>
                    <a:pt x="811804" y="0"/>
                  </a:moveTo>
                  <a:lnTo>
                    <a:pt x="0" y="0"/>
                  </a:lnTo>
                  <a:lnTo>
                    <a:pt x="0" y="200074"/>
                  </a:lnTo>
                  <a:lnTo>
                    <a:pt x="811804" y="200074"/>
                  </a:lnTo>
                  <a:lnTo>
                    <a:pt x="8118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515865" y="1837016"/>
              <a:ext cx="812165" cy="200660"/>
            </a:xfrm>
            <a:custGeom>
              <a:avLst/>
              <a:gdLst/>
              <a:ahLst/>
              <a:cxnLst/>
              <a:rect l="l" t="t" r="r" b="b"/>
              <a:pathLst>
                <a:path w="812164" h="200660">
                  <a:moveTo>
                    <a:pt x="0" y="200074"/>
                  </a:moveTo>
                  <a:lnTo>
                    <a:pt x="811804" y="200074"/>
                  </a:lnTo>
                  <a:lnTo>
                    <a:pt x="811804" y="0"/>
                  </a:lnTo>
                  <a:lnTo>
                    <a:pt x="0" y="0"/>
                  </a:lnTo>
                  <a:lnTo>
                    <a:pt x="0" y="200074"/>
                  </a:lnTo>
                  <a:close/>
                </a:path>
              </a:pathLst>
            </a:custGeom>
            <a:ln w="52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4604709" y="1861126"/>
            <a:ext cx="633730" cy="154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spc="105" dirty="0">
                <a:latin typeface="Calibri"/>
                <a:cs typeface="Calibri"/>
              </a:rPr>
              <a:t>Buckwheat</a:t>
            </a:r>
            <a:endParaRPr sz="850">
              <a:latin typeface="Calibri"/>
              <a:cs typeface="Calibri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6065035" y="480667"/>
            <a:ext cx="694690" cy="1559560"/>
            <a:chOff x="6065035" y="480667"/>
            <a:chExt cx="694690" cy="1559560"/>
          </a:xfrm>
        </p:grpSpPr>
        <p:pic>
          <p:nvPicPr>
            <p:cNvPr id="46" name="object 4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74400" y="480667"/>
              <a:ext cx="684909" cy="552153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6067893" y="1837016"/>
              <a:ext cx="535305" cy="200660"/>
            </a:xfrm>
            <a:custGeom>
              <a:avLst/>
              <a:gdLst/>
              <a:ahLst/>
              <a:cxnLst/>
              <a:rect l="l" t="t" r="r" b="b"/>
              <a:pathLst>
                <a:path w="535304" h="200660">
                  <a:moveTo>
                    <a:pt x="0" y="200074"/>
                  </a:moveTo>
                  <a:lnTo>
                    <a:pt x="535237" y="200074"/>
                  </a:lnTo>
                  <a:lnTo>
                    <a:pt x="535237" y="0"/>
                  </a:lnTo>
                  <a:lnTo>
                    <a:pt x="0" y="0"/>
                  </a:lnTo>
                  <a:lnTo>
                    <a:pt x="0" y="200074"/>
                  </a:lnTo>
                  <a:close/>
                </a:path>
              </a:pathLst>
            </a:custGeom>
            <a:ln w="53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6157007" y="1861126"/>
            <a:ext cx="306070" cy="154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spc="110" dirty="0">
                <a:latin typeface="Calibri"/>
                <a:cs typeface="Calibri"/>
              </a:rPr>
              <a:t>Plum</a:t>
            </a:r>
            <a:endParaRPr sz="850">
              <a:latin typeface="Calibri"/>
              <a:cs typeface="Calibri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6676339" y="2064373"/>
            <a:ext cx="681990" cy="622935"/>
            <a:chOff x="6676339" y="2064373"/>
            <a:chExt cx="681990" cy="622935"/>
          </a:xfrm>
        </p:grpSpPr>
        <p:pic>
          <p:nvPicPr>
            <p:cNvPr id="50" name="object 5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76339" y="2064373"/>
              <a:ext cx="681655" cy="449518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6687727" y="2481412"/>
              <a:ext cx="556895" cy="205740"/>
            </a:xfrm>
            <a:custGeom>
              <a:avLst/>
              <a:gdLst/>
              <a:ahLst/>
              <a:cxnLst/>
              <a:rect l="l" t="t" r="r" b="b"/>
              <a:pathLst>
                <a:path w="556895" h="205739">
                  <a:moveTo>
                    <a:pt x="556387" y="0"/>
                  </a:moveTo>
                  <a:lnTo>
                    <a:pt x="0" y="0"/>
                  </a:lnTo>
                  <a:lnTo>
                    <a:pt x="0" y="205271"/>
                  </a:lnTo>
                  <a:lnTo>
                    <a:pt x="556387" y="205271"/>
                  </a:lnTo>
                  <a:lnTo>
                    <a:pt x="5563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6687727" y="2481412"/>
            <a:ext cx="556895" cy="205740"/>
          </a:xfrm>
          <a:prstGeom prst="rect">
            <a:avLst/>
          </a:prstGeom>
          <a:ln w="5427">
            <a:solidFill>
              <a:srgbClr val="000000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101600">
              <a:lnSpc>
                <a:spcPct val="100000"/>
              </a:lnSpc>
              <a:spcBef>
                <a:spcPts val="290"/>
              </a:spcBef>
            </a:pPr>
            <a:r>
              <a:rPr sz="850" spc="100" dirty="0">
                <a:latin typeface="Calibri"/>
                <a:cs typeface="Calibri"/>
              </a:rPr>
              <a:t>Peach</a:t>
            </a:r>
            <a:endParaRPr sz="850">
              <a:latin typeface="Calibri"/>
              <a:cs typeface="Calibri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5142604" y="2057878"/>
            <a:ext cx="765810" cy="635635"/>
            <a:chOff x="5142604" y="2057878"/>
            <a:chExt cx="765810" cy="635635"/>
          </a:xfrm>
        </p:grpSpPr>
        <p:pic>
          <p:nvPicPr>
            <p:cNvPr id="54" name="object 5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260969" y="2057878"/>
              <a:ext cx="644237" cy="449518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5145461" y="2490506"/>
              <a:ext cx="760095" cy="200660"/>
            </a:xfrm>
            <a:custGeom>
              <a:avLst/>
              <a:gdLst/>
              <a:ahLst/>
              <a:cxnLst/>
              <a:rect l="l" t="t" r="r" b="b"/>
              <a:pathLst>
                <a:path w="760095" h="200660">
                  <a:moveTo>
                    <a:pt x="759744" y="0"/>
                  </a:moveTo>
                  <a:lnTo>
                    <a:pt x="0" y="0"/>
                  </a:lnTo>
                  <a:lnTo>
                    <a:pt x="0" y="200074"/>
                  </a:lnTo>
                  <a:lnTo>
                    <a:pt x="759744" y="200074"/>
                  </a:lnTo>
                  <a:lnTo>
                    <a:pt x="7597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145461" y="2490506"/>
              <a:ext cx="760095" cy="200660"/>
            </a:xfrm>
            <a:custGeom>
              <a:avLst/>
              <a:gdLst/>
              <a:ahLst/>
              <a:cxnLst/>
              <a:rect l="l" t="t" r="r" b="b"/>
              <a:pathLst>
                <a:path w="760095" h="200660">
                  <a:moveTo>
                    <a:pt x="0" y="200074"/>
                  </a:moveTo>
                  <a:lnTo>
                    <a:pt x="759744" y="200074"/>
                  </a:lnTo>
                  <a:lnTo>
                    <a:pt x="759744" y="0"/>
                  </a:lnTo>
                  <a:lnTo>
                    <a:pt x="0" y="0"/>
                  </a:lnTo>
                  <a:lnTo>
                    <a:pt x="0" y="200074"/>
                  </a:lnTo>
                  <a:close/>
                </a:path>
              </a:pathLst>
            </a:custGeom>
            <a:ln w="52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5234576" y="2514941"/>
            <a:ext cx="564515" cy="154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spc="90" dirty="0">
                <a:latin typeface="Calibri"/>
                <a:cs typeface="Calibri"/>
              </a:rPr>
              <a:t>Nectarine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7416562" y="2465822"/>
            <a:ext cx="582930" cy="210820"/>
          </a:xfrm>
          <a:custGeom>
            <a:avLst/>
            <a:gdLst/>
            <a:ahLst/>
            <a:cxnLst/>
            <a:rect l="l" t="t" r="r" b="b"/>
            <a:pathLst>
              <a:path w="582929" h="210819">
                <a:moveTo>
                  <a:pt x="0" y="210467"/>
                </a:moveTo>
                <a:lnTo>
                  <a:pt x="582416" y="210467"/>
                </a:lnTo>
                <a:lnTo>
                  <a:pt x="582416" y="0"/>
                </a:lnTo>
                <a:lnTo>
                  <a:pt x="0" y="0"/>
                </a:lnTo>
                <a:lnTo>
                  <a:pt x="0" y="210467"/>
                </a:lnTo>
                <a:close/>
              </a:path>
            </a:pathLst>
          </a:custGeom>
          <a:ln w="53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7506083" y="2490257"/>
            <a:ext cx="391160" cy="154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spc="90" dirty="0">
                <a:latin typeface="Calibri"/>
                <a:cs typeface="Calibri"/>
              </a:rPr>
              <a:t>Cherry</a:t>
            </a:r>
            <a:endParaRPr sz="850">
              <a:latin typeface="Calibri"/>
              <a:cs typeface="Calibri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4541895" y="2713966"/>
            <a:ext cx="721995" cy="722630"/>
            <a:chOff x="4541895" y="2713966"/>
            <a:chExt cx="721995" cy="722630"/>
          </a:xfrm>
        </p:grpSpPr>
        <p:pic>
          <p:nvPicPr>
            <p:cNvPr id="61" name="object 6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541895" y="2713966"/>
              <a:ext cx="686536" cy="531366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4563044" y="3228443"/>
              <a:ext cx="698500" cy="205740"/>
            </a:xfrm>
            <a:custGeom>
              <a:avLst/>
              <a:gdLst/>
              <a:ahLst/>
              <a:cxnLst/>
              <a:rect l="l" t="t" r="r" b="b"/>
              <a:pathLst>
                <a:path w="698500" h="205739">
                  <a:moveTo>
                    <a:pt x="697924" y="0"/>
                  </a:moveTo>
                  <a:lnTo>
                    <a:pt x="0" y="0"/>
                  </a:lnTo>
                  <a:lnTo>
                    <a:pt x="0" y="205271"/>
                  </a:lnTo>
                  <a:lnTo>
                    <a:pt x="697924" y="205271"/>
                  </a:lnTo>
                  <a:lnTo>
                    <a:pt x="6979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4563044" y="3228443"/>
              <a:ext cx="698500" cy="205740"/>
            </a:xfrm>
            <a:custGeom>
              <a:avLst/>
              <a:gdLst/>
              <a:ahLst/>
              <a:cxnLst/>
              <a:rect l="l" t="t" r="r" b="b"/>
              <a:pathLst>
                <a:path w="698500" h="205739">
                  <a:moveTo>
                    <a:pt x="0" y="205271"/>
                  </a:moveTo>
                  <a:lnTo>
                    <a:pt x="697924" y="205271"/>
                  </a:lnTo>
                  <a:lnTo>
                    <a:pt x="697924" y="0"/>
                  </a:lnTo>
                  <a:lnTo>
                    <a:pt x="0" y="0"/>
                  </a:lnTo>
                  <a:lnTo>
                    <a:pt x="0" y="205271"/>
                  </a:lnTo>
                  <a:close/>
                </a:path>
              </a:pathLst>
            </a:custGeom>
            <a:ln w="53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4651888" y="3252879"/>
            <a:ext cx="427355" cy="154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spc="90" dirty="0">
                <a:latin typeface="Calibri"/>
                <a:cs typeface="Calibri"/>
              </a:rPr>
              <a:t>Apricot</a:t>
            </a:r>
            <a:endParaRPr sz="850">
              <a:latin typeface="Calibri"/>
              <a:cs typeface="Calibri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5258111" y="2730855"/>
            <a:ext cx="660400" cy="706120"/>
            <a:chOff x="5258111" y="2730855"/>
            <a:chExt cx="660400" cy="706120"/>
          </a:xfrm>
        </p:grpSpPr>
        <p:pic>
          <p:nvPicPr>
            <p:cNvPr id="66" name="object 6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260969" y="2730855"/>
              <a:ext cx="657252" cy="514477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5260969" y="3238837"/>
              <a:ext cx="501650" cy="194945"/>
            </a:xfrm>
            <a:custGeom>
              <a:avLst/>
              <a:gdLst/>
              <a:ahLst/>
              <a:cxnLst/>
              <a:rect l="l" t="t" r="r" b="b"/>
              <a:pathLst>
                <a:path w="501650" h="194945">
                  <a:moveTo>
                    <a:pt x="0" y="194877"/>
                  </a:moveTo>
                  <a:lnTo>
                    <a:pt x="501073" y="194877"/>
                  </a:lnTo>
                  <a:lnTo>
                    <a:pt x="501073" y="0"/>
                  </a:lnTo>
                  <a:lnTo>
                    <a:pt x="0" y="0"/>
                  </a:lnTo>
                  <a:lnTo>
                    <a:pt x="0" y="194877"/>
                  </a:lnTo>
                  <a:close/>
                </a:path>
              </a:pathLst>
            </a:custGeom>
            <a:ln w="53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8" name="object 68"/>
          <p:cNvSpPr txBox="1"/>
          <p:nvPr/>
        </p:nvSpPr>
        <p:spPr>
          <a:xfrm>
            <a:off x="5350083" y="3263272"/>
            <a:ext cx="274320" cy="154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spc="95" dirty="0">
                <a:latin typeface="Calibri"/>
                <a:cs typeface="Calibri"/>
              </a:rPr>
              <a:t>Pear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8109605" y="2481412"/>
            <a:ext cx="777875" cy="205740"/>
          </a:xfrm>
          <a:prstGeom prst="rect">
            <a:avLst/>
          </a:prstGeom>
          <a:ln w="5325">
            <a:solidFill>
              <a:srgbClr val="000000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102235">
              <a:lnSpc>
                <a:spcPct val="100000"/>
              </a:lnSpc>
              <a:spcBef>
                <a:spcPts val="290"/>
              </a:spcBef>
            </a:pPr>
            <a:r>
              <a:rPr sz="850" spc="95" dirty="0">
                <a:latin typeface="Calibri"/>
                <a:cs typeface="Calibri"/>
              </a:rPr>
              <a:t>Raspberry</a:t>
            </a:r>
            <a:endParaRPr sz="850">
              <a:latin typeface="Calibri"/>
              <a:cs typeface="Calibri"/>
            </a:endParaRPr>
          </a:p>
        </p:txBody>
      </p:sp>
      <p:grpSp>
        <p:nvGrpSpPr>
          <p:cNvPr id="70" name="object 70"/>
          <p:cNvGrpSpPr/>
          <p:nvPr/>
        </p:nvGrpSpPr>
        <p:grpSpPr>
          <a:xfrm>
            <a:off x="3813457" y="3220389"/>
            <a:ext cx="806450" cy="216535"/>
            <a:chOff x="3813457" y="3220389"/>
            <a:chExt cx="806450" cy="216535"/>
          </a:xfrm>
        </p:grpSpPr>
        <p:sp>
          <p:nvSpPr>
            <p:cNvPr id="71" name="object 71"/>
            <p:cNvSpPr/>
            <p:nvPr/>
          </p:nvSpPr>
          <p:spPr>
            <a:xfrm>
              <a:off x="3816314" y="3223247"/>
              <a:ext cx="800735" cy="210820"/>
            </a:xfrm>
            <a:custGeom>
              <a:avLst/>
              <a:gdLst/>
              <a:ahLst/>
              <a:cxnLst/>
              <a:rect l="l" t="t" r="r" b="b"/>
              <a:pathLst>
                <a:path w="800735" h="210820">
                  <a:moveTo>
                    <a:pt x="800416" y="0"/>
                  </a:moveTo>
                  <a:lnTo>
                    <a:pt x="0" y="0"/>
                  </a:lnTo>
                  <a:lnTo>
                    <a:pt x="0" y="210467"/>
                  </a:lnTo>
                  <a:lnTo>
                    <a:pt x="800416" y="210467"/>
                  </a:lnTo>
                  <a:lnTo>
                    <a:pt x="8004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3816314" y="3223247"/>
              <a:ext cx="800735" cy="210820"/>
            </a:xfrm>
            <a:custGeom>
              <a:avLst/>
              <a:gdLst/>
              <a:ahLst/>
              <a:cxnLst/>
              <a:rect l="l" t="t" r="r" b="b"/>
              <a:pathLst>
                <a:path w="800735" h="210820">
                  <a:moveTo>
                    <a:pt x="0" y="210467"/>
                  </a:moveTo>
                  <a:lnTo>
                    <a:pt x="800416" y="210467"/>
                  </a:lnTo>
                  <a:lnTo>
                    <a:pt x="800416" y="0"/>
                  </a:lnTo>
                  <a:lnTo>
                    <a:pt x="0" y="0"/>
                  </a:lnTo>
                  <a:lnTo>
                    <a:pt x="0" y="210467"/>
                  </a:lnTo>
                  <a:close/>
                </a:path>
              </a:pathLst>
            </a:custGeom>
            <a:ln w="52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3" name="object 73"/>
          <p:cNvSpPr txBox="1"/>
          <p:nvPr/>
        </p:nvSpPr>
        <p:spPr>
          <a:xfrm>
            <a:off x="3905158" y="3247682"/>
            <a:ext cx="607060" cy="154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spc="90" dirty="0">
                <a:latin typeface="Calibri"/>
                <a:cs typeface="Calibri"/>
              </a:rPr>
              <a:t>Black</a:t>
            </a:r>
            <a:r>
              <a:rPr sz="850" spc="114" dirty="0">
                <a:latin typeface="Calibri"/>
                <a:cs typeface="Calibri"/>
              </a:rPr>
              <a:t>b</a:t>
            </a:r>
            <a:r>
              <a:rPr sz="850" spc="100" dirty="0">
                <a:latin typeface="Calibri"/>
                <a:cs typeface="Calibri"/>
              </a:rPr>
              <a:t>e</a:t>
            </a:r>
            <a:r>
              <a:rPr sz="850" spc="80" dirty="0">
                <a:latin typeface="Calibri"/>
                <a:cs typeface="Calibri"/>
              </a:rPr>
              <a:t>rry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5918221" y="2481412"/>
            <a:ext cx="650875" cy="212090"/>
          </a:xfrm>
          <a:custGeom>
            <a:avLst/>
            <a:gdLst/>
            <a:ahLst/>
            <a:cxnLst/>
            <a:rect l="l" t="t" r="r" b="b"/>
            <a:pathLst>
              <a:path w="650875" h="212089">
                <a:moveTo>
                  <a:pt x="0" y="211767"/>
                </a:moveTo>
                <a:lnTo>
                  <a:pt x="650745" y="211767"/>
                </a:lnTo>
                <a:lnTo>
                  <a:pt x="650745" y="0"/>
                </a:lnTo>
                <a:lnTo>
                  <a:pt x="0" y="0"/>
                </a:lnTo>
                <a:lnTo>
                  <a:pt x="0" y="211767"/>
                </a:lnTo>
                <a:close/>
              </a:path>
            </a:pathLst>
          </a:custGeom>
          <a:ln w="53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 txBox="1"/>
          <p:nvPr/>
        </p:nvSpPr>
        <p:spPr>
          <a:xfrm>
            <a:off x="6007336" y="2505847"/>
            <a:ext cx="462915" cy="154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spc="110" dirty="0">
                <a:latin typeface="Calibri"/>
                <a:cs typeface="Calibri"/>
              </a:rPr>
              <a:t>Ro</a:t>
            </a:r>
            <a:r>
              <a:rPr sz="850" spc="90" dirty="0">
                <a:latin typeface="Calibri"/>
                <a:cs typeface="Calibri"/>
              </a:rPr>
              <a:t>sehip</a:t>
            </a:r>
            <a:endParaRPr sz="850">
              <a:latin typeface="Calibri"/>
              <a:cs typeface="Calibri"/>
            </a:endParaRPr>
          </a:p>
        </p:txBody>
      </p:sp>
      <p:grpSp>
        <p:nvGrpSpPr>
          <p:cNvPr id="76" name="object 76"/>
          <p:cNvGrpSpPr/>
          <p:nvPr/>
        </p:nvGrpSpPr>
        <p:grpSpPr>
          <a:xfrm>
            <a:off x="3828098" y="2064373"/>
            <a:ext cx="680085" cy="631825"/>
            <a:chOff x="3828098" y="2064373"/>
            <a:chExt cx="680085" cy="631825"/>
          </a:xfrm>
        </p:grpSpPr>
        <p:pic>
          <p:nvPicPr>
            <p:cNvPr id="77" name="object 7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837463" y="2064373"/>
              <a:ext cx="670267" cy="471604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3830956" y="2491805"/>
              <a:ext cx="657860" cy="201930"/>
            </a:xfrm>
            <a:custGeom>
              <a:avLst/>
              <a:gdLst/>
              <a:ahLst/>
              <a:cxnLst/>
              <a:rect l="l" t="t" r="r" b="b"/>
              <a:pathLst>
                <a:path w="657860" h="201930">
                  <a:moveTo>
                    <a:pt x="657252" y="0"/>
                  </a:moveTo>
                  <a:lnTo>
                    <a:pt x="0" y="0"/>
                  </a:lnTo>
                  <a:lnTo>
                    <a:pt x="0" y="201373"/>
                  </a:lnTo>
                  <a:lnTo>
                    <a:pt x="657252" y="201373"/>
                  </a:lnTo>
                  <a:lnTo>
                    <a:pt x="6572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3830956" y="2491805"/>
              <a:ext cx="657860" cy="201930"/>
            </a:xfrm>
            <a:custGeom>
              <a:avLst/>
              <a:gdLst/>
              <a:ahLst/>
              <a:cxnLst/>
              <a:rect l="l" t="t" r="r" b="b"/>
              <a:pathLst>
                <a:path w="657860" h="201930">
                  <a:moveTo>
                    <a:pt x="0" y="201373"/>
                  </a:moveTo>
                  <a:lnTo>
                    <a:pt x="657252" y="201373"/>
                  </a:lnTo>
                  <a:lnTo>
                    <a:pt x="657252" y="0"/>
                  </a:lnTo>
                  <a:lnTo>
                    <a:pt x="0" y="0"/>
                  </a:lnTo>
                  <a:lnTo>
                    <a:pt x="0" y="201373"/>
                  </a:lnTo>
                  <a:close/>
                </a:path>
              </a:pathLst>
            </a:custGeom>
            <a:ln w="53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0" name="object 80"/>
          <p:cNvSpPr txBox="1"/>
          <p:nvPr/>
        </p:nvSpPr>
        <p:spPr>
          <a:xfrm>
            <a:off x="3919799" y="2516241"/>
            <a:ext cx="455930" cy="154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spc="85" dirty="0">
                <a:latin typeface="Calibri"/>
                <a:cs typeface="Calibri"/>
              </a:rPr>
              <a:t>Al</a:t>
            </a:r>
            <a:r>
              <a:rPr sz="850" spc="160" dirty="0">
                <a:latin typeface="Calibri"/>
                <a:cs typeface="Calibri"/>
              </a:rPr>
              <a:t>m</a:t>
            </a:r>
            <a:r>
              <a:rPr sz="850" spc="110" dirty="0">
                <a:latin typeface="Calibri"/>
                <a:cs typeface="Calibri"/>
              </a:rPr>
              <a:t>ond</a:t>
            </a:r>
            <a:endParaRPr sz="850">
              <a:latin typeface="Calibri"/>
              <a:cs typeface="Calibri"/>
            </a:endParaRPr>
          </a:p>
        </p:txBody>
      </p:sp>
      <p:grpSp>
        <p:nvGrpSpPr>
          <p:cNvPr id="81" name="object 81"/>
          <p:cNvGrpSpPr/>
          <p:nvPr/>
        </p:nvGrpSpPr>
        <p:grpSpPr>
          <a:xfrm>
            <a:off x="5886080" y="1366711"/>
            <a:ext cx="1577975" cy="2082164"/>
            <a:chOff x="5886080" y="1366711"/>
            <a:chExt cx="1577975" cy="2082164"/>
          </a:xfrm>
        </p:grpSpPr>
        <p:pic>
          <p:nvPicPr>
            <p:cNvPr id="82" name="object 8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744668" y="1366711"/>
              <a:ext cx="719073" cy="507981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958893" y="2736052"/>
              <a:ext cx="650745" cy="502784"/>
            </a:xfrm>
            <a:prstGeom prst="rect">
              <a:avLst/>
            </a:prstGeom>
          </p:spPr>
        </p:pic>
        <p:sp>
          <p:nvSpPr>
            <p:cNvPr id="84" name="object 84"/>
            <p:cNvSpPr/>
            <p:nvPr/>
          </p:nvSpPr>
          <p:spPr>
            <a:xfrm>
              <a:off x="5888938" y="3238837"/>
              <a:ext cx="765175" cy="207010"/>
            </a:xfrm>
            <a:custGeom>
              <a:avLst/>
              <a:gdLst/>
              <a:ahLst/>
              <a:cxnLst/>
              <a:rect l="l" t="t" r="r" b="b"/>
              <a:pathLst>
                <a:path w="765175" h="207010">
                  <a:moveTo>
                    <a:pt x="0" y="206570"/>
                  </a:moveTo>
                  <a:lnTo>
                    <a:pt x="764625" y="206570"/>
                  </a:lnTo>
                  <a:lnTo>
                    <a:pt x="764625" y="0"/>
                  </a:lnTo>
                  <a:lnTo>
                    <a:pt x="0" y="0"/>
                  </a:lnTo>
                  <a:lnTo>
                    <a:pt x="0" y="206570"/>
                  </a:lnTo>
                  <a:close/>
                </a:path>
              </a:pathLst>
            </a:custGeom>
            <a:ln w="52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5" name="object 85"/>
          <p:cNvSpPr txBox="1"/>
          <p:nvPr/>
        </p:nvSpPr>
        <p:spPr>
          <a:xfrm>
            <a:off x="5891603" y="3263272"/>
            <a:ext cx="759460" cy="154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9060">
              <a:lnSpc>
                <a:spcPct val="100000"/>
              </a:lnSpc>
              <a:spcBef>
                <a:spcPts val="100"/>
              </a:spcBef>
            </a:pPr>
            <a:r>
              <a:rPr sz="850" spc="90" dirty="0">
                <a:latin typeface="Calibri"/>
                <a:cs typeface="Calibri"/>
              </a:rPr>
              <a:t>Coriander</a:t>
            </a:r>
            <a:endParaRPr sz="850">
              <a:latin typeface="Calibri"/>
              <a:cs typeface="Calibri"/>
            </a:endParaRPr>
          </a:p>
        </p:txBody>
      </p:sp>
      <p:grpSp>
        <p:nvGrpSpPr>
          <p:cNvPr id="86" name="object 86"/>
          <p:cNvGrpSpPr/>
          <p:nvPr/>
        </p:nvGrpSpPr>
        <p:grpSpPr>
          <a:xfrm>
            <a:off x="6653959" y="2719163"/>
            <a:ext cx="683260" cy="729615"/>
            <a:chOff x="6653959" y="2719163"/>
            <a:chExt cx="683260" cy="729615"/>
          </a:xfrm>
        </p:grpSpPr>
        <p:pic>
          <p:nvPicPr>
            <p:cNvPr id="87" name="object 8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669832" y="2719163"/>
              <a:ext cx="667013" cy="519674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6656817" y="3244034"/>
              <a:ext cx="594360" cy="201930"/>
            </a:xfrm>
            <a:custGeom>
              <a:avLst/>
              <a:gdLst/>
              <a:ahLst/>
              <a:cxnLst/>
              <a:rect l="l" t="t" r="r" b="b"/>
              <a:pathLst>
                <a:path w="594359" h="201929">
                  <a:moveTo>
                    <a:pt x="0" y="201373"/>
                  </a:moveTo>
                  <a:lnTo>
                    <a:pt x="593804" y="201373"/>
                  </a:lnTo>
                  <a:lnTo>
                    <a:pt x="593804" y="0"/>
                  </a:lnTo>
                  <a:lnTo>
                    <a:pt x="0" y="0"/>
                  </a:lnTo>
                  <a:lnTo>
                    <a:pt x="0" y="201373"/>
                  </a:lnTo>
                  <a:close/>
                </a:path>
              </a:pathLst>
            </a:custGeom>
            <a:ln w="53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9" name="object 89"/>
          <p:cNvSpPr txBox="1"/>
          <p:nvPr/>
        </p:nvSpPr>
        <p:spPr>
          <a:xfrm>
            <a:off x="6659499" y="3269768"/>
            <a:ext cx="588645" cy="154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9060">
              <a:lnSpc>
                <a:spcPct val="100000"/>
              </a:lnSpc>
              <a:spcBef>
                <a:spcPts val="100"/>
              </a:spcBef>
            </a:pPr>
            <a:r>
              <a:rPr sz="850" spc="105" dirty="0">
                <a:latin typeface="Calibri"/>
                <a:cs typeface="Calibri"/>
              </a:rPr>
              <a:t>Cumin</a:t>
            </a:r>
            <a:endParaRPr sz="850">
              <a:latin typeface="Calibri"/>
              <a:cs typeface="Calibri"/>
            </a:endParaRPr>
          </a:p>
        </p:txBody>
      </p:sp>
      <p:grpSp>
        <p:nvGrpSpPr>
          <p:cNvPr id="90" name="object 90"/>
          <p:cNvGrpSpPr/>
          <p:nvPr/>
        </p:nvGrpSpPr>
        <p:grpSpPr>
          <a:xfrm>
            <a:off x="3850478" y="3623396"/>
            <a:ext cx="623570" cy="572135"/>
            <a:chOff x="3850478" y="3623396"/>
            <a:chExt cx="623570" cy="572135"/>
          </a:xfrm>
        </p:grpSpPr>
        <p:pic>
          <p:nvPicPr>
            <p:cNvPr id="91" name="object 9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850478" y="3623396"/>
              <a:ext cx="623088" cy="439124"/>
            </a:xfrm>
            <a:prstGeom prst="rect">
              <a:avLst/>
            </a:prstGeom>
          </p:spPr>
        </p:pic>
        <p:sp>
          <p:nvSpPr>
            <p:cNvPr id="92" name="object 92"/>
            <p:cNvSpPr/>
            <p:nvPr/>
          </p:nvSpPr>
          <p:spPr>
            <a:xfrm>
              <a:off x="3897657" y="4000160"/>
              <a:ext cx="509270" cy="194945"/>
            </a:xfrm>
            <a:custGeom>
              <a:avLst/>
              <a:gdLst/>
              <a:ahLst/>
              <a:cxnLst/>
              <a:rect l="l" t="t" r="r" b="b"/>
              <a:pathLst>
                <a:path w="509270" h="194945">
                  <a:moveTo>
                    <a:pt x="509208" y="0"/>
                  </a:moveTo>
                  <a:lnTo>
                    <a:pt x="0" y="0"/>
                  </a:lnTo>
                  <a:lnTo>
                    <a:pt x="0" y="194877"/>
                  </a:lnTo>
                  <a:lnTo>
                    <a:pt x="509208" y="194877"/>
                  </a:lnTo>
                  <a:lnTo>
                    <a:pt x="5092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3" name="object 93"/>
          <p:cNvSpPr txBox="1"/>
          <p:nvPr/>
        </p:nvSpPr>
        <p:spPr>
          <a:xfrm>
            <a:off x="3897657" y="4000160"/>
            <a:ext cx="509270" cy="194945"/>
          </a:xfrm>
          <a:prstGeom prst="rect">
            <a:avLst/>
          </a:prstGeom>
          <a:ln w="5441">
            <a:solidFill>
              <a:srgbClr val="000000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100965">
              <a:lnSpc>
                <a:spcPct val="100000"/>
              </a:lnSpc>
              <a:spcBef>
                <a:spcPts val="290"/>
              </a:spcBef>
            </a:pPr>
            <a:r>
              <a:rPr sz="850" spc="100" dirty="0">
                <a:latin typeface="Calibri"/>
                <a:cs typeface="Calibri"/>
              </a:rPr>
              <a:t>Okra</a:t>
            </a:r>
            <a:endParaRPr sz="850">
              <a:latin typeface="Calibri"/>
              <a:cs typeface="Calibri"/>
            </a:endParaRPr>
          </a:p>
        </p:txBody>
      </p:sp>
      <p:grpSp>
        <p:nvGrpSpPr>
          <p:cNvPr id="94" name="object 94"/>
          <p:cNvGrpSpPr/>
          <p:nvPr/>
        </p:nvGrpSpPr>
        <p:grpSpPr>
          <a:xfrm>
            <a:off x="4514238" y="3623396"/>
            <a:ext cx="713105" cy="591185"/>
            <a:chOff x="4514238" y="3623396"/>
            <a:chExt cx="713105" cy="591185"/>
          </a:xfrm>
        </p:grpSpPr>
        <p:pic>
          <p:nvPicPr>
            <p:cNvPr id="95" name="object 9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514238" y="3623396"/>
              <a:ext cx="712565" cy="432628"/>
            </a:xfrm>
            <a:prstGeom prst="rect">
              <a:avLst/>
            </a:prstGeom>
          </p:spPr>
        </p:pic>
        <p:sp>
          <p:nvSpPr>
            <p:cNvPr id="96" name="object 96"/>
            <p:cNvSpPr/>
            <p:nvPr/>
          </p:nvSpPr>
          <p:spPr>
            <a:xfrm>
              <a:off x="4528880" y="3997561"/>
              <a:ext cx="691515" cy="217170"/>
            </a:xfrm>
            <a:custGeom>
              <a:avLst/>
              <a:gdLst/>
              <a:ahLst/>
              <a:cxnLst/>
              <a:rect l="l" t="t" r="r" b="b"/>
              <a:pathLst>
                <a:path w="691514" h="217170">
                  <a:moveTo>
                    <a:pt x="691416" y="0"/>
                  </a:moveTo>
                  <a:lnTo>
                    <a:pt x="0" y="0"/>
                  </a:lnTo>
                  <a:lnTo>
                    <a:pt x="0" y="216963"/>
                  </a:lnTo>
                  <a:lnTo>
                    <a:pt x="691416" y="216963"/>
                  </a:lnTo>
                  <a:lnTo>
                    <a:pt x="6914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7" name="object 97"/>
          <p:cNvSpPr txBox="1"/>
          <p:nvPr/>
        </p:nvSpPr>
        <p:spPr>
          <a:xfrm>
            <a:off x="4528880" y="3997561"/>
            <a:ext cx="691515" cy="217170"/>
          </a:xfrm>
          <a:prstGeom prst="rect">
            <a:avLst/>
          </a:prstGeom>
          <a:ln w="5372">
            <a:solidFill>
              <a:srgbClr val="000000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100965">
              <a:lnSpc>
                <a:spcPct val="100000"/>
              </a:lnSpc>
              <a:spcBef>
                <a:spcPts val="290"/>
              </a:spcBef>
            </a:pPr>
            <a:r>
              <a:rPr sz="850" spc="95" dirty="0">
                <a:latin typeface="Calibri"/>
                <a:cs typeface="Calibri"/>
              </a:rPr>
              <a:t>Eggplant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6481116" y="4013151"/>
            <a:ext cx="2528570" cy="217170"/>
          </a:xfrm>
          <a:custGeom>
            <a:avLst/>
            <a:gdLst/>
            <a:ahLst/>
            <a:cxnLst/>
            <a:rect l="l" t="t" r="r" b="b"/>
            <a:pathLst>
              <a:path w="2528570" h="217170">
                <a:moveTo>
                  <a:pt x="1579683" y="211767"/>
                </a:moveTo>
                <a:lnTo>
                  <a:pt x="2528144" y="211767"/>
                </a:lnTo>
                <a:lnTo>
                  <a:pt x="2528144" y="11692"/>
                </a:lnTo>
                <a:lnTo>
                  <a:pt x="1579683" y="11692"/>
                </a:lnTo>
                <a:lnTo>
                  <a:pt x="1579683" y="211767"/>
                </a:lnTo>
                <a:close/>
              </a:path>
              <a:path w="2528570" h="217170">
                <a:moveTo>
                  <a:pt x="0" y="216963"/>
                </a:moveTo>
                <a:lnTo>
                  <a:pt x="948461" y="216963"/>
                </a:lnTo>
                <a:lnTo>
                  <a:pt x="948461" y="0"/>
                </a:lnTo>
                <a:lnTo>
                  <a:pt x="0" y="0"/>
                </a:lnTo>
                <a:lnTo>
                  <a:pt x="0" y="216963"/>
                </a:lnTo>
                <a:close/>
              </a:path>
            </a:pathLst>
          </a:custGeom>
          <a:ln w="585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 txBox="1"/>
          <p:nvPr/>
        </p:nvSpPr>
        <p:spPr>
          <a:xfrm>
            <a:off x="6570637" y="4037803"/>
            <a:ext cx="765810" cy="154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spc="110" dirty="0">
                <a:latin typeface="Calibri"/>
                <a:cs typeface="Calibri"/>
              </a:rPr>
              <a:t>Po</a:t>
            </a:r>
            <a:r>
              <a:rPr sz="850" spc="130" dirty="0">
                <a:latin typeface="Calibri"/>
                <a:cs typeface="Calibri"/>
              </a:rPr>
              <a:t>me</a:t>
            </a:r>
            <a:r>
              <a:rPr sz="850" spc="90" dirty="0">
                <a:latin typeface="Calibri"/>
                <a:cs typeface="Calibri"/>
              </a:rPr>
              <a:t>gra</a:t>
            </a:r>
            <a:r>
              <a:rPr sz="850" spc="114" dirty="0">
                <a:latin typeface="Calibri"/>
                <a:cs typeface="Calibri"/>
              </a:rPr>
              <a:t>n</a:t>
            </a:r>
            <a:r>
              <a:rPr sz="850" spc="90" dirty="0">
                <a:latin typeface="Calibri"/>
                <a:cs typeface="Calibri"/>
              </a:rPr>
              <a:t>ate</a:t>
            </a:r>
            <a:endParaRPr sz="850">
              <a:latin typeface="Calibri"/>
              <a:cs typeface="Calibri"/>
            </a:endParaRPr>
          </a:p>
        </p:txBody>
      </p:sp>
      <p:grpSp>
        <p:nvGrpSpPr>
          <p:cNvPr id="100" name="object 100"/>
          <p:cNvGrpSpPr/>
          <p:nvPr/>
        </p:nvGrpSpPr>
        <p:grpSpPr>
          <a:xfrm>
            <a:off x="7317720" y="4021987"/>
            <a:ext cx="853440" cy="211454"/>
            <a:chOff x="7317720" y="4021987"/>
            <a:chExt cx="853440" cy="211454"/>
          </a:xfrm>
        </p:grpSpPr>
        <p:sp>
          <p:nvSpPr>
            <p:cNvPr id="101" name="object 101"/>
            <p:cNvSpPr/>
            <p:nvPr/>
          </p:nvSpPr>
          <p:spPr>
            <a:xfrm>
              <a:off x="7320577" y="4024844"/>
              <a:ext cx="847725" cy="205740"/>
            </a:xfrm>
            <a:custGeom>
              <a:avLst/>
              <a:gdLst/>
              <a:ahLst/>
              <a:cxnLst/>
              <a:rect l="l" t="t" r="r" b="b"/>
              <a:pathLst>
                <a:path w="847725" h="205739">
                  <a:moveTo>
                    <a:pt x="847595" y="0"/>
                  </a:moveTo>
                  <a:lnTo>
                    <a:pt x="0" y="0"/>
                  </a:lnTo>
                  <a:lnTo>
                    <a:pt x="0" y="205271"/>
                  </a:lnTo>
                  <a:lnTo>
                    <a:pt x="847595" y="205271"/>
                  </a:lnTo>
                  <a:lnTo>
                    <a:pt x="8475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7320577" y="4024844"/>
              <a:ext cx="847725" cy="205740"/>
            </a:xfrm>
            <a:custGeom>
              <a:avLst/>
              <a:gdLst/>
              <a:ahLst/>
              <a:cxnLst/>
              <a:rect l="l" t="t" r="r" b="b"/>
              <a:pathLst>
                <a:path w="847725" h="205739">
                  <a:moveTo>
                    <a:pt x="0" y="205271"/>
                  </a:moveTo>
                  <a:lnTo>
                    <a:pt x="847595" y="205271"/>
                  </a:lnTo>
                  <a:lnTo>
                    <a:pt x="847595" y="0"/>
                  </a:lnTo>
                  <a:lnTo>
                    <a:pt x="0" y="0"/>
                  </a:lnTo>
                  <a:lnTo>
                    <a:pt x="0" y="205271"/>
                  </a:lnTo>
                  <a:close/>
                </a:path>
              </a:pathLst>
            </a:custGeom>
            <a:ln w="52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3" name="object 103"/>
          <p:cNvSpPr txBox="1"/>
          <p:nvPr/>
        </p:nvSpPr>
        <p:spPr>
          <a:xfrm>
            <a:off x="7411725" y="4049496"/>
            <a:ext cx="1500505" cy="154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spc="90" dirty="0">
                <a:latin typeface="Calibri"/>
                <a:cs typeface="Calibri"/>
              </a:rPr>
              <a:t>Currant</a:t>
            </a:r>
            <a:r>
              <a:rPr sz="850" spc="40" dirty="0">
                <a:latin typeface="Calibri"/>
                <a:cs typeface="Calibri"/>
              </a:rPr>
              <a:t> </a:t>
            </a:r>
            <a:r>
              <a:rPr sz="850" spc="95" dirty="0">
                <a:latin typeface="Calibri"/>
                <a:cs typeface="Calibri"/>
              </a:rPr>
              <a:t>red </a:t>
            </a:r>
            <a:r>
              <a:rPr sz="850" spc="315" dirty="0">
                <a:latin typeface="Calibri"/>
                <a:cs typeface="Calibri"/>
              </a:rPr>
              <a:t> </a:t>
            </a:r>
            <a:r>
              <a:rPr sz="850" spc="90" dirty="0">
                <a:latin typeface="Calibri"/>
                <a:cs typeface="Calibri"/>
              </a:rPr>
              <a:t>Currant</a:t>
            </a:r>
            <a:r>
              <a:rPr sz="850" spc="40" dirty="0">
                <a:latin typeface="Calibri"/>
                <a:cs typeface="Calibri"/>
              </a:rPr>
              <a:t> </a:t>
            </a:r>
            <a:r>
              <a:rPr sz="850" spc="90" dirty="0">
                <a:latin typeface="Calibri"/>
                <a:cs typeface="Calibri"/>
              </a:rPr>
              <a:t>black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5342312" y="4007954"/>
            <a:ext cx="379095" cy="217170"/>
          </a:xfrm>
          <a:custGeom>
            <a:avLst/>
            <a:gdLst/>
            <a:ahLst/>
            <a:cxnLst/>
            <a:rect l="l" t="t" r="r" b="b"/>
            <a:pathLst>
              <a:path w="379095" h="217170">
                <a:moveTo>
                  <a:pt x="0" y="216963"/>
                </a:moveTo>
                <a:lnTo>
                  <a:pt x="379059" y="216963"/>
                </a:lnTo>
                <a:lnTo>
                  <a:pt x="379059" y="0"/>
                </a:lnTo>
                <a:lnTo>
                  <a:pt x="0" y="0"/>
                </a:lnTo>
                <a:lnTo>
                  <a:pt x="0" y="216963"/>
                </a:lnTo>
                <a:close/>
              </a:path>
            </a:pathLst>
          </a:custGeom>
          <a:ln w="5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 txBox="1"/>
          <p:nvPr/>
        </p:nvSpPr>
        <p:spPr>
          <a:xfrm>
            <a:off x="5431426" y="4032606"/>
            <a:ext cx="181610" cy="154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spc="75" dirty="0">
                <a:latin typeface="Calibri"/>
                <a:cs typeface="Calibri"/>
              </a:rPr>
              <a:t>Fig</a:t>
            </a:r>
            <a:endParaRPr sz="850">
              <a:latin typeface="Calibri"/>
              <a:cs typeface="Calibri"/>
            </a:endParaRPr>
          </a:p>
        </p:txBody>
      </p:sp>
      <p:grpSp>
        <p:nvGrpSpPr>
          <p:cNvPr id="106" name="object 106"/>
          <p:cNvGrpSpPr/>
          <p:nvPr/>
        </p:nvGrpSpPr>
        <p:grpSpPr>
          <a:xfrm>
            <a:off x="5718513" y="3623396"/>
            <a:ext cx="824230" cy="609600"/>
            <a:chOff x="5718513" y="3623396"/>
            <a:chExt cx="824230" cy="609600"/>
          </a:xfrm>
        </p:grpSpPr>
        <p:pic>
          <p:nvPicPr>
            <p:cNvPr id="107" name="object 10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905206" y="3623396"/>
              <a:ext cx="611700" cy="422235"/>
            </a:xfrm>
            <a:prstGeom prst="rect">
              <a:avLst/>
            </a:prstGeom>
          </p:spPr>
        </p:pic>
        <p:sp>
          <p:nvSpPr>
            <p:cNvPr id="108" name="object 108"/>
            <p:cNvSpPr/>
            <p:nvPr/>
          </p:nvSpPr>
          <p:spPr>
            <a:xfrm>
              <a:off x="5721371" y="4019647"/>
              <a:ext cx="818515" cy="210820"/>
            </a:xfrm>
            <a:custGeom>
              <a:avLst/>
              <a:gdLst/>
              <a:ahLst/>
              <a:cxnLst/>
              <a:rect l="l" t="t" r="r" b="b"/>
              <a:pathLst>
                <a:path w="818515" h="210820">
                  <a:moveTo>
                    <a:pt x="818312" y="0"/>
                  </a:moveTo>
                  <a:lnTo>
                    <a:pt x="0" y="0"/>
                  </a:lnTo>
                  <a:lnTo>
                    <a:pt x="0" y="210467"/>
                  </a:lnTo>
                  <a:lnTo>
                    <a:pt x="818312" y="210467"/>
                  </a:lnTo>
                  <a:lnTo>
                    <a:pt x="8183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5721371" y="4019647"/>
              <a:ext cx="818515" cy="210820"/>
            </a:xfrm>
            <a:custGeom>
              <a:avLst/>
              <a:gdLst/>
              <a:ahLst/>
              <a:cxnLst/>
              <a:rect l="l" t="t" r="r" b="b"/>
              <a:pathLst>
                <a:path w="818515" h="210820">
                  <a:moveTo>
                    <a:pt x="0" y="210467"/>
                  </a:moveTo>
                  <a:lnTo>
                    <a:pt x="818312" y="210467"/>
                  </a:lnTo>
                  <a:lnTo>
                    <a:pt x="818312" y="0"/>
                  </a:lnTo>
                  <a:lnTo>
                    <a:pt x="0" y="0"/>
                  </a:lnTo>
                  <a:lnTo>
                    <a:pt x="0" y="210467"/>
                  </a:lnTo>
                  <a:close/>
                </a:path>
              </a:pathLst>
            </a:custGeom>
            <a:ln w="52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0" name="object 110"/>
          <p:cNvSpPr txBox="1"/>
          <p:nvPr/>
        </p:nvSpPr>
        <p:spPr>
          <a:xfrm>
            <a:off x="5810485" y="4043000"/>
            <a:ext cx="634365" cy="154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spc="90" dirty="0">
                <a:latin typeface="Calibri"/>
                <a:cs typeface="Calibri"/>
              </a:rPr>
              <a:t>Strawberry</a:t>
            </a:r>
            <a:endParaRPr sz="850">
              <a:latin typeface="Calibri"/>
              <a:cs typeface="Calibri"/>
            </a:endParaRPr>
          </a:p>
        </p:txBody>
      </p:sp>
      <p:grpSp>
        <p:nvGrpSpPr>
          <p:cNvPr id="111" name="object 111"/>
          <p:cNvGrpSpPr/>
          <p:nvPr/>
        </p:nvGrpSpPr>
        <p:grpSpPr>
          <a:xfrm>
            <a:off x="3850478" y="3613002"/>
            <a:ext cx="4885690" cy="1240155"/>
            <a:chOff x="3850478" y="3613002"/>
            <a:chExt cx="4885690" cy="1240155"/>
          </a:xfrm>
        </p:grpSpPr>
        <p:pic>
          <p:nvPicPr>
            <p:cNvPr id="112" name="object 11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307562" y="3613002"/>
              <a:ext cx="657252" cy="443022"/>
            </a:xfrm>
            <a:prstGeom prst="rect">
              <a:avLst/>
            </a:prstGeom>
          </p:spPr>
        </p:pic>
        <p:pic>
          <p:nvPicPr>
            <p:cNvPr id="113" name="object 11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104725" y="3616900"/>
              <a:ext cx="631222" cy="428731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850478" y="4240509"/>
              <a:ext cx="644237" cy="459911"/>
            </a:xfrm>
            <a:prstGeom prst="rect">
              <a:avLst/>
            </a:prstGeom>
          </p:spPr>
        </p:pic>
        <p:sp>
          <p:nvSpPr>
            <p:cNvPr id="115" name="object 115"/>
            <p:cNvSpPr/>
            <p:nvPr/>
          </p:nvSpPr>
          <p:spPr>
            <a:xfrm>
              <a:off x="6419295" y="4638059"/>
              <a:ext cx="678815" cy="212090"/>
            </a:xfrm>
            <a:custGeom>
              <a:avLst/>
              <a:gdLst/>
              <a:ahLst/>
              <a:cxnLst/>
              <a:rect l="l" t="t" r="r" b="b"/>
              <a:pathLst>
                <a:path w="678815" h="212089">
                  <a:moveTo>
                    <a:pt x="0" y="211767"/>
                  </a:moveTo>
                  <a:lnTo>
                    <a:pt x="678401" y="211767"/>
                  </a:lnTo>
                  <a:lnTo>
                    <a:pt x="678401" y="0"/>
                  </a:lnTo>
                  <a:lnTo>
                    <a:pt x="0" y="0"/>
                  </a:lnTo>
                  <a:lnTo>
                    <a:pt x="0" y="211767"/>
                  </a:lnTo>
                  <a:close/>
                </a:path>
              </a:pathLst>
            </a:custGeom>
            <a:ln w="53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6" name="object 116"/>
          <p:cNvSpPr txBox="1"/>
          <p:nvPr/>
        </p:nvSpPr>
        <p:spPr>
          <a:xfrm>
            <a:off x="6508816" y="4663036"/>
            <a:ext cx="495934" cy="154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spc="100" dirty="0">
                <a:latin typeface="Calibri"/>
                <a:cs typeface="Calibri"/>
              </a:rPr>
              <a:t>Caraway</a:t>
            </a:r>
            <a:endParaRPr sz="850">
              <a:latin typeface="Calibri"/>
              <a:cs typeface="Calibri"/>
            </a:endParaRPr>
          </a:p>
        </p:txBody>
      </p:sp>
      <p:grpSp>
        <p:nvGrpSpPr>
          <p:cNvPr id="117" name="object 117"/>
          <p:cNvGrpSpPr/>
          <p:nvPr/>
        </p:nvGrpSpPr>
        <p:grpSpPr>
          <a:xfrm>
            <a:off x="5725021" y="4648194"/>
            <a:ext cx="778510" cy="200660"/>
            <a:chOff x="5725021" y="4648194"/>
            <a:chExt cx="778510" cy="200660"/>
          </a:xfrm>
        </p:grpSpPr>
        <p:sp>
          <p:nvSpPr>
            <p:cNvPr id="118" name="object 118"/>
            <p:cNvSpPr/>
            <p:nvPr/>
          </p:nvSpPr>
          <p:spPr>
            <a:xfrm>
              <a:off x="5727878" y="4651051"/>
              <a:ext cx="772795" cy="194945"/>
            </a:xfrm>
            <a:custGeom>
              <a:avLst/>
              <a:gdLst/>
              <a:ahLst/>
              <a:cxnLst/>
              <a:rect l="l" t="t" r="r" b="b"/>
              <a:pathLst>
                <a:path w="772795" h="194945">
                  <a:moveTo>
                    <a:pt x="772759" y="0"/>
                  </a:moveTo>
                  <a:lnTo>
                    <a:pt x="0" y="0"/>
                  </a:lnTo>
                  <a:lnTo>
                    <a:pt x="0" y="194877"/>
                  </a:lnTo>
                  <a:lnTo>
                    <a:pt x="772759" y="194877"/>
                  </a:lnTo>
                  <a:lnTo>
                    <a:pt x="7727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5727878" y="4651051"/>
              <a:ext cx="772795" cy="194945"/>
            </a:xfrm>
            <a:custGeom>
              <a:avLst/>
              <a:gdLst/>
              <a:ahLst/>
              <a:cxnLst/>
              <a:rect l="l" t="t" r="r" b="b"/>
              <a:pathLst>
                <a:path w="772795" h="194945">
                  <a:moveTo>
                    <a:pt x="0" y="194877"/>
                  </a:moveTo>
                  <a:lnTo>
                    <a:pt x="772759" y="194877"/>
                  </a:lnTo>
                  <a:lnTo>
                    <a:pt x="772759" y="0"/>
                  </a:lnTo>
                  <a:lnTo>
                    <a:pt x="0" y="0"/>
                  </a:lnTo>
                  <a:lnTo>
                    <a:pt x="0" y="194877"/>
                  </a:lnTo>
                  <a:close/>
                </a:path>
              </a:pathLst>
            </a:custGeom>
            <a:ln w="52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0" name="object 120"/>
          <p:cNvSpPr txBox="1"/>
          <p:nvPr/>
        </p:nvSpPr>
        <p:spPr>
          <a:xfrm>
            <a:off x="5816993" y="4676028"/>
            <a:ext cx="593725" cy="154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spc="100" dirty="0">
                <a:latin typeface="Calibri"/>
                <a:cs typeface="Calibri"/>
              </a:rPr>
              <a:t>Faba</a:t>
            </a:r>
            <a:r>
              <a:rPr sz="850" spc="-5" dirty="0">
                <a:latin typeface="Calibri"/>
                <a:cs typeface="Calibri"/>
              </a:rPr>
              <a:t> </a:t>
            </a:r>
            <a:r>
              <a:rPr sz="850" spc="105" dirty="0">
                <a:latin typeface="Calibri"/>
                <a:cs typeface="Calibri"/>
              </a:rPr>
              <a:t>bean</a:t>
            </a:r>
            <a:endParaRPr sz="850">
              <a:latin typeface="Calibri"/>
              <a:cs typeface="Calibri"/>
            </a:endParaRPr>
          </a:p>
        </p:txBody>
      </p:sp>
      <p:grpSp>
        <p:nvGrpSpPr>
          <p:cNvPr id="121" name="object 121"/>
          <p:cNvGrpSpPr/>
          <p:nvPr/>
        </p:nvGrpSpPr>
        <p:grpSpPr>
          <a:xfrm>
            <a:off x="5036858" y="4650792"/>
            <a:ext cx="772160" cy="200660"/>
            <a:chOff x="5036858" y="4650792"/>
            <a:chExt cx="772160" cy="200660"/>
          </a:xfrm>
        </p:grpSpPr>
        <p:sp>
          <p:nvSpPr>
            <p:cNvPr id="122" name="object 122"/>
            <p:cNvSpPr/>
            <p:nvPr/>
          </p:nvSpPr>
          <p:spPr>
            <a:xfrm>
              <a:off x="5039715" y="4653649"/>
              <a:ext cx="766445" cy="194945"/>
            </a:xfrm>
            <a:custGeom>
              <a:avLst/>
              <a:gdLst/>
              <a:ahLst/>
              <a:cxnLst/>
              <a:rect l="l" t="t" r="r" b="b"/>
              <a:pathLst>
                <a:path w="766445" h="194945">
                  <a:moveTo>
                    <a:pt x="766252" y="0"/>
                  </a:moveTo>
                  <a:lnTo>
                    <a:pt x="0" y="0"/>
                  </a:lnTo>
                  <a:lnTo>
                    <a:pt x="0" y="194877"/>
                  </a:lnTo>
                  <a:lnTo>
                    <a:pt x="766252" y="194877"/>
                  </a:lnTo>
                  <a:lnTo>
                    <a:pt x="7662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5039715" y="4653649"/>
              <a:ext cx="766445" cy="194945"/>
            </a:xfrm>
            <a:custGeom>
              <a:avLst/>
              <a:gdLst/>
              <a:ahLst/>
              <a:cxnLst/>
              <a:rect l="l" t="t" r="r" b="b"/>
              <a:pathLst>
                <a:path w="766445" h="194945">
                  <a:moveTo>
                    <a:pt x="0" y="194877"/>
                  </a:moveTo>
                  <a:lnTo>
                    <a:pt x="766252" y="194877"/>
                  </a:lnTo>
                  <a:lnTo>
                    <a:pt x="766252" y="0"/>
                  </a:lnTo>
                  <a:lnTo>
                    <a:pt x="0" y="0"/>
                  </a:lnTo>
                  <a:lnTo>
                    <a:pt x="0" y="194877"/>
                  </a:lnTo>
                  <a:close/>
                </a:path>
              </a:pathLst>
            </a:custGeom>
            <a:ln w="52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4" name="object 124"/>
          <p:cNvSpPr txBox="1"/>
          <p:nvPr/>
        </p:nvSpPr>
        <p:spPr>
          <a:xfrm>
            <a:off x="5128830" y="4679925"/>
            <a:ext cx="583565" cy="154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spc="90" dirty="0">
                <a:latin typeface="Calibri"/>
                <a:cs typeface="Calibri"/>
              </a:rPr>
              <a:t>S</a:t>
            </a:r>
            <a:r>
              <a:rPr sz="850" spc="110" dirty="0">
                <a:latin typeface="Calibri"/>
                <a:cs typeface="Calibri"/>
              </a:rPr>
              <a:t>un</a:t>
            </a:r>
            <a:r>
              <a:rPr sz="850" spc="60" dirty="0">
                <a:latin typeface="Calibri"/>
                <a:cs typeface="Calibri"/>
              </a:rPr>
              <a:t>f</a:t>
            </a:r>
            <a:r>
              <a:rPr sz="850" spc="105" dirty="0">
                <a:latin typeface="Calibri"/>
                <a:cs typeface="Calibri"/>
              </a:rPr>
              <a:t>low</a:t>
            </a:r>
            <a:r>
              <a:rPr sz="850" spc="95" dirty="0">
                <a:latin typeface="Calibri"/>
                <a:cs typeface="Calibri"/>
              </a:rPr>
              <a:t>e</a:t>
            </a:r>
            <a:r>
              <a:rPr sz="850" spc="70" dirty="0">
                <a:latin typeface="Calibri"/>
                <a:cs typeface="Calibri"/>
              </a:rPr>
              <a:t>r</a:t>
            </a:r>
            <a:endParaRPr sz="850">
              <a:latin typeface="Calibri"/>
              <a:cs typeface="Calibri"/>
            </a:endParaRPr>
          </a:p>
        </p:txBody>
      </p:sp>
      <p:grpSp>
        <p:nvGrpSpPr>
          <p:cNvPr id="125" name="object 125"/>
          <p:cNvGrpSpPr/>
          <p:nvPr/>
        </p:nvGrpSpPr>
        <p:grpSpPr>
          <a:xfrm>
            <a:off x="4410516" y="4635202"/>
            <a:ext cx="690880" cy="217804"/>
            <a:chOff x="4410516" y="4635202"/>
            <a:chExt cx="690880" cy="217804"/>
          </a:xfrm>
        </p:grpSpPr>
        <p:sp>
          <p:nvSpPr>
            <p:cNvPr id="126" name="object 126"/>
            <p:cNvSpPr/>
            <p:nvPr/>
          </p:nvSpPr>
          <p:spPr>
            <a:xfrm>
              <a:off x="4413373" y="4638059"/>
              <a:ext cx="685165" cy="212090"/>
            </a:xfrm>
            <a:custGeom>
              <a:avLst/>
              <a:gdLst/>
              <a:ahLst/>
              <a:cxnLst/>
              <a:rect l="l" t="t" r="r" b="b"/>
              <a:pathLst>
                <a:path w="685164" h="212089">
                  <a:moveTo>
                    <a:pt x="684909" y="0"/>
                  </a:moveTo>
                  <a:lnTo>
                    <a:pt x="0" y="0"/>
                  </a:lnTo>
                  <a:lnTo>
                    <a:pt x="0" y="211767"/>
                  </a:lnTo>
                  <a:lnTo>
                    <a:pt x="684909" y="211767"/>
                  </a:lnTo>
                  <a:lnTo>
                    <a:pt x="6849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4413373" y="4638059"/>
              <a:ext cx="685165" cy="212090"/>
            </a:xfrm>
            <a:custGeom>
              <a:avLst/>
              <a:gdLst/>
              <a:ahLst/>
              <a:cxnLst/>
              <a:rect l="l" t="t" r="r" b="b"/>
              <a:pathLst>
                <a:path w="685164" h="212089">
                  <a:moveTo>
                    <a:pt x="0" y="211767"/>
                  </a:moveTo>
                  <a:lnTo>
                    <a:pt x="684909" y="211767"/>
                  </a:lnTo>
                  <a:lnTo>
                    <a:pt x="684909" y="0"/>
                  </a:lnTo>
                  <a:lnTo>
                    <a:pt x="0" y="0"/>
                  </a:lnTo>
                  <a:lnTo>
                    <a:pt x="0" y="211767"/>
                  </a:lnTo>
                  <a:close/>
                </a:path>
              </a:pathLst>
            </a:custGeom>
            <a:ln w="53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8" name="object 128"/>
          <p:cNvSpPr txBox="1"/>
          <p:nvPr/>
        </p:nvSpPr>
        <p:spPr>
          <a:xfrm>
            <a:off x="4502217" y="4663036"/>
            <a:ext cx="494665" cy="154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spc="100" dirty="0">
                <a:latin typeface="Calibri"/>
                <a:cs typeface="Calibri"/>
              </a:rPr>
              <a:t>Soybean</a:t>
            </a:r>
            <a:endParaRPr sz="850">
              <a:latin typeface="Calibri"/>
              <a:cs typeface="Calibri"/>
            </a:endParaRPr>
          </a:p>
        </p:txBody>
      </p:sp>
      <p:grpSp>
        <p:nvGrpSpPr>
          <p:cNvPr id="129" name="object 129"/>
          <p:cNvGrpSpPr/>
          <p:nvPr/>
        </p:nvGrpSpPr>
        <p:grpSpPr>
          <a:xfrm>
            <a:off x="3824845" y="4644296"/>
            <a:ext cx="676275" cy="207645"/>
            <a:chOff x="3824845" y="4644296"/>
            <a:chExt cx="676275" cy="207645"/>
          </a:xfrm>
        </p:grpSpPr>
        <p:sp>
          <p:nvSpPr>
            <p:cNvPr id="130" name="object 130"/>
            <p:cNvSpPr/>
            <p:nvPr/>
          </p:nvSpPr>
          <p:spPr>
            <a:xfrm>
              <a:off x="3827702" y="4647154"/>
              <a:ext cx="670560" cy="201930"/>
            </a:xfrm>
            <a:custGeom>
              <a:avLst/>
              <a:gdLst/>
              <a:ahLst/>
              <a:cxnLst/>
              <a:rect l="l" t="t" r="r" b="b"/>
              <a:pathLst>
                <a:path w="670560" h="201929">
                  <a:moveTo>
                    <a:pt x="670267" y="0"/>
                  </a:moveTo>
                  <a:lnTo>
                    <a:pt x="0" y="0"/>
                  </a:lnTo>
                  <a:lnTo>
                    <a:pt x="0" y="201373"/>
                  </a:lnTo>
                  <a:lnTo>
                    <a:pt x="670267" y="201373"/>
                  </a:lnTo>
                  <a:lnTo>
                    <a:pt x="6702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3827702" y="4647154"/>
              <a:ext cx="670560" cy="201930"/>
            </a:xfrm>
            <a:custGeom>
              <a:avLst/>
              <a:gdLst/>
              <a:ahLst/>
              <a:cxnLst/>
              <a:rect l="l" t="t" r="r" b="b"/>
              <a:pathLst>
                <a:path w="670560" h="201929">
                  <a:moveTo>
                    <a:pt x="0" y="201373"/>
                  </a:moveTo>
                  <a:lnTo>
                    <a:pt x="670267" y="201373"/>
                  </a:lnTo>
                  <a:lnTo>
                    <a:pt x="670267" y="0"/>
                  </a:lnTo>
                  <a:lnTo>
                    <a:pt x="0" y="0"/>
                  </a:lnTo>
                  <a:lnTo>
                    <a:pt x="0" y="201373"/>
                  </a:lnTo>
                  <a:close/>
                </a:path>
              </a:pathLst>
            </a:custGeom>
            <a:ln w="530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2" name="object 132"/>
          <p:cNvSpPr txBox="1"/>
          <p:nvPr/>
        </p:nvSpPr>
        <p:spPr>
          <a:xfrm>
            <a:off x="3916546" y="4673429"/>
            <a:ext cx="493395" cy="154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spc="180" dirty="0">
                <a:latin typeface="Calibri"/>
                <a:cs typeface="Calibri"/>
              </a:rPr>
              <a:t>M</a:t>
            </a:r>
            <a:r>
              <a:rPr sz="850" spc="114" dirty="0">
                <a:latin typeface="Calibri"/>
                <a:cs typeface="Calibri"/>
              </a:rPr>
              <a:t>u</a:t>
            </a:r>
            <a:r>
              <a:rPr sz="850" spc="70" dirty="0">
                <a:latin typeface="Calibri"/>
                <a:cs typeface="Calibri"/>
              </a:rPr>
              <a:t>s</a:t>
            </a:r>
            <a:r>
              <a:rPr sz="850" spc="90" dirty="0">
                <a:latin typeface="Calibri"/>
                <a:cs typeface="Calibri"/>
              </a:rPr>
              <a:t>tard</a:t>
            </a:r>
            <a:endParaRPr sz="850">
              <a:latin typeface="Calibri"/>
              <a:cs typeface="Calibri"/>
            </a:endParaRPr>
          </a:p>
        </p:txBody>
      </p:sp>
      <p:grpSp>
        <p:nvGrpSpPr>
          <p:cNvPr id="133" name="object 133"/>
          <p:cNvGrpSpPr/>
          <p:nvPr/>
        </p:nvGrpSpPr>
        <p:grpSpPr>
          <a:xfrm>
            <a:off x="4514239" y="4213226"/>
            <a:ext cx="3310890" cy="640080"/>
            <a:chOff x="4514239" y="4213226"/>
            <a:chExt cx="3310890" cy="640080"/>
          </a:xfrm>
        </p:grpSpPr>
        <p:pic>
          <p:nvPicPr>
            <p:cNvPr id="134" name="object 13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514239" y="4213226"/>
              <a:ext cx="642610" cy="439124"/>
            </a:xfrm>
            <a:prstGeom prst="rect">
              <a:avLst/>
            </a:prstGeom>
          </p:spPr>
        </p:pic>
        <p:pic>
          <p:nvPicPr>
            <p:cNvPr id="135" name="object 13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186133" y="4240509"/>
              <a:ext cx="597058" cy="411841"/>
            </a:xfrm>
            <a:prstGeom prst="rect">
              <a:avLst/>
            </a:prstGeom>
          </p:spPr>
        </p:pic>
        <p:pic>
          <p:nvPicPr>
            <p:cNvPr id="136" name="object 13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809222" y="4252201"/>
              <a:ext cx="592178" cy="405345"/>
            </a:xfrm>
            <a:prstGeom prst="rect">
              <a:avLst/>
            </a:prstGeom>
          </p:spPr>
        </p:pic>
        <p:pic>
          <p:nvPicPr>
            <p:cNvPr id="137" name="object 13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433937" y="4257398"/>
              <a:ext cx="632849" cy="422235"/>
            </a:xfrm>
            <a:prstGeom prst="rect">
              <a:avLst/>
            </a:prstGeom>
          </p:spPr>
        </p:pic>
        <p:pic>
          <p:nvPicPr>
            <p:cNvPr id="138" name="object 13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084682" y="4262595"/>
              <a:ext cx="623088" cy="465108"/>
            </a:xfrm>
            <a:prstGeom prst="rect">
              <a:avLst/>
            </a:prstGeom>
          </p:spPr>
        </p:pic>
        <p:sp>
          <p:nvSpPr>
            <p:cNvPr id="139" name="object 139"/>
            <p:cNvSpPr/>
            <p:nvPr/>
          </p:nvSpPr>
          <p:spPr>
            <a:xfrm>
              <a:off x="7003339" y="4654949"/>
              <a:ext cx="818515" cy="194945"/>
            </a:xfrm>
            <a:custGeom>
              <a:avLst/>
              <a:gdLst/>
              <a:ahLst/>
              <a:cxnLst/>
              <a:rect l="l" t="t" r="r" b="b"/>
              <a:pathLst>
                <a:path w="818515" h="194945">
                  <a:moveTo>
                    <a:pt x="818312" y="0"/>
                  </a:moveTo>
                  <a:lnTo>
                    <a:pt x="0" y="0"/>
                  </a:lnTo>
                  <a:lnTo>
                    <a:pt x="0" y="194877"/>
                  </a:lnTo>
                  <a:lnTo>
                    <a:pt x="818312" y="194877"/>
                  </a:lnTo>
                  <a:lnTo>
                    <a:pt x="8183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7003339" y="4654949"/>
              <a:ext cx="818515" cy="194945"/>
            </a:xfrm>
            <a:custGeom>
              <a:avLst/>
              <a:gdLst/>
              <a:ahLst/>
              <a:cxnLst/>
              <a:rect l="l" t="t" r="r" b="b"/>
              <a:pathLst>
                <a:path w="818515" h="194945">
                  <a:moveTo>
                    <a:pt x="0" y="194877"/>
                  </a:moveTo>
                  <a:lnTo>
                    <a:pt x="818312" y="194877"/>
                  </a:lnTo>
                  <a:lnTo>
                    <a:pt x="818312" y="0"/>
                  </a:lnTo>
                  <a:lnTo>
                    <a:pt x="0" y="0"/>
                  </a:lnTo>
                  <a:lnTo>
                    <a:pt x="0" y="194877"/>
                  </a:lnTo>
                  <a:close/>
                </a:path>
              </a:pathLst>
            </a:custGeom>
            <a:ln w="52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1" name="object 141"/>
          <p:cNvSpPr txBox="1"/>
          <p:nvPr/>
        </p:nvSpPr>
        <p:spPr>
          <a:xfrm>
            <a:off x="7092860" y="4679925"/>
            <a:ext cx="632460" cy="154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spc="114" dirty="0">
                <a:latin typeface="Calibri"/>
                <a:cs typeface="Calibri"/>
              </a:rPr>
              <a:t>Cardamom</a:t>
            </a:r>
            <a:endParaRPr sz="850">
              <a:latin typeface="Calibri"/>
              <a:cs typeface="Calibri"/>
            </a:endParaRPr>
          </a:p>
        </p:txBody>
      </p:sp>
      <p:grpSp>
        <p:nvGrpSpPr>
          <p:cNvPr id="142" name="object 142"/>
          <p:cNvGrpSpPr/>
          <p:nvPr/>
        </p:nvGrpSpPr>
        <p:grpSpPr>
          <a:xfrm>
            <a:off x="7735427" y="4257398"/>
            <a:ext cx="1208405" cy="675005"/>
            <a:chOff x="7735427" y="4257398"/>
            <a:chExt cx="1208405" cy="675005"/>
          </a:xfrm>
        </p:grpSpPr>
        <p:pic>
          <p:nvPicPr>
            <p:cNvPr id="143" name="object 143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735427" y="4262595"/>
              <a:ext cx="579163" cy="444321"/>
            </a:xfrm>
            <a:prstGeom prst="rect">
              <a:avLst/>
            </a:prstGeom>
          </p:spPr>
        </p:pic>
        <p:pic>
          <p:nvPicPr>
            <p:cNvPr id="144" name="object 144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8392680" y="4257398"/>
              <a:ext cx="492939" cy="457313"/>
            </a:xfrm>
            <a:prstGeom prst="rect">
              <a:avLst/>
            </a:prstGeom>
          </p:spPr>
        </p:pic>
        <p:sp>
          <p:nvSpPr>
            <p:cNvPr id="145" name="object 145"/>
            <p:cNvSpPr/>
            <p:nvPr/>
          </p:nvSpPr>
          <p:spPr>
            <a:xfrm>
              <a:off x="8358516" y="4582194"/>
              <a:ext cx="582930" cy="347345"/>
            </a:xfrm>
            <a:custGeom>
              <a:avLst/>
              <a:gdLst/>
              <a:ahLst/>
              <a:cxnLst/>
              <a:rect l="l" t="t" r="r" b="b"/>
              <a:pathLst>
                <a:path w="582929" h="347345">
                  <a:moveTo>
                    <a:pt x="582416" y="0"/>
                  </a:moveTo>
                  <a:lnTo>
                    <a:pt x="0" y="0"/>
                  </a:lnTo>
                  <a:lnTo>
                    <a:pt x="0" y="346882"/>
                  </a:lnTo>
                  <a:lnTo>
                    <a:pt x="582416" y="346882"/>
                  </a:lnTo>
                  <a:lnTo>
                    <a:pt x="5824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8358516" y="4582194"/>
              <a:ext cx="582930" cy="347345"/>
            </a:xfrm>
            <a:custGeom>
              <a:avLst/>
              <a:gdLst/>
              <a:ahLst/>
              <a:cxnLst/>
              <a:rect l="l" t="t" r="r" b="b"/>
              <a:pathLst>
                <a:path w="582929" h="347345">
                  <a:moveTo>
                    <a:pt x="0" y="346882"/>
                  </a:moveTo>
                  <a:lnTo>
                    <a:pt x="582416" y="346882"/>
                  </a:lnTo>
                  <a:lnTo>
                    <a:pt x="582416" y="0"/>
                  </a:lnTo>
                  <a:lnTo>
                    <a:pt x="0" y="0"/>
                  </a:lnTo>
                  <a:lnTo>
                    <a:pt x="0" y="346882"/>
                  </a:lnTo>
                  <a:close/>
                </a:path>
              </a:pathLst>
            </a:custGeom>
            <a:ln w="55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7" name="object 147"/>
          <p:cNvSpPr txBox="1"/>
          <p:nvPr/>
        </p:nvSpPr>
        <p:spPr>
          <a:xfrm>
            <a:off x="8448308" y="4596258"/>
            <a:ext cx="399415" cy="3092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9300"/>
              </a:lnSpc>
              <a:spcBef>
                <a:spcPts val="100"/>
              </a:spcBef>
            </a:pPr>
            <a:r>
              <a:rPr sz="850" spc="85" dirty="0">
                <a:latin typeface="Calibri"/>
                <a:cs typeface="Calibri"/>
              </a:rPr>
              <a:t>Pig</a:t>
            </a:r>
            <a:r>
              <a:rPr sz="850" spc="100" dirty="0">
                <a:latin typeface="Calibri"/>
                <a:cs typeface="Calibri"/>
              </a:rPr>
              <a:t>e</a:t>
            </a:r>
            <a:r>
              <a:rPr sz="850" spc="80" dirty="0">
                <a:latin typeface="Calibri"/>
                <a:cs typeface="Calibri"/>
              </a:rPr>
              <a:t>on  </a:t>
            </a:r>
            <a:r>
              <a:rPr sz="850" spc="105" dirty="0">
                <a:latin typeface="Calibri"/>
                <a:cs typeface="Calibri"/>
              </a:rPr>
              <a:t>pea</a:t>
            </a:r>
            <a:endParaRPr sz="850">
              <a:latin typeface="Calibri"/>
              <a:cs typeface="Calibri"/>
            </a:endParaRPr>
          </a:p>
        </p:txBody>
      </p:sp>
      <p:grpSp>
        <p:nvGrpSpPr>
          <p:cNvPr id="148" name="object 148"/>
          <p:cNvGrpSpPr/>
          <p:nvPr/>
        </p:nvGrpSpPr>
        <p:grpSpPr>
          <a:xfrm>
            <a:off x="3813457" y="5182418"/>
            <a:ext cx="881380" cy="619125"/>
            <a:chOff x="3813457" y="5182418"/>
            <a:chExt cx="881380" cy="619125"/>
          </a:xfrm>
        </p:grpSpPr>
        <p:pic>
          <p:nvPicPr>
            <p:cNvPr id="149" name="object 14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871628" y="5182418"/>
              <a:ext cx="680028" cy="400149"/>
            </a:xfrm>
            <a:prstGeom prst="rect">
              <a:avLst/>
            </a:prstGeom>
          </p:spPr>
        </p:pic>
        <p:sp>
          <p:nvSpPr>
            <p:cNvPr id="150" name="object 150"/>
            <p:cNvSpPr/>
            <p:nvPr/>
          </p:nvSpPr>
          <p:spPr>
            <a:xfrm>
              <a:off x="3816314" y="5582535"/>
              <a:ext cx="875665" cy="215900"/>
            </a:xfrm>
            <a:custGeom>
              <a:avLst/>
              <a:gdLst/>
              <a:ahLst/>
              <a:cxnLst/>
              <a:rect l="l" t="t" r="r" b="b"/>
              <a:pathLst>
                <a:path w="875664" h="215900">
                  <a:moveTo>
                    <a:pt x="0" y="215664"/>
                  </a:moveTo>
                  <a:lnTo>
                    <a:pt x="875252" y="215664"/>
                  </a:lnTo>
                  <a:lnTo>
                    <a:pt x="875252" y="0"/>
                  </a:lnTo>
                  <a:lnTo>
                    <a:pt x="0" y="0"/>
                  </a:lnTo>
                  <a:lnTo>
                    <a:pt x="0" y="215664"/>
                  </a:lnTo>
                  <a:close/>
                </a:path>
              </a:pathLst>
            </a:custGeom>
            <a:ln w="52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1" name="object 151"/>
          <p:cNvSpPr txBox="1"/>
          <p:nvPr/>
        </p:nvSpPr>
        <p:spPr>
          <a:xfrm>
            <a:off x="3905158" y="5607771"/>
            <a:ext cx="687070" cy="154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spc="70" dirty="0">
                <a:latin typeface="Calibri"/>
                <a:cs typeface="Calibri"/>
              </a:rPr>
              <a:t>Chili</a:t>
            </a:r>
            <a:r>
              <a:rPr sz="850" spc="-5" dirty="0">
                <a:latin typeface="Calibri"/>
                <a:cs typeface="Calibri"/>
              </a:rPr>
              <a:t> </a:t>
            </a:r>
            <a:r>
              <a:rPr sz="850" spc="100" dirty="0">
                <a:latin typeface="Calibri"/>
                <a:cs typeface="Calibri"/>
              </a:rPr>
              <a:t>pepper</a:t>
            </a:r>
            <a:endParaRPr sz="850">
              <a:latin typeface="Calibri"/>
              <a:cs typeface="Calibri"/>
            </a:endParaRPr>
          </a:p>
        </p:txBody>
      </p:sp>
      <p:grpSp>
        <p:nvGrpSpPr>
          <p:cNvPr id="152" name="object 152"/>
          <p:cNvGrpSpPr/>
          <p:nvPr/>
        </p:nvGrpSpPr>
        <p:grpSpPr>
          <a:xfrm>
            <a:off x="4594351" y="5170725"/>
            <a:ext cx="974090" cy="631825"/>
            <a:chOff x="4594351" y="5170725"/>
            <a:chExt cx="974090" cy="631825"/>
          </a:xfrm>
        </p:grpSpPr>
        <p:pic>
          <p:nvPicPr>
            <p:cNvPr id="153" name="object 15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629746" y="5170725"/>
              <a:ext cx="650745" cy="457313"/>
            </a:xfrm>
            <a:prstGeom prst="rect">
              <a:avLst/>
            </a:prstGeom>
          </p:spPr>
        </p:pic>
        <p:sp>
          <p:nvSpPr>
            <p:cNvPr id="154" name="object 154"/>
            <p:cNvSpPr/>
            <p:nvPr/>
          </p:nvSpPr>
          <p:spPr>
            <a:xfrm>
              <a:off x="4597208" y="5583834"/>
              <a:ext cx="968375" cy="215900"/>
            </a:xfrm>
            <a:custGeom>
              <a:avLst/>
              <a:gdLst/>
              <a:ahLst/>
              <a:cxnLst/>
              <a:rect l="l" t="t" r="r" b="b"/>
              <a:pathLst>
                <a:path w="968375" h="215900">
                  <a:moveTo>
                    <a:pt x="967983" y="0"/>
                  </a:moveTo>
                  <a:lnTo>
                    <a:pt x="0" y="0"/>
                  </a:lnTo>
                  <a:lnTo>
                    <a:pt x="0" y="215664"/>
                  </a:lnTo>
                  <a:lnTo>
                    <a:pt x="967983" y="215664"/>
                  </a:lnTo>
                  <a:lnTo>
                    <a:pt x="9679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4597208" y="5583834"/>
              <a:ext cx="968375" cy="215900"/>
            </a:xfrm>
            <a:custGeom>
              <a:avLst/>
              <a:gdLst/>
              <a:ahLst/>
              <a:cxnLst/>
              <a:rect l="l" t="t" r="r" b="b"/>
              <a:pathLst>
                <a:path w="968375" h="215900">
                  <a:moveTo>
                    <a:pt x="0" y="215664"/>
                  </a:moveTo>
                  <a:lnTo>
                    <a:pt x="967983" y="215664"/>
                  </a:lnTo>
                  <a:lnTo>
                    <a:pt x="967983" y="0"/>
                  </a:lnTo>
                  <a:lnTo>
                    <a:pt x="0" y="0"/>
                  </a:lnTo>
                  <a:lnTo>
                    <a:pt x="0" y="215664"/>
                  </a:lnTo>
                  <a:close/>
                </a:path>
              </a:pathLst>
            </a:custGeom>
            <a:ln w="52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6" name="object 156"/>
          <p:cNvSpPr txBox="1"/>
          <p:nvPr/>
        </p:nvSpPr>
        <p:spPr>
          <a:xfrm>
            <a:off x="4686052" y="5609070"/>
            <a:ext cx="789305" cy="154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spc="105" dirty="0">
                <a:latin typeface="Calibri"/>
                <a:cs typeface="Calibri"/>
              </a:rPr>
              <a:t>Green</a:t>
            </a:r>
            <a:r>
              <a:rPr sz="850" dirty="0">
                <a:latin typeface="Calibri"/>
                <a:cs typeface="Calibri"/>
              </a:rPr>
              <a:t> </a:t>
            </a:r>
            <a:r>
              <a:rPr sz="850" spc="100" dirty="0">
                <a:latin typeface="Calibri"/>
                <a:cs typeface="Calibri"/>
              </a:rPr>
              <a:t>pepper</a:t>
            </a:r>
            <a:endParaRPr sz="850">
              <a:latin typeface="Calibri"/>
              <a:cs typeface="Calibri"/>
            </a:endParaRPr>
          </a:p>
        </p:txBody>
      </p:sp>
      <p:grpSp>
        <p:nvGrpSpPr>
          <p:cNvPr id="157" name="object 157"/>
          <p:cNvGrpSpPr/>
          <p:nvPr/>
        </p:nvGrpSpPr>
        <p:grpSpPr>
          <a:xfrm>
            <a:off x="5457819" y="5165528"/>
            <a:ext cx="697865" cy="642620"/>
            <a:chOff x="5457819" y="5165528"/>
            <a:chExt cx="697865" cy="642620"/>
          </a:xfrm>
        </p:grpSpPr>
        <p:pic>
          <p:nvPicPr>
            <p:cNvPr id="158" name="object 158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457819" y="5165528"/>
              <a:ext cx="663760" cy="426132"/>
            </a:xfrm>
            <a:prstGeom prst="rect">
              <a:avLst/>
            </a:prstGeom>
          </p:spPr>
        </p:pic>
        <p:sp>
          <p:nvSpPr>
            <p:cNvPr id="159" name="object 159"/>
            <p:cNvSpPr/>
            <p:nvPr/>
          </p:nvSpPr>
          <p:spPr>
            <a:xfrm>
              <a:off x="5477341" y="5577338"/>
              <a:ext cx="675640" cy="227965"/>
            </a:xfrm>
            <a:custGeom>
              <a:avLst/>
              <a:gdLst/>
              <a:ahLst/>
              <a:cxnLst/>
              <a:rect l="l" t="t" r="r" b="b"/>
              <a:pathLst>
                <a:path w="675639" h="227964">
                  <a:moveTo>
                    <a:pt x="675148" y="0"/>
                  </a:moveTo>
                  <a:lnTo>
                    <a:pt x="0" y="0"/>
                  </a:lnTo>
                  <a:lnTo>
                    <a:pt x="0" y="227357"/>
                  </a:lnTo>
                  <a:lnTo>
                    <a:pt x="675148" y="227357"/>
                  </a:lnTo>
                  <a:lnTo>
                    <a:pt x="6751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5477341" y="5577338"/>
              <a:ext cx="675640" cy="227965"/>
            </a:xfrm>
            <a:custGeom>
              <a:avLst/>
              <a:gdLst/>
              <a:ahLst/>
              <a:cxnLst/>
              <a:rect l="l" t="t" r="r" b="b"/>
              <a:pathLst>
                <a:path w="675639" h="227964">
                  <a:moveTo>
                    <a:pt x="0" y="227357"/>
                  </a:moveTo>
                  <a:lnTo>
                    <a:pt x="675148" y="227357"/>
                  </a:lnTo>
                  <a:lnTo>
                    <a:pt x="675148" y="0"/>
                  </a:lnTo>
                  <a:lnTo>
                    <a:pt x="0" y="0"/>
                  </a:lnTo>
                  <a:lnTo>
                    <a:pt x="0" y="227357"/>
                  </a:lnTo>
                  <a:close/>
                </a:path>
              </a:pathLst>
            </a:custGeom>
            <a:ln w="533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1" name="object 161"/>
          <p:cNvSpPr txBox="1"/>
          <p:nvPr/>
        </p:nvSpPr>
        <p:spPr>
          <a:xfrm>
            <a:off x="5566456" y="5602574"/>
            <a:ext cx="451484" cy="154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spc="90" dirty="0">
                <a:latin typeface="Calibri"/>
                <a:cs typeface="Calibri"/>
              </a:rPr>
              <a:t>T</a:t>
            </a:r>
            <a:r>
              <a:rPr sz="850" spc="110" dirty="0">
                <a:latin typeface="Calibri"/>
                <a:cs typeface="Calibri"/>
              </a:rPr>
              <a:t>o</a:t>
            </a:r>
            <a:r>
              <a:rPr sz="850" spc="165" dirty="0">
                <a:latin typeface="Calibri"/>
                <a:cs typeface="Calibri"/>
              </a:rPr>
              <a:t>m</a:t>
            </a:r>
            <a:r>
              <a:rPr sz="850" spc="95" dirty="0">
                <a:latin typeface="Calibri"/>
                <a:cs typeface="Calibri"/>
              </a:rPr>
              <a:t>ato</a:t>
            </a:r>
            <a:endParaRPr sz="850">
              <a:latin typeface="Calibri"/>
              <a:cs typeface="Calibri"/>
            </a:endParaRPr>
          </a:p>
        </p:txBody>
      </p:sp>
      <p:grpSp>
        <p:nvGrpSpPr>
          <p:cNvPr id="162" name="object 162"/>
          <p:cNvGrpSpPr/>
          <p:nvPr/>
        </p:nvGrpSpPr>
        <p:grpSpPr>
          <a:xfrm>
            <a:off x="6138244" y="5165528"/>
            <a:ext cx="840740" cy="642620"/>
            <a:chOff x="6138244" y="5165528"/>
            <a:chExt cx="840740" cy="642620"/>
          </a:xfrm>
        </p:grpSpPr>
        <p:pic>
          <p:nvPicPr>
            <p:cNvPr id="163" name="object 16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196415" y="5165528"/>
              <a:ext cx="704431" cy="445620"/>
            </a:xfrm>
            <a:prstGeom prst="rect">
              <a:avLst/>
            </a:prstGeom>
          </p:spPr>
        </p:pic>
        <p:sp>
          <p:nvSpPr>
            <p:cNvPr id="164" name="object 164"/>
            <p:cNvSpPr/>
            <p:nvPr/>
          </p:nvSpPr>
          <p:spPr>
            <a:xfrm>
              <a:off x="6141101" y="5591629"/>
              <a:ext cx="835025" cy="213360"/>
            </a:xfrm>
            <a:custGeom>
              <a:avLst/>
              <a:gdLst/>
              <a:ahLst/>
              <a:cxnLst/>
              <a:rect l="l" t="t" r="r" b="b"/>
              <a:pathLst>
                <a:path w="835025" h="213360">
                  <a:moveTo>
                    <a:pt x="834580" y="0"/>
                  </a:moveTo>
                  <a:lnTo>
                    <a:pt x="0" y="0"/>
                  </a:lnTo>
                  <a:lnTo>
                    <a:pt x="0" y="213066"/>
                  </a:lnTo>
                  <a:lnTo>
                    <a:pt x="834580" y="213066"/>
                  </a:lnTo>
                  <a:lnTo>
                    <a:pt x="8345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6141101" y="5591629"/>
              <a:ext cx="835025" cy="213360"/>
            </a:xfrm>
            <a:custGeom>
              <a:avLst/>
              <a:gdLst/>
              <a:ahLst/>
              <a:cxnLst/>
              <a:rect l="l" t="t" r="r" b="b"/>
              <a:pathLst>
                <a:path w="835025" h="213360">
                  <a:moveTo>
                    <a:pt x="0" y="213066"/>
                  </a:moveTo>
                  <a:lnTo>
                    <a:pt x="834580" y="213066"/>
                  </a:lnTo>
                  <a:lnTo>
                    <a:pt x="834580" y="0"/>
                  </a:lnTo>
                  <a:lnTo>
                    <a:pt x="0" y="0"/>
                  </a:lnTo>
                  <a:lnTo>
                    <a:pt x="0" y="213066"/>
                  </a:lnTo>
                  <a:close/>
                </a:path>
              </a:pathLst>
            </a:custGeom>
            <a:ln w="52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6" name="object 166"/>
          <p:cNvSpPr txBox="1"/>
          <p:nvPr/>
        </p:nvSpPr>
        <p:spPr>
          <a:xfrm>
            <a:off x="6231843" y="5616865"/>
            <a:ext cx="650240" cy="154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spc="80" dirty="0">
                <a:latin typeface="Calibri"/>
                <a:cs typeface="Calibri"/>
              </a:rPr>
              <a:t>String</a:t>
            </a:r>
            <a:r>
              <a:rPr sz="850" spc="-10" dirty="0">
                <a:latin typeface="Calibri"/>
                <a:cs typeface="Calibri"/>
              </a:rPr>
              <a:t> </a:t>
            </a:r>
            <a:r>
              <a:rPr sz="850" spc="105" dirty="0">
                <a:latin typeface="Calibri"/>
                <a:cs typeface="Calibri"/>
              </a:rPr>
              <a:t>bean</a:t>
            </a:r>
            <a:endParaRPr sz="850">
              <a:latin typeface="Calibri"/>
              <a:cs typeface="Calibri"/>
            </a:endParaRPr>
          </a:p>
        </p:txBody>
      </p:sp>
      <p:grpSp>
        <p:nvGrpSpPr>
          <p:cNvPr id="167" name="object 167"/>
          <p:cNvGrpSpPr/>
          <p:nvPr/>
        </p:nvGrpSpPr>
        <p:grpSpPr>
          <a:xfrm>
            <a:off x="6884974" y="5170725"/>
            <a:ext cx="819150" cy="636905"/>
            <a:chOff x="6884974" y="5170725"/>
            <a:chExt cx="819150" cy="636905"/>
          </a:xfrm>
        </p:grpSpPr>
        <p:pic>
          <p:nvPicPr>
            <p:cNvPr id="168" name="object 168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954533" y="5170725"/>
              <a:ext cx="719073" cy="476800"/>
            </a:xfrm>
            <a:prstGeom prst="rect">
              <a:avLst/>
            </a:prstGeom>
          </p:spPr>
        </p:pic>
        <p:sp>
          <p:nvSpPr>
            <p:cNvPr id="169" name="object 169"/>
            <p:cNvSpPr/>
            <p:nvPr/>
          </p:nvSpPr>
          <p:spPr>
            <a:xfrm>
              <a:off x="6887831" y="5592928"/>
              <a:ext cx="813435" cy="212090"/>
            </a:xfrm>
            <a:custGeom>
              <a:avLst/>
              <a:gdLst/>
              <a:ahLst/>
              <a:cxnLst/>
              <a:rect l="l" t="t" r="r" b="b"/>
              <a:pathLst>
                <a:path w="813434" h="212089">
                  <a:moveTo>
                    <a:pt x="813431" y="0"/>
                  </a:moveTo>
                  <a:lnTo>
                    <a:pt x="0" y="0"/>
                  </a:lnTo>
                  <a:lnTo>
                    <a:pt x="0" y="211767"/>
                  </a:lnTo>
                  <a:lnTo>
                    <a:pt x="813431" y="211767"/>
                  </a:lnTo>
                  <a:lnTo>
                    <a:pt x="8134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6887831" y="5592928"/>
              <a:ext cx="813435" cy="212090"/>
            </a:xfrm>
            <a:custGeom>
              <a:avLst/>
              <a:gdLst/>
              <a:ahLst/>
              <a:cxnLst/>
              <a:rect l="l" t="t" r="r" b="b"/>
              <a:pathLst>
                <a:path w="813434" h="212089">
                  <a:moveTo>
                    <a:pt x="0" y="211767"/>
                  </a:moveTo>
                  <a:lnTo>
                    <a:pt x="813431" y="211767"/>
                  </a:lnTo>
                  <a:lnTo>
                    <a:pt x="813431" y="0"/>
                  </a:lnTo>
                  <a:lnTo>
                    <a:pt x="0" y="0"/>
                  </a:lnTo>
                  <a:lnTo>
                    <a:pt x="0" y="211767"/>
                  </a:lnTo>
                  <a:close/>
                </a:path>
              </a:pathLst>
            </a:custGeom>
            <a:ln w="52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1" name="object 171"/>
          <p:cNvSpPr txBox="1"/>
          <p:nvPr/>
        </p:nvSpPr>
        <p:spPr>
          <a:xfrm>
            <a:off x="6977353" y="5618164"/>
            <a:ext cx="631825" cy="154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spc="130" dirty="0">
                <a:latin typeface="Calibri"/>
                <a:cs typeface="Calibri"/>
              </a:rPr>
              <a:t>G</a:t>
            </a:r>
            <a:r>
              <a:rPr sz="850" spc="100" dirty="0">
                <a:latin typeface="Calibri"/>
                <a:cs typeface="Calibri"/>
              </a:rPr>
              <a:t>roundnut</a:t>
            </a:r>
            <a:endParaRPr sz="850">
              <a:latin typeface="Calibri"/>
              <a:cs typeface="Calibri"/>
            </a:endParaRPr>
          </a:p>
        </p:txBody>
      </p:sp>
      <p:grpSp>
        <p:nvGrpSpPr>
          <p:cNvPr id="172" name="object 172"/>
          <p:cNvGrpSpPr/>
          <p:nvPr/>
        </p:nvGrpSpPr>
        <p:grpSpPr>
          <a:xfrm>
            <a:off x="7698406" y="5175922"/>
            <a:ext cx="622300" cy="633095"/>
            <a:chOff x="7698406" y="5175922"/>
            <a:chExt cx="622300" cy="633095"/>
          </a:xfrm>
        </p:grpSpPr>
        <p:pic>
          <p:nvPicPr>
            <p:cNvPr id="173" name="object 173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7735427" y="5175922"/>
              <a:ext cx="527103" cy="459911"/>
            </a:xfrm>
            <a:prstGeom prst="rect">
              <a:avLst/>
            </a:prstGeom>
          </p:spPr>
        </p:pic>
        <p:sp>
          <p:nvSpPr>
            <p:cNvPr id="174" name="object 174"/>
            <p:cNvSpPr/>
            <p:nvPr/>
          </p:nvSpPr>
          <p:spPr>
            <a:xfrm>
              <a:off x="7701263" y="5591629"/>
              <a:ext cx="616585" cy="214629"/>
            </a:xfrm>
            <a:custGeom>
              <a:avLst/>
              <a:gdLst/>
              <a:ahLst/>
              <a:cxnLst/>
              <a:rect l="l" t="t" r="r" b="b"/>
              <a:pathLst>
                <a:path w="616584" h="214629">
                  <a:moveTo>
                    <a:pt x="616581" y="0"/>
                  </a:moveTo>
                  <a:lnTo>
                    <a:pt x="0" y="0"/>
                  </a:lnTo>
                  <a:lnTo>
                    <a:pt x="0" y="214365"/>
                  </a:lnTo>
                  <a:lnTo>
                    <a:pt x="616581" y="214365"/>
                  </a:lnTo>
                  <a:lnTo>
                    <a:pt x="61658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7701263" y="5591629"/>
              <a:ext cx="616585" cy="214629"/>
            </a:xfrm>
            <a:custGeom>
              <a:avLst/>
              <a:gdLst/>
              <a:ahLst/>
              <a:cxnLst/>
              <a:rect l="l" t="t" r="r" b="b"/>
              <a:pathLst>
                <a:path w="616584" h="214629">
                  <a:moveTo>
                    <a:pt x="0" y="214365"/>
                  </a:moveTo>
                  <a:lnTo>
                    <a:pt x="616581" y="214365"/>
                  </a:lnTo>
                  <a:lnTo>
                    <a:pt x="616581" y="0"/>
                  </a:lnTo>
                  <a:lnTo>
                    <a:pt x="0" y="0"/>
                  </a:lnTo>
                  <a:lnTo>
                    <a:pt x="0" y="214365"/>
                  </a:lnTo>
                  <a:close/>
                </a:path>
              </a:pathLst>
            </a:custGeom>
            <a:ln w="53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6" name="object 176"/>
          <p:cNvSpPr txBox="1"/>
          <p:nvPr/>
        </p:nvSpPr>
        <p:spPr>
          <a:xfrm>
            <a:off x="7791056" y="5616865"/>
            <a:ext cx="423545" cy="154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spc="105" dirty="0">
                <a:latin typeface="Calibri"/>
                <a:cs typeface="Calibri"/>
              </a:rPr>
              <a:t>Papa</a:t>
            </a:r>
            <a:r>
              <a:rPr sz="850" spc="100" dirty="0">
                <a:latin typeface="Calibri"/>
                <a:cs typeface="Calibri"/>
              </a:rPr>
              <a:t>ya</a:t>
            </a:r>
            <a:endParaRPr sz="850">
              <a:latin typeface="Calibri"/>
              <a:cs typeface="Calibri"/>
            </a:endParaRPr>
          </a:p>
        </p:txBody>
      </p:sp>
      <p:grpSp>
        <p:nvGrpSpPr>
          <p:cNvPr id="177" name="object 177"/>
          <p:cNvGrpSpPr/>
          <p:nvPr/>
        </p:nvGrpSpPr>
        <p:grpSpPr>
          <a:xfrm>
            <a:off x="3878135" y="5830679"/>
            <a:ext cx="664210" cy="634365"/>
            <a:chOff x="3878135" y="5830679"/>
            <a:chExt cx="664210" cy="634365"/>
          </a:xfrm>
        </p:grpSpPr>
        <p:pic>
          <p:nvPicPr>
            <p:cNvPr id="178" name="object 178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878135" y="5830679"/>
              <a:ext cx="663760" cy="487194"/>
            </a:xfrm>
            <a:prstGeom prst="rect">
              <a:avLst/>
            </a:prstGeom>
          </p:spPr>
        </p:pic>
        <p:sp>
          <p:nvSpPr>
            <p:cNvPr id="179" name="object 179"/>
            <p:cNvSpPr/>
            <p:nvPr/>
          </p:nvSpPr>
          <p:spPr>
            <a:xfrm>
              <a:off x="3918807" y="6269803"/>
              <a:ext cx="542290" cy="194945"/>
            </a:xfrm>
            <a:custGeom>
              <a:avLst/>
              <a:gdLst/>
              <a:ahLst/>
              <a:cxnLst/>
              <a:rect l="l" t="t" r="r" b="b"/>
              <a:pathLst>
                <a:path w="542289" h="194945">
                  <a:moveTo>
                    <a:pt x="541745" y="0"/>
                  </a:moveTo>
                  <a:lnTo>
                    <a:pt x="0" y="0"/>
                  </a:lnTo>
                  <a:lnTo>
                    <a:pt x="0" y="194877"/>
                  </a:lnTo>
                  <a:lnTo>
                    <a:pt x="541745" y="194877"/>
                  </a:lnTo>
                  <a:lnTo>
                    <a:pt x="5417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0" name="object 180"/>
          <p:cNvSpPr txBox="1"/>
          <p:nvPr/>
        </p:nvSpPr>
        <p:spPr>
          <a:xfrm>
            <a:off x="3918807" y="6269803"/>
            <a:ext cx="542290" cy="194945"/>
          </a:xfrm>
          <a:prstGeom prst="rect">
            <a:avLst/>
          </a:prstGeom>
          <a:ln w="5417">
            <a:solidFill>
              <a:srgbClr val="000000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100965">
              <a:lnSpc>
                <a:spcPct val="100000"/>
              </a:lnSpc>
              <a:spcBef>
                <a:spcPts val="300"/>
              </a:spcBef>
            </a:pPr>
            <a:r>
              <a:rPr sz="850" spc="80" dirty="0">
                <a:latin typeface="Calibri"/>
                <a:cs typeface="Calibri"/>
              </a:rPr>
              <a:t>Citrus</a:t>
            </a:r>
            <a:endParaRPr sz="850">
              <a:latin typeface="Calibri"/>
              <a:cs typeface="Calibri"/>
            </a:endParaRPr>
          </a:p>
        </p:txBody>
      </p:sp>
      <p:graphicFrame>
        <p:nvGraphicFramePr>
          <p:cNvPr id="181" name="object 181"/>
          <p:cNvGraphicFramePr>
            <a:graphicFrameLocks noGrp="1"/>
          </p:cNvGraphicFramePr>
          <p:nvPr/>
        </p:nvGraphicFramePr>
        <p:xfrm>
          <a:off x="4669340" y="6270997"/>
          <a:ext cx="3200400" cy="203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1350"/>
                <a:gridCol w="843915"/>
                <a:gridCol w="763270"/>
                <a:gridCol w="943610"/>
              </a:tblGrid>
              <a:tr h="197476">
                <a:tc>
                  <a:txBody>
                    <a:bodyPr/>
                    <a:lstStyle/>
                    <a:p>
                      <a:pPr marL="10287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850" spc="100" dirty="0">
                          <a:latin typeface="Calibri"/>
                          <a:cs typeface="Calibri"/>
                        </a:rPr>
                        <a:t>Orange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T="234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50" spc="105" dirty="0">
                          <a:latin typeface="Calibri"/>
                          <a:cs typeface="Calibri"/>
                        </a:rPr>
                        <a:t>Persimmon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850" spc="105" dirty="0">
                          <a:latin typeface="Calibri"/>
                          <a:cs typeface="Calibri"/>
                        </a:rPr>
                        <a:t>Mandarin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T="419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850" spc="110" dirty="0">
                          <a:latin typeface="Calibri"/>
                          <a:cs typeface="Calibri"/>
                        </a:rPr>
                        <a:t>Pamplemous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pSp>
        <p:nvGrpSpPr>
          <p:cNvPr id="182" name="object 182"/>
          <p:cNvGrpSpPr/>
          <p:nvPr/>
        </p:nvGrpSpPr>
        <p:grpSpPr>
          <a:xfrm>
            <a:off x="4595582" y="5825482"/>
            <a:ext cx="3105785" cy="652780"/>
            <a:chOff x="4595582" y="5825482"/>
            <a:chExt cx="3105785" cy="652780"/>
          </a:xfrm>
        </p:grpSpPr>
        <p:pic>
          <p:nvPicPr>
            <p:cNvPr id="183" name="object 183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595582" y="5825482"/>
              <a:ext cx="772759" cy="492391"/>
            </a:xfrm>
            <a:prstGeom prst="rect">
              <a:avLst/>
            </a:prstGeom>
          </p:spPr>
        </p:pic>
        <p:pic>
          <p:nvPicPr>
            <p:cNvPr id="184" name="object 184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209430" y="5830679"/>
              <a:ext cx="697924" cy="483296"/>
            </a:xfrm>
            <a:prstGeom prst="rect">
              <a:avLst/>
            </a:prstGeom>
          </p:spPr>
        </p:pic>
        <p:sp>
          <p:nvSpPr>
            <p:cNvPr id="185" name="object 185"/>
            <p:cNvSpPr/>
            <p:nvPr/>
          </p:nvSpPr>
          <p:spPr>
            <a:xfrm>
              <a:off x="4672038" y="6259410"/>
              <a:ext cx="2247265" cy="218440"/>
            </a:xfrm>
            <a:custGeom>
              <a:avLst/>
              <a:gdLst/>
              <a:ahLst/>
              <a:cxnLst/>
              <a:rect l="l" t="t" r="r" b="b"/>
              <a:pathLst>
                <a:path w="2247265" h="218439">
                  <a:moveTo>
                    <a:pt x="624713" y="0"/>
                  </a:moveTo>
                  <a:lnTo>
                    <a:pt x="0" y="0"/>
                  </a:lnTo>
                  <a:lnTo>
                    <a:pt x="0" y="218274"/>
                  </a:lnTo>
                  <a:lnTo>
                    <a:pt x="624713" y="218274"/>
                  </a:lnTo>
                  <a:lnTo>
                    <a:pt x="624713" y="0"/>
                  </a:lnTo>
                  <a:close/>
                </a:path>
                <a:path w="2247265" h="218439">
                  <a:moveTo>
                    <a:pt x="2246693" y="18199"/>
                  </a:moveTo>
                  <a:lnTo>
                    <a:pt x="1490205" y="18199"/>
                  </a:lnTo>
                  <a:lnTo>
                    <a:pt x="1490205" y="10401"/>
                  </a:lnTo>
                  <a:lnTo>
                    <a:pt x="649122" y="10401"/>
                  </a:lnTo>
                  <a:lnTo>
                    <a:pt x="649122" y="210477"/>
                  </a:lnTo>
                  <a:lnTo>
                    <a:pt x="1480451" y="210477"/>
                  </a:lnTo>
                  <a:lnTo>
                    <a:pt x="1480451" y="213067"/>
                  </a:lnTo>
                  <a:lnTo>
                    <a:pt x="2246693" y="213067"/>
                  </a:lnTo>
                  <a:lnTo>
                    <a:pt x="2246693" y="181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6" name="object 186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948026" y="5842371"/>
              <a:ext cx="753237" cy="530067"/>
            </a:xfrm>
            <a:prstGeom prst="rect">
              <a:avLst/>
            </a:prstGeom>
          </p:spPr>
        </p:pic>
      </p:grpSp>
      <p:sp>
        <p:nvSpPr>
          <p:cNvPr id="187" name="object 187"/>
          <p:cNvSpPr/>
          <p:nvPr/>
        </p:nvSpPr>
        <p:spPr>
          <a:xfrm>
            <a:off x="6921996" y="6249017"/>
            <a:ext cx="942340" cy="220979"/>
          </a:xfrm>
          <a:custGeom>
            <a:avLst/>
            <a:gdLst/>
            <a:ahLst/>
            <a:cxnLst/>
            <a:rect l="l" t="t" r="r" b="b"/>
            <a:pathLst>
              <a:path w="942340" h="220979">
                <a:moveTo>
                  <a:pt x="941953" y="0"/>
                </a:moveTo>
                <a:lnTo>
                  <a:pt x="0" y="0"/>
                </a:lnTo>
                <a:lnTo>
                  <a:pt x="0" y="220861"/>
                </a:lnTo>
                <a:lnTo>
                  <a:pt x="941953" y="220861"/>
                </a:lnTo>
                <a:lnTo>
                  <a:pt x="9419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8" name="object 188"/>
          <p:cNvGrpSpPr/>
          <p:nvPr/>
        </p:nvGrpSpPr>
        <p:grpSpPr>
          <a:xfrm>
            <a:off x="3850478" y="475470"/>
            <a:ext cx="5043805" cy="2220595"/>
            <a:chOff x="3850478" y="475470"/>
            <a:chExt cx="5043805" cy="2220595"/>
          </a:xfrm>
        </p:grpSpPr>
        <p:pic>
          <p:nvPicPr>
            <p:cNvPr id="189" name="object 189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4541895" y="475470"/>
              <a:ext cx="640984" cy="567743"/>
            </a:xfrm>
            <a:prstGeom prst="rect">
              <a:avLst/>
            </a:prstGeom>
          </p:spPr>
        </p:pic>
        <p:pic>
          <p:nvPicPr>
            <p:cNvPr id="190" name="object 190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3850478" y="1355018"/>
              <a:ext cx="663760" cy="519674"/>
            </a:xfrm>
            <a:prstGeom prst="rect">
              <a:avLst/>
            </a:prstGeom>
          </p:spPr>
        </p:pic>
        <p:pic>
          <p:nvPicPr>
            <p:cNvPr id="191" name="object 191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4541895" y="1366711"/>
              <a:ext cx="684909" cy="502784"/>
            </a:xfrm>
            <a:prstGeom prst="rect">
              <a:avLst/>
            </a:prstGeom>
          </p:spPr>
        </p:pic>
        <p:pic>
          <p:nvPicPr>
            <p:cNvPr id="192" name="object 192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5273983" y="1368010"/>
              <a:ext cx="694670" cy="509280"/>
            </a:xfrm>
            <a:prstGeom prst="rect">
              <a:avLst/>
            </a:prstGeom>
          </p:spPr>
        </p:pic>
        <p:pic>
          <p:nvPicPr>
            <p:cNvPr id="193" name="object 193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5996311" y="1364113"/>
              <a:ext cx="719073" cy="505383"/>
            </a:xfrm>
            <a:prstGeom prst="rect">
              <a:avLst/>
            </a:prstGeom>
          </p:spPr>
        </p:pic>
        <p:pic>
          <p:nvPicPr>
            <p:cNvPr id="194" name="object 194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7504413" y="1371908"/>
              <a:ext cx="670267" cy="481997"/>
            </a:xfrm>
            <a:prstGeom prst="rect">
              <a:avLst/>
            </a:prstGeom>
          </p:spPr>
        </p:pic>
        <p:pic>
          <p:nvPicPr>
            <p:cNvPr id="195" name="object 195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8223486" y="1382301"/>
              <a:ext cx="670267" cy="459911"/>
            </a:xfrm>
            <a:prstGeom prst="rect">
              <a:avLst/>
            </a:prstGeom>
          </p:spPr>
        </p:pic>
        <p:pic>
          <p:nvPicPr>
            <p:cNvPr id="196" name="object 196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6832518" y="480667"/>
              <a:ext cx="793909" cy="552153"/>
            </a:xfrm>
            <a:prstGeom prst="rect">
              <a:avLst/>
            </a:prstGeom>
          </p:spPr>
        </p:pic>
        <p:sp>
          <p:nvSpPr>
            <p:cNvPr id="197" name="object 197"/>
            <p:cNvSpPr/>
            <p:nvPr/>
          </p:nvSpPr>
          <p:spPr>
            <a:xfrm>
              <a:off x="4528880" y="2498301"/>
              <a:ext cx="647700" cy="194945"/>
            </a:xfrm>
            <a:custGeom>
              <a:avLst/>
              <a:gdLst/>
              <a:ahLst/>
              <a:cxnLst/>
              <a:rect l="l" t="t" r="r" b="b"/>
              <a:pathLst>
                <a:path w="647700" h="194944">
                  <a:moveTo>
                    <a:pt x="647491" y="0"/>
                  </a:moveTo>
                  <a:lnTo>
                    <a:pt x="0" y="0"/>
                  </a:lnTo>
                  <a:lnTo>
                    <a:pt x="0" y="194877"/>
                  </a:lnTo>
                  <a:lnTo>
                    <a:pt x="647491" y="194877"/>
                  </a:lnTo>
                  <a:lnTo>
                    <a:pt x="6474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4528880" y="2498301"/>
              <a:ext cx="647700" cy="194945"/>
            </a:xfrm>
            <a:custGeom>
              <a:avLst/>
              <a:gdLst/>
              <a:ahLst/>
              <a:cxnLst/>
              <a:rect l="l" t="t" r="r" b="b"/>
              <a:pathLst>
                <a:path w="647700" h="194944">
                  <a:moveTo>
                    <a:pt x="0" y="194877"/>
                  </a:moveTo>
                  <a:lnTo>
                    <a:pt x="647491" y="194877"/>
                  </a:lnTo>
                  <a:lnTo>
                    <a:pt x="647491" y="0"/>
                  </a:lnTo>
                  <a:lnTo>
                    <a:pt x="0" y="0"/>
                  </a:lnTo>
                  <a:lnTo>
                    <a:pt x="0" y="194877"/>
                  </a:lnTo>
                  <a:close/>
                </a:path>
              </a:pathLst>
            </a:custGeom>
            <a:ln w="530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9" name="object 199"/>
          <p:cNvSpPr txBox="1"/>
          <p:nvPr/>
        </p:nvSpPr>
        <p:spPr>
          <a:xfrm>
            <a:off x="4617723" y="2522736"/>
            <a:ext cx="450850" cy="154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spc="105" dirty="0">
                <a:latin typeface="Calibri"/>
                <a:cs typeface="Calibri"/>
              </a:rPr>
              <a:t>Cashew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200" name="object 200"/>
          <p:cNvSpPr/>
          <p:nvPr/>
        </p:nvSpPr>
        <p:spPr>
          <a:xfrm>
            <a:off x="6765817" y="1847410"/>
            <a:ext cx="582930" cy="189865"/>
          </a:xfrm>
          <a:custGeom>
            <a:avLst/>
            <a:gdLst/>
            <a:ahLst/>
            <a:cxnLst/>
            <a:rect l="l" t="t" r="r" b="b"/>
            <a:pathLst>
              <a:path w="582929" h="189864">
                <a:moveTo>
                  <a:pt x="582416" y="0"/>
                </a:moveTo>
                <a:lnTo>
                  <a:pt x="0" y="0"/>
                </a:lnTo>
                <a:lnTo>
                  <a:pt x="0" y="189681"/>
                </a:lnTo>
                <a:lnTo>
                  <a:pt x="582416" y="189681"/>
                </a:lnTo>
                <a:lnTo>
                  <a:pt x="5824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 txBox="1"/>
          <p:nvPr/>
        </p:nvSpPr>
        <p:spPr>
          <a:xfrm>
            <a:off x="6765817" y="1847410"/>
            <a:ext cx="582930" cy="189865"/>
          </a:xfrm>
          <a:prstGeom prst="rect">
            <a:avLst/>
          </a:prstGeom>
          <a:ln w="5383">
            <a:solidFill>
              <a:srgbClr val="000000"/>
            </a:solidFill>
          </a:ln>
        </p:spPr>
        <p:txBody>
          <a:bodyPr vert="horz" wrap="square" lIns="0" tIns="36195" rIns="0" bIns="0" rtlCol="0">
            <a:spAutoFit/>
          </a:bodyPr>
          <a:lstStyle/>
          <a:p>
            <a:pPr marL="101600">
              <a:lnSpc>
                <a:spcPct val="100000"/>
              </a:lnSpc>
              <a:spcBef>
                <a:spcPts val="285"/>
              </a:spcBef>
            </a:pPr>
            <a:r>
              <a:rPr sz="850" spc="95" dirty="0">
                <a:latin typeface="Calibri"/>
                <a:cs typeface="Calibri"/>
              </a:rPr>
              <a:t>Canola</a:t>
            </a:r>
            <a:endParaRPr sz="850">
              <a:latin typeface="Calibri"/>
              <a:cs typeface="Calibri"/>
            </a:endParaRPr>
          </a:p>
        </p:txBody>
      </p:sp>
      <p:grpSp>
        <p:nvGrpSpPr>
          <p:cNvPr id="202" name="object 202"/>
          <p:cNvGrpSpPr/>
          <p:nvPr/>
        </p:nvGrpSpPr>
        <p:grpSpPr>
          <a:xfrm>
            <a:off x="5937744" y="2059177"/>
            <a:ext cx="2379980" cy="2873375"/>
            <a:chOff x="5937744" y="2059177"/>
            <a:chExt cx="2379980" cy="2873375"/>
          </a:xfrm>
        </p:grpSpPr>
        <p:pic>
          <p:nvPicPr>
            <p:cNvPr id="203" name="object 203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5937744" y="2059177"/>
              <a:ext cx="684909" cy="437825"/>
            </a:xfrm>
            <a:prstGeom prst="rect">
              <a:avLst/>
            </a:prstGeom>
          </p:spPr>
        </p:pic>
        <p:pic>
          <p:nvPicPr>
            <p:cNvPr id="204" name="object 204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7416562" y="2064373"/>
              <a:ext cx="657252" cy="444321"/>
            </a:xfrm>
            <a:prstGeom prst="rect">
              <a:avLst/>
            </a:prstGeom>
          </p:spPr>
        </p:pic>
        <p:sp>
          <p:nvSpPr>
            <p:cNvPr id="205" name="object 205"/>
            <p:cNvSpPr/>
            <p:nvPr/>
          </p:nvSpPr>
          <p:spPr>
            <a:xfrm>
              <a:off x="7733800" y="4587391"/>
              <a:ext cx="581025" cy="342265"/>
            </a:xfrm>
            <a:custGeom>
              <a:avLst/>
              <a:gdLst/>
              <a:ahLst/>
              <a:cxnLst/>
              <a:rect l="l" t="t" r="r" b="b"/>
              <a:pathLst>
                <a:path w="581025" h="342264">
                  <a:moveTo>
                    <a:pt x="580790" y="0"/>
                  </a:moveTo>
                  <a:lnTo>
                    <a:pt x="0" y="0"/>
                  </a:lnTo>
                  <a:lnTo>
                    <a:pt x="0" y="341685"/>
                  </a:lnTo>
                  <a:lnTo>
                    <a:pt x="580790" y="341685"/>
                  </a:lnTo>
                  <a:lnTo>
                    <a:pt x="5807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7733800" y="4587391"/>
              <a:ext cx="581025" cy="342265"/>
            </a:xfrm>
            <a:custGeom>
              <a:avLst/>
              <a:gdLst/>
              <a:ahLst/>
              <a:cxnLst/>
              <a:rect l="l" t="t" r="r" b="b"/>
              <a:pathLst>
                <a:path w="581025" h="342264">
                  <a:moveTo>
                    <a:pt x="0" y="341685"/>
                  </a:moveTo>
                  <a:lnTo>
                    <a:pt x="580790" y="341685"/>
                  </a:lnTo>
                  <a:lnTo>
                    <a:pt x="580790" y="0"/>
                  </a:lnTo>
                  <a:lnTo>
                    <a:pt x="0" y="0"/>
                  </a:lnTo>
                  <a:lnTo>
                    <a:pt x="0" y="341685"/>
                  </a:lnTo>
                  <a:close/>
                </a:path>
              </a:pathLst>
            </a:custGeom>
            <a:ln w="553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7" name="object 207"/>
          <p:cNvSpPr txBox="1"/>
          <p:nvPr/>
        </p:nvSpPr>
        <p:spPr>
          <a:xfrm>
            <a:off x="7823592" y="4601454"/>
            <a:ext cx="394970" cy="3092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9300"/>
              </a:lnSpc>
              <a:spcBef>
                <a:spcPts val="100"/>
              </a:spcBef>
            </a:pPr>
            <a:r>
              <a:rPr sz="850" spc="90" dirty="0">
                <a:latin typeface="Calibri"/>
                <a:cs typeface="Calibri"/>
              </a:rPr>
              <a:t>F</a:t>
            </a:r>
            <a:r>
              <a:rPr sz="850" spc="95" dirty="0">
                <a:latin typeface="Calibri"/>
                <a:cs typeface="Calibri"/>
              </a:rPr>
              <a:t>e</a:t>
            </a:r>
            <a:r>
              <a:rPr sz="850" spc="110" dirty="0">
                <a:latin typeface="Calibri"/>
                <a:cs typeface="Calibri"/>
              </a:rPr>
              <a:t>nn</a:t>
            </a:r>
            <a:r>
              <a:rPr sz="850" spc="100" dirty="0">
                <a:latin typeface="Calibri"/>
                <a:cs typeface="Calibri"/>
              </a:rPr>
              <a:t>e</a:t>
            </a:r>
            <a:r>
              <a:rPr sz="850" spc="45" dirty="0">
                <a:latin typeface="Calibri"/>
                <a:cs typeface="Calibri"/>
              </a:rPr>
              <a:t>l  </a:t>
            </a:r>
            <a:r>
              <a:rPr sz="850" spc="100" dirty="0">
                <a:latin typeface="Calibri"/>
                <a:cs typeface="Calibri"/>
              </a:rPr>
              <a:t>seed</a:t>
            </a:r>
            <a:endParaRPr sz="850">
              <a:latin typeface="Calibri"/>
              <a:cs typeface="Calibri"/>
            </a:endParaRPr>
          </a:p>
        </p:txBody>
      </p:sp>
      <p:grpSp>
        <p:nvGrpSpPr>
          <p:cNvPr id="208" name="object 208"/>
          <p:cNvGrpSpPr/>
          <p:nvPr/>
        </p:nvGrpSpPr>
        <p:grpSpPr>
          <a:xfrm>
            <a:off x="1816900" y="475470"/>
            <a:ext cx="7016750" cy="5848985"/>
            <a:chOff x="1816900" y="475470"/>
            <a:chExt cx="7016750" cy="5848985"/>
          </a:xfrm>
        </p:grpSpPr>
        <p:pic>
          <p:nvPicPr>
            <p:cNvPr id="209" name="object 209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3865120" y="475470"/>
              <a:ext cx="629595" cy="579436"/>
            </a:xfrm>
            <a:prstGeom prst="rect">
              <a:avLst/>
            </a:prstGeom>
          </p:spPr>
        </p:pic>
        <p:pic>
          <p:nvPicPr>
            <p:cNvPr id="210" name="object 2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28288" y="1780761"/>
              <a:ext cx="385566" cy="206960"/>
            </a:xfrm>
            <a:prstGeom prst="rect">
              <a:avLst/>
            </a:prstGeom>
          </p:spPr>
        </p:pic>
        <p:pic>
          <p:nvPicPr>
            <p:cNvPr id="211" name="object 2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3809" y="1782082"/>
              <a:ext cx="385566" cy="208237"/>
            </a:xfrm>
            <a:prstGeom prst="rect">
              <a:avLst/>
            </a:prstGeom>
          </p:spPr>
        </p:pic>
        <p:pic>
          <p:nvPicPr>
            <p:cNvPr id="212" name="object 2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16900" y="2035402"/>
              <a:ext cx="385566" cy="206960"/>
            </a:xfrm>
            <a:prstGeom prst="rect">
              <a:avLst/>
            </a:prstGeom>
          </p:spPr>
        </p:pic>
        <p:pic>
          <p:nvPicPr>
            <p:cNvPr id="213" name="object 2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72421" y="2036723"/>
              <a:ext cx="385566" cy="208237"/>
            </a:xfrm>
            <a:prstGeom prst="rect">
              <a:avLst/>
            </a:prstGeom>
          </p:spPr>
        </p:pic>
        <p:pic>
          <p:nvPicPr>
            <p:cNvPr id="214" name="object 2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19809" y="1779484"/>
              <a:ext cx="385566" cy="208237"/>
            </a:xfrm>
            <a:prstGeom prst="rect">
              <a:avLst/>
            </a:prstGeom>
          </p:spPr>
        </p:pic>
        <p:pic>
          <p:nvPicPr>
            <p:cNvPr id="215" name="object 2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08421" y="2034102"/>
              <a:ext cx="385566" cy="206960"/>
            </a:xfrm>
            <a:prstGeom prst="rect">
              <a:avLst/>
            </a:prstGeom>
          </p:spPr>
        </p:pic>
        <p:pic>
          <p:nvPicPr>
            <p:cNvPr id="216" name="object 2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16900" y="3975085"/>
              <a:ext cx="385566" cy="206960"/>
            </a:xfrm>
            <a:prstGeom prst="rect">
              <a:avLst/>
            </a:prstGeom>
          </p:spPr>
        </p:pic>
        <p:pic>
          <p:nvPicPr>
            <p:cNvPr id="217" name="object 2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72421" y="3976406"/>
              <a:ext cx="385566" cy="208237"/>
            </a:xfrm>
            <a:prstGeom prst="rect">
              <a:avLst/>
            </a:prstGeom>
          </p:spPr>
        </p:pic>
        <p:pic>
          <p:nvPicPr>
            <p:cNvPr id="218" name="object 2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91735" y="5515908"/>
              <a:ext cx="385566" cy="208237"/>
            </a:xfrm>
            <a:prstGeom prst="rect">
              <a:avLst/>
            </a:prstGeom>
          </p:spPr>
        </p:pic>
        <p:pic>
          <p:nvPicPr>
            <p:cNvPr id="219" name="object 219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4554910" y="2064373"/>
              <a:ext cx="644237" cy="437825"/>
            </a:xfrm>
            <a:prstGeom prst="rect">
              <a:avLst/>
            </a:prstGeom>
          </p:spPr>
        </p:pic>
        <p:pic>
          <p:nvPicPr>
            <p:cNvPr id="220" name="object 220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8107979" y="2048783"/>
              <a:ext cx="725580" cy="457313"/>
            </a:xfrm>
            <a:prstGeom prst="rect">
              <a:avLst/>
            </a:prstGeom>
          </p:spPr>
        </p:pic>
        <p:pic>
          <p:nvPicPr>
            <p:cNvPr id="221" name="object 221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3837464" y="2713966"/>
              <a:ext cx="670267" cy="546956"/>
            </a:xfrm>
            <a:prstGeom prst="rect">
              <a:avLst/>
            </a:prstGeom>
          </p:spPr>
        </p:pic>
        <p:pic>
          <p:nvPicPr>
            <p:cNvPr id="222" name="object 222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5254461" y="3623396"/>
              <a:ext cx="608446" cy="444321"/>
            </a:xfrm>
            <a:prstGeom prst="rect">
              <a:avLst/>
            </a:prstGeom>
          </p:spPr>
        </p:pic>
        <p:pic>
          <p:nvPicPr>
            <p:cNvPr id="223" name="object 223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6568966" y="3623396"/>
              <a:ext cx="691416" cy="428731"/>
            </a:xfrm>
            <a:prstGeom prst="rect">
              <a:avLst/>
            </a:prstGeom>
          </p:spPr>
        </p:pic>
        <p:pic>
          <p:nvPicPr>
            <p:cNvPr id="224" name="object 224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5436670" y="5825482"/>
              <a:ext cx="704431" cy="498887"/>
            </a:xfrm>
            <a:prstGeom prst="rect">
              <a:avLst/>
            </a:prstGeom>
          </p:spPr>
        </p:pic>
      </p:grpSp>
      <p:sp>
        <p:nvSpPr>
          <p:cNvPr id="225" name="object 2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51</a:t>
            </a:fld>
            <a:endParaRPr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96640" y="571500"/>
            <a:ext cx="3332988" cy="28575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96640" y="3477767"/>
            <a:ext cx="3332988" cy="284073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4884" y="571500"/>
            <a:ext cx="3336036" cy="571500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109586" y="2503424"/>
            <a:ext cx="1764664" cy="1245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Introduction</a:t>
            </a:r>
            <a:r>
              <a:rPr spc="-105" dirty="0"/>
              <a:t> </a:t>
            </a:r>
            <a:r>
              <a:rPr dirty="0"/>
              <a:t>des </a:t>
            </a:r>
            <a:r>
              <a:rPr spc="-440" dirty="0"/>
              <a:t> </a:t>
            </a:r>
            <a:r>
              <a:rPr spc="-5" dirty="0">
                <a:solidFill>
                  <a:srgbClr val="FF0000"/>
                </a:solidFill>
              </a:rPr>
              <a:t>bourdons</a:t>
            </a:r>
            <a:r>
              <a:rPr dirty="0">
                <a:solidFill>
                  <a:srgbClr val="FF0000"/>
                </a:solidFill>
              </a:rPr>
              <a:t> </a:t>
            </a:r>
            <a:r>
              <a:rPr dirty="0"/>
              <a:t>pour </a:t>
            </a:r>
            <a:r>
              <a:rPr spc="5" dirty="0"/>
              <a:t> </a:t>
            </a:r>
            <a:r>
              <a:rPr dirty="0"/>
              <a:t>les </a:t>
            </a:r>
            <a:r>
              <a:rPr spc="-10" dirty="0"/>
              <a:t>cultures </a:t>
            </a:r>
            <a:r>
              <a:rPr spc="-5" dirty="0"/>
              <a:t> </a:t>
            </a:r>
            <a:r>
              <a:rPr spc="-10" dirty="0"/>
              <a:t>protégées</a:t>
            </a:r>
          </a:p>
        </p:txBody>
      </p: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092695" y="576072"/>
            <a:ext cx="1844039" cy="1845564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7020306" y="5540502"/>
            <a:ext cx="1945005" cy="676910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40"/>
              </a:spcBef>
            </a:pPr>
            <a:r>
              <a:rPr sz="1900" b="1" spc="-5" dirty="0">
                <a:solidFill>
                  <a:srgbClr val="FF0000"/>
                </a:solidFill>
                <a:latin typeface="Calibri"/>
                <a:cs typeface="Calibri"/>
              </a:rPr>
              <a:t>Risque sur</a:t>
            </a:r>
            <a:r>
              <a:rPr sz="19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FF0000"/>
                </a:solidFill>
                <a:latin typeface="Calibri"/>
                <a:cs typeface="Calibri"/>
              </a:rPr>
              <a:t>les</a:t>
            </a:r>
            <a:endParaRPr sz="19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900" b="1" spc="-5" dirty="0">
                <a:solidFill>
                  <a:srgbClr val="FF0000"/>
                </a:solidFill>
                <a:latin typeface="Calibri"/>
                <a:cs typeface="Calibri"/>
              </a:rPr>
              <a:t>abeilles</a:t>
            </a:r>
            <a:r>
              <a:rPr sz="19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00" b="1" spc="-5" dirty="0">
                <a:solidFill>
                  <a:srgbClr val="FF0000"/>
                </a:solidFill>
                <a:latin typeface="Calibri"/>
                <a:cs typeface="Calibri"/>
              </a:rPr>
              <a:t>locales??</a:t>
            </a:r>
            <a:endParaRPr sz="19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138911" y="4153715"/>
            <a:ext cx="1760032" cy="1286150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52</a:t>
            </a:fld>
            <a:endParaRPr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15948" y="228676"/>
            <a:ext cx="6638925" cy="756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4945" indent="-195580">
              <a:lnSpc>
                <a:spcPts val="2875"/>
              </a:lnSpc>
              <a:spcBef>
                <a:spcPts val="100"/>
              </a:spcBef>
              <a:buClr>
                <a:srgbClr val="0000FF"/>
              </a:buClr>
              <a:buFont typeface="Times New Roman"/>
              <a:buChar char="•"/>
              <a:tabLst>
                <a:tab pos="195580" algn="l"/>
              </a:tabLst>
            </a:pPr>
            <a:r>
              <a:rPr sz="2400" b="1" spc="-10" dirty="0">
                <a:latin typeface="Calibri"/>
                <a:cs typeface="Calibri"/>
              </a:rPr>
              <a:t>Préservation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des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insectes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pollinisateurs</a:t>
            </a:r>
            <a:r>
              <a:rPr sz="2400" b="1" dirty="0">
                <a:latin typeface="Calibri"/>
                <a:cs typeface="Calibri"/>
              </a:rPr>
              <a:t> = </a:t>
            </a:r>
            <a:r>
              <a:rPr sz="2400" b="1" spc="-5" dirty="0">
                <a:solidFill>
                  <a:srgbClr val="0000FF"/>
                </a:solidFill>
                <a:latin typeface="Calibri"/>
                <a:cs typeface="Calibri"/>
              </a:rPr>
              <a:t>priorité</a:t>
            </a:r>
            <a:r>
              <a:rPr sz="2400" b="1" spc="-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à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ts val="2875"/>
              </a:lnSpc>
            </a:pPr>
            <a:r>
              <a:rPr sz="2400" b="1" spc="-20" dirty="0">
                <a:solidFill>
                  <a:srgbClr val="0000FF"/>
                </a:solidFill>
                <a:latin typeface="Calibri"/>
                <a:cs typeface="Calibri"/>
              </a:rPr>
              <a:t>l’échelle</a:t>
            </a:r>
            <a:r>
              <a:rPr sz="2400" b="1" spc="-4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Calibri"/>
                <a:cs typeface="Calibri"/>
              </a:rPr>
              <a:t>globale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43255" y="1258824"/>
            <a:ext cx="8749665" cy="5027930"/>
            <a:chOff x="143255" y="1258824"/>
            <a:chExt cx="8749665" cy="502793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58740" y="2912363"/>
              <a:ext cx="1610867" cy="179832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32760" y="1258824"/>
              <a:ext cx="2125980" cy="168554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4611" y="1258824"/>
              <a:ext cx="2782824" cy="345643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58740" y="1258824"/>
              <a:ext cx="1588008" cy="165353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07435" y="2912363"/>
              <a:ext cx="2051304" cy="179832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694932" y="1258824"/>
              <a:ext cx="2197607" cy="345185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3255" y="4715256"/>
              <a:ext cx="1571244" cy="149961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571744" y="4715256"/>
              <a:ext cx="1929383" cy="157124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42872" y="4715256"/>
              <a:ext cx="1485900" cy="157124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031235" y="4715256"/>
              <a:ext cx="1184148" cy="135636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215384" y="4843988"/>
              <a:ext cx="1356360" cy="127487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357872" y="4715306"/>
              <a:ext cx="1501140" cy="1397127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8430006" y="6431076"/>
            <a:ext cx="17780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888888"/>
                </a:solidFill>
                <a:latin typeface="Times New Roman"/>
                <a:cs typeface="Times New Roman"/>
              </a:rPr>
              <a:t>53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164839" y="6229603"/>
            <a:ext cx="23171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(</a:t>
            </a:r>
            <a:r>
              <a:rPr sz="2000" b="1" spc="-5" dirty="0">
                <a:latin typeface="Calibri"/>
                <a:cs typeface="Calibri"/>
              </a:rPr>
              <a:t>S.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Christmann,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2018</a:t>
            </a:r>
            <a:r>
              <a:rPr sz="2400" b="1" dirty="0">
                <a:latin typeface="Calibri"/>
                <a:cs typeface="Calibri"/>
              </a:rPr>
              <a:t>)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8116" y="260604"/>
            <a:ext cx="7322820" cy="3324225"/>
          </a:xfrm>
          <a:prstGeom prst="rect">
            <a:avLst/>
          </a:prstGeom>
          <a:ln w="12700">
            <a:solidFill>
              <a:srgbClr val="375F92"/>
            </a:solidFill>
          </a:ln>
        </p:spPr>
        <p:txBody>
          <a:bodyPr vert="horz" wrap="square" lIns="0" tIns="26034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04"/>
              </a:spcBef>
            </a:pPr>
            <a:r>
              <a:rPr sz="2400" b="1" spc="-10" dirty="0">
                <a:latin typeface="Calibri"/>
                <a:cs typeface="Calibri"/>
              </a:rPr>
              <a:t>Respect </a:t>
            </a:r>
            <a:r>
              <a:rPr sz="2400" b="1" spc="-5" dirty="0">
                <a:latin typeface="Calibri"/>
                <a:cs typeface="Calibri"/>
              </a:rPr>
              <a:t>de</a:t>
            </a:r>
            <a:r>
              <a:rPr sz="2400" b="1" spc="-10" dirty="0">
                <a:latin typeface="Calibri"/>
                <a:cs typeface="Calibri"/>
              </a:rPr>
              <a:t> l'</a:t>
            </a:r>
            <a:r>
              <a:rPr sz="2400" b="1" spc="-10" dirty="0">
                <a:solidFill>
                  <a:srgbClr val="3333FF"/>
                </a:solidFill>
                <a:latin typeface="Calibri"/>
                <a:cs typeface="Calibri"/>
              </a:rPr>
              <a:t>environnement </a:t>
            </a:r>
            <a:r>
              <a:rPr sz="2400" b="1" dirty="0"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  <a:p>
            <a:pPr marL="511809" algn="ctr">
              <a:lnSpc>
                <a:spcPct val="100000"/>
              </a:lnSpc>
              <a:spcBef>
                <a:spcPts val="1440"/>
              </a:spcBef>
            </a:pPr>
            <a:r>
              <a:rPr sz="2400" b="1" spc="-10" dirty="0">
                <a:latin typeface="Calibri"/>
                <a:cs typeface="Calibri"/>
              </a:rPr>
              <a:t>Gestion rationnelle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des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3333FF"/>
                </a:solidFill>
                <a:latin typeface="Calibri"/>
                <a:cs typeface="Calibri"/>
              </a:rPr>
              <a:t>ressources naturelles</a:t>
            </a:r>
            <a:r>
              <a:rPr sz="2400" b="1" spc="20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  <a:p>
            <a:pPr marL="2082164" indent="-161925">
              <a:lnSpc>
                <a:spcPct val="100000"/>
              </a:lnSpc>
              <a:spcBef>
                <a:spcPts val="1440"/>
              </a:spcBef>
              <a:buChar char="-"/>
              <a:tabLst>
                <a:tab pos="2082800" algn="l"/>
              </a:tabLst>
            </a:pPr>
            <a:r>
              <a:rPr sz="2400" b="1" spc="-10" dirty="0">
                <a:latin typeface="Calibri"/>
                <a:cs typeface="Calibri"/>
              </a:rPr>
              <a:t>Ressources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en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3333FF"/>
                </a:solidFill>
                <a:latin typeface="Calibri"/>
                <a:cs typeface="Calibri"/>
              </a:rPr>
              <a:t>sols</a:t>
            </a:r>
            <a:endParaRPr sz="2400">
              <a:latin typeface="Calibri"/>
              <a:cs typeface="Calibri"/>
            </a:endParaRPr>
          </a:p>
          <a:p>
            <a:pPr marL="2082164" indent="-161925">
              <a:lnSpc>
                <a:spcPct val="100000"/>
              </a:lnSpc>
              <a:spcBef>
                <a:spcPts val="1440"/>
              </a:spcBef>
              <a:buChar char="-"/>
              <a:tabLst>
                <a:tab pos="2082800" algn="l"/>
              </a:tabLst>
            </a:pPr>
            <a:r>
              <a:rPr sz="2400" b="1" spc="-10" dirty="0">
                <a:latin typeface="Calibri"/>
                <a:cs typeface="Calibri"/>
              </a:rPr>
              <a:t>Ressources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en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3333FF"/>
                </a:solidFill>
                <a:latin typeface="Calibri"/>
                <a:cs typeface="Calibri"/>
              </a:rPr>
              <a:t>eaux</a:t>
            </a:r>
            <a:endParaRPr sz="2400">
              <a:latin typeface="Calibri"/>
              <a:cs typeface="Calibri"/>
            </a:endParaRPr>
          </a:p>
          <a:p>
            <a:pPr marL="2082164" indent="-161925">
              <a:lnSpc>
                <a:spcPct val="100000"/>
              </a:lnSpc>
              <a:spcBef>
                <a:spcPts val="1445"/>
              </a:spcBef>
              <a:buClr>
                <a:srgbClr val="000000"/>
              </a:buClr>
              <a:buChar char="-"/>
              <a:tabLst>
                <a:tab pos="2082800" algn="l"/>
              </a:tabLst>
            </a:pPr>
            <a:r>
              <a:rPr sz="2400" b="1" spc="-10" dirty="0">
                <a:solidFill>
                  <a:srgbClr val="008000"/>
                </a:solidFill>
                <a:latin typeface="Calibri"/>
                <a:cs typeface="Calibri"/>
              </a:rPr>
              <a:t>Biodiversité</a:t>
            </a:r>
            <a:endParaRPr sz="2400">
              <a:latin typeface="Calibri"/>
              <a:cs typeface="Calibri"/>
            </a:endParaRPr>
          </a:p>
          <a:p>
            <a:pPr marL="1920875">
              <a:lnSpc>
                <a:spcPct val="100000"/>
              </a:lnSpc>
              <a:spcBef>
                <a:spcPts val="1435"/>
              </a:spcBef>
            </a:pPr>
            <a:r>
              <a:rPr sz="2400" b="1" spc="-5" dirty="0">
                <a:solidFill>
                  <a:srgbClr val="D50092"/>
                </a:solidFill>
                <a:latin typeface="Calibri"/>
                <a:cs typeface="Calibri"/>
              </a:rPr>
              <a:t>(+</a:t>
            </a:r>
            <a:r>
              <a:rPr sz="2400" b="1" spc="-30" dirty="0">
                <a:solidFill>
                  <a:srgbClr val="D50092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D50092"/>
                </a:solidFill>
                <a:latin typeface="Calibri"/>
                <a:cs typeface="Calibri"/>
              </a:rPr>
              <a:t>Santé</a:t>
            </a:r>
            <a:r>
              <a:rPr sz="2400" b="1" spc="-15" dirty="0">
                <a:solidFill>
                  <a:srgbClr val="D50092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D50092"/>
                </a:solidFill>
                <a:latin typeface="Calibri"/>
                <a:cs typeface="Calibri"/>
              </a:rPr>
              <a:t>humaine)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24968" y="3697223"/>
            <a:ext cx="8823960" cy="2181225"/>
            <a:chOff x="124968" y="3697223"/>
            <a:chExt cx="8823960" cy="21812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13303" y="3715511"/>
              <a:ext cx="3281172" cy="20955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3256" y="3715511"/>
              <a:ext cx="3035808" cy="214274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65876" y="3715511"/>
              <a:ext cx="3063239" cy="207111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44018" y="3716273"/>
              <a:ext cx="8785860" cy="2143125"/>
            </a:xfrm>
            <a:custGeom>
              <a:avLst/>
              <a:gdLst/>
              <a:ahLst/>
              <a:cxnLst/>
              <a:rect l="l" t="t" r="r" b="b"/>
              <a:pathLst>
                <a:path w="8785860" h="2143125">
                  <a:moveTo>
                    <a:pt x="0" y="2142744"/>
                  </a:moveTo>
                  <a:lnTo>
                    <a:pt x="8785860" y="2142744"/>
                  </a:lnTo>
                  <a:lnTo>
                    <a:pt x="8785860" y="0"/>
                  </a:lnTo>
                  <a:lnTo>
                    <a:pt x="0" y="0"/>
                  </a:lnTo>
                  <a:lnTo>
                    <a:pt x="0" y="2142744"/>
                  </a:lnTo>
                  <a:close/>
                </a:path>
              </a:pathLst>
            </a:custGeom>
            <a:ln w="38100">
              <a:solidFill>
                <a:srgbClr val="3333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573023" y="438912"/>
            <a:ext cx="292735" cy="121920"/>
            <a:chOff x="573023" y="438912"/>
            <a:chExt cx="292735" cy="121920"/>
          </a:xfrm>
        </p:grpSpPr>
        <p:sp>
          <p:nvSpPr>
            <p:cNvPr id="9" name="object 9"/>
            <p:cNvSpPr/>
            <p:nvPr/>
          </p:nvSpPr>
          <p:spPr>
            <a:xfrm>
              <a:off x="611123" y="477012"/>
              <a:ext cx="216535" cy="45720"/>
            </a:xfrm>
            <a:custGeom>
              <a:avLst/>
              <a:gdLst/>
              <a:ahLst/>
              <a:cxnLst/>
              <a:rect l="l" t="t" r="r" b="b"/>
              <a:pathLst>
                <a:path w="216534" h="45720">
                  <a:moveTo>
                    <a:pt x="193548" y="0"/>
                  </a:moveTo>
                  <a:lnTo>
                    <a:pt x="193548" y="11429"/>
                  </a:lnTo>
                  <a:lnTo>
                    <a:pt x="0" y="11429"/>
                  </a:lnTo>
                  <a:lnTo>
                    <a:pt x="0" y="34289"/>
                  </a:lnTo>
                  <a:lnTo>
                    <a:pt x="193548" y="34289"/>
                  </a:lnTo>
                  <a:lnTo>
                    <a:pt x="193548" y="45720"/>
                  </a:lnTo>
                  <a:lnTo>
                    <a:pt x="216408" y="22860"/>
                  </a:lnTo>
                  <a:lnTo>
                    <a:pt x="193548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11123" y="477012"/>
              <a:ext cx="216535" cy="45720"/>
            </a:xfrm>
            <a:custGeom>
              <a:avLst/>
              <a:gdLst/>
              <a:ahLst/>
              <a:cxnLst/>
              <a:rect l="l" t="t" r="r" b="b"/>
              <a:pathLst>
                <a:path w="216534" h="45720">
                  <a:moveTo>
                    <a:pt x="0" y="34289"/>
                  </a:moveTo>
                  <a:lnTo>
                    <a:pt x="193548" y="34289"/>
                  </a:lnTo>
                  <a:lnTo>
                    <a:pt x="193548" y="45720"/>
                  </a:lnTo>
                  <a:lnTo>
                    <a:pt x="216408" y="22860"/>
                  </a:lnTo>
                  <a:lnTo>
                    <a:pt x="193548" y="0"/>
                  </a:lnTo>
                  <a:lnTo>
                    <a:pt x="193548" y="11429"/>
                  </a:lnTo>
                  <a:lnTo>
                    <a:pt x="0" y="11429"/>
                  </a:lnTo>
                  <a:lnTo>
                    <a:pt x="0" y="34289"/>
                  </a:lnTo>
                  <a:close/>
                </a:path>
              </a:pathLst>
            </a:custGeom>
            <a:ln w="762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2814066" y="2494026"/>
            <a:ext cx="1902460" cy="504825"/>
          </a:xfrm>
          <a:custGeom>
            <a:avLst/>
            <a:gdLst/>
            <a:ahLst/>
            <a:cxnLst/>
            <a:rect l="l" t="t" r="r" b="b"/>
            <a:pathLst>
              <a:path w="1902460" h="504825">
                <a:moveTo>
                  <a:pt x="0" y="84074"/>
                </a:moveTo>
                <a:lnTo>
                  <a:pt x="6600" y="51327"/>
                </a:lnTo>
                <a:lnTo>
                  <a:pt x="24606" y="24606"/>
                </a:lnTo>
                <a:lnTo>
                  <a:pt x="51327" y="6600"/>
                </a:lnTo>
                <a:lnTo>
                  <a:pt x="84073" y="0"/>
                </a:lnTo>
                <a:lnTo>
                  <a:pt x="1817878" y="0"/>
                </a:lnTo>
                <a:lnTo>
                  <a:pt x="1850624" y="6600"/>
                </a:lnTo>
                <a:lnTo>
                  <a:pt x="1877345" y="24606"/>
                </a:lnTo>
                <a:lnTo>
                  <a:pt x="1895351" y="51327"/>
                </a:lnTo>
                <a:lnTo>
                  <a:pt x="1901951" y="84074"/>
                </a:lnTo>
                <a:lnTo>
                  <a:pt x="1901951" y="420370"/>
                </a:lnTo>
                <a:lnTo>
                  <a:pt x="1895351" y="453116"/>
                </a:lnTo>
                <a:lnTo>
                  <a:pt x="1877345" y="479837"/>
                </a:lnTo>
                <a:lnTo>
                  <a:pt x="1850624" y="497843"/>
                </a:lnTo>
                <a:lnTo>
                  <a:pt x="1817878" y="504444"/>
                </a:lnTo>
                <a:lnTo>
                  <a:pt x="84073" y="504444"/>
                </a:lnTo>
                <a:lnTo>
                  <a:pt x="51327" y="497843"/>
                </a:lnTo>
                <a:lnTo>
                  <a:pt x="24606" y="479837"/>
                </a:lnTo>
                <a:lnTo>
                  <a:pt x="6600" y="453116"/>
                </a:lnTo>
                <a:lnTo>
                  <a:pt x="0" y="420370"/>
                </a:lnTo>
                <a:lnTo>
                  <a:pt x="0" y="84074"/>
                </a:lnTo>
                <a:close/>
              </a:path>
            </a:pathLst>
          </a:custGeom>
          <a:ln w="25400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480806" y="6447704"/>
            <a:ext cx="153035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Times New Roman"/>
                <a:cs typeface="Times New Roman"/>
              </a:rPr>
              <a:t>6</a:t>
            </a:fld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8480806" y="6447704"/>
            <a:ext cx="153035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Times New Roman"/>
                <a:cs typeface="Times New Roman"/>
              </a:rPr>
              <a:t>7</a:t>
            </a:fld>
            <a:endParaRPr sz="1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51023" y="489661"/>
            <a:ext cx="437324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034">
              <a:lnSpc>
                <a:spcPct val="100000"/>
              </a:lnSpc>
              <a:spcBef>
                <a:spcPts val="100"/>
              </a:spcBef>
            </a:pPr>
            <a:r>
              <a:rPr sz="2400" spc="-10" dirty="0"/>
              <a:t>Biodiversité</a:t>
            </a:r>
            <a:r>
              <a:rPr sz="2400" dirty="0"/>
              <a:t> =</a:t>
            </a:r>
            <a:r>
              <a:rPr sz="2400" spc="-5" dirty="0"/>
              <a:t> </a:t>
            </a:r>
            <a:r>
              <a:rPr sz="2400" spc="-15" dirty="0"/>
              <a:t>Diversité</a:t>
            </a:r>
            <a:r>
              <a:rPr sz="2400" dirty="0"/>
              <a:t> </a:t>
            </a:r>
            <a:r>
              <a:rPr sz="2400" spc="-5" dirty="0"/>
              <a:t>biologique</a:t>
            </a:r>
            <a:endParaRPr sz="2400"/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-5" dirty="0"/>
              <a:t>(</a:t>
            </a:r>
            <a:r>
              <a:rPr sz="2400" i="1" spc="-5" dirty="0">
                <a:solidFill>
                  <a:srgbClr val="3333FF"/>
                </a:solidFill>
                <a:latin typeface="Calibri"/>
                <a:cs typeface="Calibri"/>
              </a:rPr>
              <a:t>Biodiversity</a:t>
            </a:r>
            <a:r>
              <a:rPr sz="2400" i="1" spc="10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=</a:t>
            </a:r>
            <a:r>
              <a:rPr sz="2400" i="1" spc="5" dirty="0">
                <a:latin typeface="Calibri"/>
                <a:cs typeface="Calibri"/>
              </a:rPr>
              <a:t> </a:t>
            </a:r>
            <a:r>
              <a:rPr sz="2400" i="1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Bio</a:t>
            </a:r>
            <a:r>
              <a:rPr sz="2400" i="1" spc="-10" dirty="0">
                <a:latin typeface="Calibri"/>
                <a:cs typeface="Calibri"/>
              </a:rPr>
              <a:t>logical</a:t>
            </a:r>
            <a:r>
              <a:rPr sz="2400" i="1" spc="10" dirty="0">
                <a:latin typeface="Calibri"/>
                <a:cs typeface="Calibri"/>
              </a:rPr>
              <a:t> </a:t>
            </a:r>
            <a:r>
              <a:rPr sz="2400" i="1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diversity</a:t>
            </a:r>
            <a:r>
              <a:rPr sz="2400" spc="-5" dirty="0"/>
              <a:t>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27532" y="3473196"/>
            <a:ext cx="7345680" cy="3169920"/>
          </a:xfrm>
          <a:prstGeom prst="rect">
            <a:avLst/>
          </a:prstGeom>
          <a:ln w="9525">
            <a:solidFill>
              <a:srgbClr val="4F81BC"/>
            </a:solidFill>
          </a:ln>
        </p:spPr>
        <p:txBody>
          <a:bodyPr vert="horz" wrap="square" lIns="0" tIns="2984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34"/>
              </a:spcBef>
            </a:pPr>
            <a:r>
              <a:rPr sz="2200" b="1" spc="-10" dirty="0">
                <a:latin typeface="Calibri"/>
                <a:cs typeface="Calibri"/>
              </a:rPr>
              <a:t>cela</a:t>
            </a:r>
            <a:r>
              <a:rPr sz="2200" b="1" spc="-5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comprend</a:t>
            </a:r>
            <a:r>
              <a:rPr sz="2200" b="1" spc="2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:</a:t>
            </a:r>
            <a:endParaRPr sz="2200">
              <a:latin typeface="Calibri"/>
              <a:cs typeface="Calibri"/>
            </a:endParaRPr>
          </a:p>
          <a:p>
            <a:pPr marL="1875789" marR="1871345" algn="ctr">
              <a:lnSpc>
                <a:spcPct val="100000"/>
              </a:lnSpc>
            </a:pPr>
            <a:r>
              <a:rPr sz="2200" b="1" spc="-5" dirty="0">
                <a:latin typeface="Calibri"/>
                <a:cs typeface="Calibri"/>
              </a:rPr>
              <a:t>la </a:t>
            </a:r>
            <a:r>
              <a:rPr sz="2200" b="1" spc="-15" dirty="0">
                <a:latin typeface="Calibri"/>
                <a:cs typeface="Calibri"/>
              </a:rPr>
              <a:t>diversité</a:t>
            </a:r>
            <a:r>
              <a:rPr sz="2200" b="1" spc="15" dirty="0"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3333FF"/>
                </a:solidFill>
                <a:latin typeface="Calibri"/>
                <a:cs typeface="Calibri"/>
              </a:rPr>
              <a:t>au</a:t>
            </a:r>
            <a:r>
              <a:rPr sz="2200" b="1" spc="-10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3333FF"/>
                </a:solidFill>
                <a:latin typeface="Calibri"/>
                <a:cs typeface="Calibri"/>
              </a:rPr>
              <a:t>sein des</a:t>
            </a:r>
            <a:r>
              <a:rPr sz="2200" b="1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3333FF"/>
                </a:solidFill>
                <a:latin typeface="Calibri"/>
                <a:cs typeface="Calibri"/>
              </a:rPr>
              <a:t>espèces </a:t>
            </a:r>
            <a:r>
              <a:rPr sz="2200" b="1" spc="-480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et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3333FF"/>
                </a:solidFill>
                <a:latin typeface="Calibri"/>
                <a:cs typeface="Calibri"/>
              </a:rPr>
              <a:t>entre</a:t>
            </a:r>
            <a:r>
              <a:rPr sz="2200" b="1" spc="25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3333FF"/>
                </a:solidFill>
                <a:latin typeface="Calibri"/>
                <a:cs typeface="Calibri"/>
              </a:rPr>
              <a:t>espèces,</a:t>
            </a:r>
            <a:endParaRPr sz="2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200" b="1" spc="-5" dirty="0">
                <a:latin typeface="Calibri"/>
                <a:cs typeface="Calibri"/>
              </a:rPr>
              <a:t>ainsi que celle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des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20" dirty="0">
                <a:solidFill>
                  <a:srgbClr val="3333FF"/>
                </a:solidFill>
                <a:latin typeface="Calibri"/>
                <a:cs typeface="Calibri"/>
              </a:rPr>
              <a:t>écosystèmes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350">
              <a:latin typeface="Calibri"/>
              <a:cs typeface="Calibri"/>
            </a:endParaRPr>
          </a:p>
          <a:p>
            <a:pPr marL="4663440">
              <a:lnSpc>
                <a:spcPct val="100000"/>
              </a:lnSpc>
            </a:pPr>
            <a:r>
              <a:rPr sz="2000" b="1" spc="-5" dirty="0">
                <a:latin typeface="Calibri"/>
                <a:cs typeface="Calibri"/>
              </a:rPr>
              <a:t>(</a:t>
            </a:r>
            <a:r>
              <a:rPr sz="2000" b="1" i="1" spc="-5" dirty="0">
                <a:solidFill>
                  <a:srgbClr val="0000FF"/>
                </a:solidFill>
                <a:latin typeface="Calibri"/>
                <a:cs typeface="Calibri"/>
              </a:rPr>
              <a:t>CNU-DB</a:t>
            </a:r>
            <a:r>
              <a:rPr sz="2000" b="1" i="1" spc="-5" dirty="0">
                <a:latin typeface="Calibri"/>
                <a:cs typeface="Calibri"/>
              </a:rPr>
              <a:t>,</a:t>
            </a:r>
            <a:r>
              <a:rPr sz="2000" b="1" i="1" spc="-55" dirty="0">
                <a:latin typeface="Calibri"/>
                <a:cs typeface="Calibri"/>
              </a:rPr>
              <a:t> </a:t>
            </a:r>
            <a:r>
              <a:rPr sz="2000" b="1" i="1" dirty="0">
                <a:latin typeface="Calibri"/>
                <a:cs typeface="Calibri"/>
              </a:rPr>
              <a:t>Article</a:t>
            </a:r>
            <a:r>
              <a:rPr sz="2000" b="1" i="1" spc="-35" dirty="0">
                <a:latin typeface="Calibri"/>
                <a:cs typeface="Calibri"/>
              </a:rPr>
              <a:t> </a:t>
            </a:r>
            <a:r>
              <a:rPr sz="2000" b="1" i="1" dirty="0">
                <a:latin typeface="Calibri"/>
                <a:cs typeface="Calibri"/>
              </a:rPr>
              <a:t>2</a:t>
            </a:r>
            <a:r>
              <a:rPr sz="2000" b="1" dirty="0">
                <a:latin typeface="Calibri"/>
                <a:cs typeface="Calibri"/>
              </a:rPr>
              <a:t>)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50">
              <a:latin typeface="Calibri"/>
              <a:cs typeface="Calibri"/>
            </a:endParaRPr>
          </a:p>
          <a:p>
            <a:pPr marL="357505" marR="350520" algn="ctr">
              <a:lnSpc>
                <a:spcPct val="100000"/>
              </a:lnSpc>
            </a:pPr>
            <a:r>
              <a:rPr sz="2200" b="1" spc="-5" dirty="0">
                <a:latin typeface="Calibri"/>
                <a:cs typeface="Calibri"/>
              </a:rPr>
              <a:t>(</a:t>
            </a:r>
            <a:r>
              <a:rPr sz="2200" b="1" i="1" spc="-5" dirty="0">
                <a:solidFill>
                  <a:srgbClr val="0000FF"/>
                </a:solidFill>
                <a:latin typeface="Calibri"/>
                <a:cs typeface="Calibri"/>
              </a:rPr>
              <a:t>CNU-DB</a:t>
            </a:r>
            <a:r>
              <a:rPr sz="2200" b="1" i="1" spc="3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200" b="1" i="1" spc="-5" dirty="0">
                <a:solidFill>
                  <a:srgbClr val="0000FF"/>
                </a:solidFill>
                <a:latin typeface="Calibri"/>
                <a:cs typeface="Calibri"/>
              </a:rPr>
              <a:t>:</a:t>
            </a:r>
            <a:r>
              <a:rPr sz="2200" b="1" i="1" spc="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200" b="1" i="1" spc="-10" dirty="0">
                <a:solidFill>
                  <a:srgbClr val="0000FF"/>
                </a:solidFill>
                <a:latin typeface="Calibri"/>
                <a:cs typeface="Calibri"/>
              </a:rPr>
              <a:t>C</a:t>
            </a:r>
            <a:r>
              <a:rPr sz="2200" b="1" i="1" spc="-10" dirty="0">
                <a:latin typeface="Calibri"/>
                <a:cs typeface="Calibri"/>
              </a:rPr>
              <a:t>onvention</a:t>
            </a:r>
            <a:r>
              <a:rPr sz="2200" b="1" i="1" spc="10" dirty="0">
                <a:latin typeface="Calibri"/>
                <a:cs typeface="Calibri"/>
              </a:rPr>
              <a:t> </a:t>
            </a:r>
            <a:r>
              <a:rPr sz="2200" b="1" i="1" spc="-5" dirty="0">
                <a:latin typeface="Calibri"/>
                <a:cs typeface="Calibri"/>
              </a:rPr>
              <a:t>des</a:t>
            </a:r>
            <a:r>
              <a:rPr sz="2200" b="1" i="1" spc="5" dirty="0">
                <a:latin typeface="Calibri"/>
                <a:cs typeface="Calibri"/>
              </a:rPr>
              <a:t> </a:t>
            </a:r>
            <a:r>
              <a:rPr sz="2200" b="1" i="1" spc="-5" dirty="0">
                <a:solidFill>
                  <a:srgbClr val="0000FF"/>
                </a:solidFill>
                <a:latin typeface="Calibri"/>
                <a:cs typeface="Calibri"/>
              </a:rPr>
              <a:t>N</a:t>
            </a:r>
            <a:r>
              <a:rPr sz="2200" b="1" i="1" spc="-5" dirty="0">
                <a:latin typeface="Calibri"/>
                <a:cs typeface="Calibri"/>
              </a:rPr>
              <a:t>ations</a:t>
            </a:r>
            <a:r>
              <a:rPr sz="2200" b="1" i="1" spc="5" dirty="0">
                <a:latin typeface="Calibri"/>
                <a:cs typeface="Calibri"/>
              </a:rPr>
              <a:t> </a:t>
            </a:r>
            <a:r>
              <a:rPr sz="2200" b="1" i="1" spc="-5" dirty="0">
                <a:solidFill>
                  <a:srgbClr val="0000FF"/>
                </a:solidFill>
                <a:latin typeface="Calibri"/>
                <a:cs typeface="Calibri"/>
              </a:rPr>
              <a:t>U</a:t>
            </a:r>
            <a:r>
              <a:rPr sz="2200" b="1" i="1" spc="-5" dirty="0">
                <a:latin typeface="Calibri"/>
                <a:cs typeface="Calibri"/>
              </a:rPr>
              <a:t>nies</a:t>
            </a:r>
            <a:r>
              <a:rPr sz="2200" b="1" i="1" spc="10" dirty="0">
                <a:latin typeface="Calibri"/>
                <a:cs typeface="Calibri"/>
              </a:rPr>
              <a:t> </a:t>
            </a:r>
            <a:r>
              <a:rPr sz="2200" b="1" i="1" spc="-5" dirty="0">
                <a:latin typeface="Calibri"/>
                <a:cs typeface="Calibri"/>
              </a:rPr>
              <a:t>pour la</a:t>
            </a:r>
            <a:r>
              <a:rPr sz="2200" b="1" i="1" spc="10" dirty="0">
                <a:latin typeface="Calibri"/>
                <a:cs typeface="Calibri"/>
              </a:rPr>
              <a:t> </a:t>
            </a:r>
            <a:r>
              <a:rPr sz="2200" b="1" i="1" spc="-10" dirty="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sz="2200" b="1" i="1" spc="-10" dirty="0">
                <a:latin typeface="Calibri"/>
                <a:cs typeface="Calibri"/>
              </a:rPr>
              <a:t>iversité </a:t>
            </a:r>
            <a:r>
              <a:rPr sz="2200" b="1" i="1" spc="-484" dirty="0">
                <a:latin typeface="Calibri"/>
                <a:cs typeface="Calibri"/>
              </a:rPr>
              <a:t> </a:t>
            </a:r>
            <a:r>
              <a:rPr sz="2200" b="1" i="1" dirty="0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sz="2200" b="1" i="1" dirty="0">
                <a:latin typeface="Calibri"/>
                <a:cs typeface="Calibri"/>
              </a:rPr>
              <a:t>iologique</a:t>
            </a:r>
            <a:r>
              <a:rPr sz="2200" b="1" i="1" spc="-2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)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7532" y="1557527"/>
            <a:ext cx="7345680" cy="1784985"/>
          </a:xfrm>
          <a:prstGeom prst="rect">
            <a:avLst/>
          </a:prstGeom>
          <a:ln w="9525">
            <a:solidFill>
              <a:srgbClr val="548ED4"/>
            </a:solidFill>
          </a:ln>
        </p:spPr>
        <p:txBody>
          <a:bodyPr vert="horz" wrap="square" lIns="0" tIns="27940" rIns="0" bIns="0" rtlCol="0">
            <a:spAutoFit/>
          </a:bodyPr>
          <a:lstStyle/>
          <a:p>
            <a:pPr marL="2442845" algn="just">
              <a:lnSpc>
                <a:spcPct val="100000"/>
              </a:lnSpc>
              <a:spcBef>
                <a:spcPts val="220"/>
              </a:spcBef>
            </a:pPr>
            <a:r>
              <a:rPr sz="2200" b="1" spc="-15" dirty="0">
                <a:latin typeface="Calibri"/>
                <a:cs typeface="Calibri"/>
              </a:rPr>
              <a:t>Diversité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biologique :</a:t>
            </a:r>
            <a:endParaRPr sz="2200">
              <a:latin typeface="Calibri"/>
              <a:cs typeface="Calibri"/>
            </a:endParaRPr>
          </a:p>
          <a:p>
            <a:pPr marL="90805" marR="85725" algn="just">
              <a:lnSpc>
                <a:spcPct val="100000"/>
              </a:lnSpc>
            </a:pPr>
            <a:r>
              <a:rPr sz="2200" b="1" spc="-5" dirty="0">
                <a:latin typeface="Calibri"/>
                <a:cs typeface="Calibri"/>
              </a:rPr>
              <a:t>«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variabilité</a:t>
            </a:r>
            <a:r>
              <a:rPr sz="2200" b="1" spc="-5" dirty="0">
                <a:latin typeface="Calibri"/>
                <a:cs typeface="Calibri"/>
              </a:rPr>
              <a:t> des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3333FF"/>
                </a:solidFill>
                <a:latin typeface="Calibri"/>
                <a:cs typeface="Calibri"/>
              </a:rPr>
              <a:t>organismes</a:t>
            </a:r>
            <a:r>
              <a:rPr sz="2200" b="1" spc="-5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3333FF"/>
                </a:solidFill>
                <a:latin typeface="Calibri"/>
                <a:cs typeface="Calibri"/>
              </a:rPr>
              <a:t>vivants</a:t>
            </a:r>
            <a:r>
              <a:rPr sz="2200" b="1" spc="-10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de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toute</a:t>
            </a:r>
            <a:r>
              <a:rPr sz="2200" b="1" spc="-1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origine</a:t>
            </a:r>
            <a:r>
              <a:rPr sz="2200" b="1" spc="484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y 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compris</a:t>
            </a:r>
            <a:r>
              <a:rPr sz="2200" b="1" spc="-5" dirty="0">
                <a:latin typeface="Calibri"/>
                <a:cs typeface="Calibri"/>
              </a:rPr>
              <a:t> les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3333FF"/>
                </a:solidFill>
                <a:latin typeface="Calibri"/>
                <a:cs typeface="Calibri"/>
              </a:rPr>
              <a:t>écosystèmes</a:t>
            </a:r>
            <a:r>
              <a:rPr sz="2200" b="1" spc="-10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terrestres,</a:t>
            </a:r>
            <a:r>
              <a:rPr sz="2200" b="1" spc="-5" dirty="0">
                <a:latin typeface="Calibri"/>
                <a:cs typeface="Calibri"/>
              </a:rPr>
              <a:t> marins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et</a:t>
            </a:r>
            <a:r>
              <a:rPr sz="2200" b="1" spc="-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autres </a:t>
            </a:r>
            <a:r>
              <a:rPr sz="2200" b="1" spc="-484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écosystèmes </a:t>
            </a:r>
            <a:r>
              <a:rPr sz="2200" b="1" spc="-10" dirty="0">
                <a:latin typeface="Calibri"/>
                <a:cs typeface="Calibri"/>
              </a:rPr>
              <a:t>aquatiques </a:t>
            </a:r>
            <a:r>
              <a:rPr sz="2200" b="1" spc="-5" dirty="0">
                <a:latin typeface="Calibri"/>
                <a:cs typeface="Calibri"/>
              </a:rPr>
              <a:t>et les </a:t>
            </a:r>
            <a:r>
              <a:rPr sz="2200" b="1" spc="-15" dirty="0">
                <a:solidFill>
                  <a:srgbClr val="0000FF"/>
                </a:solidFill>
                <a:latin typeface="Calibri"/>
                <a:cs typeface="Calibri"/>
              </a:rPr>
              <a:t>complexes </a:t>
            </a:r>
            <a:r>
              <a:rPr sz="2200" b="1" spc="-10" dirty="0">
                <a:solidFill>
                  <a:srgbClr val="0000FF"/>
                </a:solidFill>
                <a:latin typeface="Calibri"/>
                <a:cs typeface="Calibri"/>
              </a:rPr>
              <a:t>écologiques </a:t>
            </a:r>
            <a:r>
              <a:rPr sz="2200" b="1" spc="-10" dirty="0">
                <a:latin typeface="Calibri"/>
                <a:cs typeface="Calibri"/>
              </a:rPr>
              <a:t>dont </a:t>
            </a:r>
            <a:r>
              <a:rPr sz="2200" b="1" spc="-5" dirty="0">
                <a:latin typeface="Calibri"/>
                <a:cs typeface="Calibri"/>
              </a:rPr>
              <a:t>ils </a:t>
            </a:r>
            <a:r>
              <a:rPr sz="2200" b="1" spc="-484" dirty="0">
                <a:latin typeface="Calibri"/>
                <a:cs typeface="Calibri"/>
              </a:rPr>
              <a:t> </a:t>
            </a:r>
            <a:r>
              <a:rPr sz="2200" b="1" spc="-20" dirty="0">
                <a:latin typeface="Calibri"/>
                <a:cs typeface="Calibri"/>
              </a:rPr>
              <a:t>font</a:t>
            </a:r>
            <a:r>
              <a:rPr sz="2200" b="1" spc="1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partie.</a:t>
            </a:r>
            <a:r>
              <a:rPr sz="2200" b="1" spc="3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»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0168" y="775208"/>
            <a:ext cx="7647305" cy="82105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70"/>
              </a:spcBef>
            </a:pPr>
            <a:r>
              <a:rPr sz="2800" spc="-5" dirty="0">
                <a:solidFill>
                  <a:srgbClr val="3333FF"/>
                </a:solidFill>
              </a:rPr>
              <a:t>1 </a:t>
            </a:r>
            <a:r>
              <a:rPr sz="2400" dirty="0"/>
              <a:t>- </a:t>
            </a:r>
            <a:r>
              <a:rPr sz="2400" spc="-5" dirty="0"/>
              <a:t>Niveau </a:t>
            </a:r>
            <a:r>
              <a:rPr sz="2400" spc="-10" dirty="0">
                <a:solidFill>
                  <a:srgbClr val="3333FF"/>
                </a:solidFill>
              </a:rPr>
              <a:t>génétique </a:t>
            </a:r>
            <a:r>
              <a:rPr sz="2400" dirty="0"/>
              <a:t>: </a:t>
            </a:r>
            <a:r>
              <a:rPr sz="2400" spc="-15" dirty="0"/>
              <a:t>diversité </a:t>
            </a:r>
            <a:r>
              <a:rPr sz="2400" dirty="0"/>
              <a:t>de </a:t>
            </a:r>
            <a:r>
              <a:rPr sz="2400" spc="-10" dirty="0"/>
              <a:t>l’information génétique </a:t>
            </a:r>
            <a:r>
              <a:rPr sz="2400" dirty="0"/>
              <a:t>à </a:t>
            </a:r>
            <a:r>
              <a:rPr sz="2400" spc="-530" dirty="0"/>
              <a:t> </a:t>
            </a:r>
            <a:r>
              <a:rPr sz="2400" spc="-10" dirty="0"/>
              <a:t>l’intérieur</a:t>
            </a:r>
            <a:r>
              <a:rPr sz="2400" dirty="0"/>
              <a:t> </a:t>
            </a:r>
            <a:r>
              <a:rPr sz="2400" spc="-10" dirty="0"/>
              <a:t>d’une</a:t>
            </a:r>
            <a:r>
              <a:rPr sz="2400" spc="10" dirty="0"/>
              <a:t> </a:t>
            </a:r>
            <a:r>
              <a:rPr sz="2400" spc="-5" dirty="0"/>
              <a:t>espèce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1698117" y="1861566"/>
            <a:ext cx="6149340" cy="1701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buChar char="•"/>
              <a:tabLst>
                <a:tab pos="215900" algn="l"/>
              </a:tabLst>
            </a:pPr>
            <a:r>
              <a:rPr sz="2200" b="1" spc="-15" dirty="0">
                <a:latin typeface="Calibri"/>
                <a:cs typeface="Calibri"/>
              </a:rPr>
              <a:t>Diversité</a:t>
            </a:r>
            <a:r>
              <a:rPr sz="2200" b="1" spc="20" dirty="0"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AF50"/>
                </a:solidFill>
                <a:latin typeface="Calibri"/>
                <a:cs typeface="Calibri"/>
              </a:rPr>
              <a:t>intraspécifique</a:t>
            </a:r>
            <a:r>
              <a:rPr sz="2200" b="1" spc="3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(</a:t>
            </a:r>
            <a:r>
              <a:rPr sz="2000" b="1" spc="-5" dirty="0">
                <a:solidFill>
                  <a:srgbClr val="00AF50"/>
                </a:solidFill>
                <a:latin typeface="Calibri"/>
                <a:cs typeface="Calibri"/>
              </a:rPr>
              <a:t>infraspécifique</a:t>
            </a:r>
            <a:r>
              <a:rPr sz="2000" b="1" spc="-5" dirty="0">
                <a:latin typeface="Calibri"/>
                <a:cs typeface="Calibri"/>
              </a:rPr>
              <a:t>) </a:t>
            </a:r>
            <a:r>
              <a:rPr sz="2200" b="1" spc="-5" dirty="0">
                <a:latin typeface="Calibri"/>
                <a:cs typeface="Calibri"/>
              </a:rPr>
              <a:t>=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25" dirty="0">
                <a:latin typeface="Calibri"/>
                <a:cs typeface="Calibri"/>
              </a:rPr>
              <a:t>Variation </a:t>
            </a:r>
            <a:r>
              <a:rPr sz="2200" b="1" spc="-480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entre</a:t>
            </a:r>
            <a:r>
              <a:rPr sz="2200" b="1" spc="2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individus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du même</a:t>
            </a:r>
            <a:r>
              <a:rPr sz="2200" b="1" spc="1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groupe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Calibri"/>
              <a:buChar char="•"/>
            </a:pPr>
            <a:endParaRPr sz="2150">
              <a:latin typeface="Calibri"/>
              <a:cs typeface="Calibri"/>
            </a:endParaRPr>
          </a:p>
          <a:p>
            <a:pPr marL="12700" marR="207010">
              <a:lnSpc>
                <a:spcPct val="100000"/>
              </a:lnSpc>
              <a:buChar char="•"/>
              <a:tabLst>
                <a:tab pos="215900" algn="l"/>
              </a:tabLst>
            </a:pPr>
            <a:r>
              <a:rPr sz="2200" b="1" spc="-15" dirty="0">
                <a:latin typeface="Calibri"/>
                <a:cs typeface="Calibri"/>
              </a:rPr>
              <a:t>Diversité</a:t>
            </a:r>
            <a:r>
              <a:rPr sz="2200" b="1" spc="2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des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unités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fonctionnelles</a:t>
            </a:r>
            <a:r>
              <a:rPr sz="2200" b="1" spc="6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de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20" dirty="0">
                <a:latin typeface="Calibri"/>
                <a:cs typeface="Calibri"/>
              </a:rPr>
              <a:t>l’hérédité</a:t>
            </a:r>
            <a:r>
              <a:rPr sz="2200" b="1" spc="2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= </a:t>
            </a:r>
            <a:r>
              <a:rPr sz="2200" b="1" spc="-480" dirty="0">
                <a:latin typeface="Calibri"/>
                <a:cs typeface="Calibri"/>
              </a:rPr>
              <a:t> </a:t>
            </a:r>
            <a:r>
              <a:rPr sz="2200" b="1" spc="-25" dirty="0">
                <a:latin typeface="Calibri"/>
                <a:cs typeface="Calibri"/>
              </a:rPr>
              <a:t>Variation</a:t>
            </a:r>
            <a:r>
              <a:rPr sz="2200" b="1" spc="3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du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00AF50"/>
                </a:solidFill>
                <a:latin typeface="Calibri"/>
                <a:cs typeface="Calibri"/>
              </a:rPr>
              <a:t>matériel</a:t>
            </a:r>
            <a:r>
              <a:rPr sz="2200" b="1" spc="2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AF50"/>
                </a:solidFill>
                <a:latin typeface="Calibri"/>
                <a:cs typeface="Calibri"/>
              </a:rPr>
              <a:t>génétique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4775" y="3788664"/>
            <a:ext cx="6339840" cy="1108075"/>
          </a:xfrm>
          <a:prstGeom prst="rect">
            <a:avLst/>
          </a:prstGeom>
          <a:ln w="9525">
            <a:solidFill>
              <a:srgbClr val="008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92075" marR="111125">
              <a:lnSpc>
                <a:spcPct val="100000"/>
              </a:lnSpc>
              <a:spcBef>
                <a:spcPts val="229"/>
              </a:spcBef>
            </a:pPr>
            <a:r>
              <a:rPr sz="2200" b="1" spc="-5" dirty="0">
                <a:latin typeface="Calibri"/>
                <a:cs typeface="Calibri"/>
              </a:rPr>
              <a:t>-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008000"/>
                </a:solidFill>
                <a:latin typeface="Calibri"/>
                <a:cs typeface="Calibri"/>
              </a:rPr>
              <a:t>Matériel</a:t>
            </a:r>
            <a:r>
              <a:rPr sz="2200" b="1" spc="3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8000"/>
                </a:solidFill>
                <a:latin typeface="Calibri"/>
                <a:cs typeface="Calibri"/>
              </a:rPr>
              <a:t>génétique</a:t>
            </a:r>
            <a:r>
              <a:rPr sz="2200" b="1" spc="3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:</a:t>
            </a:r>
            <a:r>
              <a:rPr sz="2200" b="1" spc="10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matériel</a:t>
            </a:r>
            <a:r>
              <a:rPr sz="2200" b="1" spc="2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d'origine</a:t>
            </a:r>
            <a:r>
              <a:rPr sz="2200" b="1" spc="10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végétale, </a:t>
            </a:r>
            <a:r>
              <a:rPr sz="2200" b="1" spc="-1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animale,</a:t>
            </a:r>
            <a:r>
              <a:rPr sz="2200" b="1" spc="1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microbienne</a:t>
            </a:r>
            <a:r>
              <a:rPr sz="2200" b="1" spc="2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ou </a:t>
            </a:r>
            <a:r>
              <a:rPr sz="2200" b="1" spc="-10" dirty="0">
                <a:latin typeface="Calibri"/>
                <a:cs typeface="Calibri"/>
              </a:rPr>
              <a:t>autre,</a:t>
            </a:r>
            <a:r>
              <a:rPr sz="2200" b="1" spc="20" dirty="0">
                <a:latin typeface="Calibri"/>
                <a:cs typeface="Calibri"/>
              </a:rPr>
              <a:t> </a:t>
            </a:r>
            <a:r>
              <a:rPr sz="2200" b="1" spc="-20" dirty="0">
                <a:latin typeface="Calibri"/>
                <a:cs typeface="Calibri"/>
              </a:rPr>
              <a:t>contenant</a:t>
            </a:r>
            <a:r>
              <a:rPr sz="2200" b="1" spc="4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des</a:t>
            </a:r>
            <a:r>
              <a:rPr sz="2200" b="1" spc="10" dirty="0"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8000"/>
                </a:solidFill>
                <a:latin typeface="Calibri"/>
                <a:cs typeface="Calibri"/>
              </a:rPr>
              <a:t>unités </a:t>
            </a:r>
            <a:r>
              <a:rPr sz="2200" b="1" spc="-484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8000"/>
                </a:solidFill>
                <a:latin typeface="Calibri"/>
                <a:cs typeface="Calibri"/>
              </a:rPr>
              <a:t>fonctionnelles</a:t>
            </a:r>
            <a:r>
              <a:rPr sz="2200" b="1" spc="3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008000"/>
                </a:solidFill>
                <a:latin typeface="Calibri"/>
                <a:cs typeface="Calibri"/>
              </a:rPr>
              <a:t>de</a:t>
            </a:r>
            <a:r>
              <a:rPr sz="2200" b="1" spc="1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8000"/>
                </a:solidFill>
                <a:latin typeface="Calibri"/>
                <a:cs typeface="Calibri"/>
              </a:rPr>
              <a:t>l'hérédité</a:t>
            </a:r>
            <a:r>
              <a:rPr sz="2200" b="1" spc="1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(acides</a:t>
            </a:r>
            <a:r>
              <a:rPr sz="2200" b="1" spc="1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nucléiques).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57871" y="3357371"/>
            <a:ext cx="1348740" cy="1214627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080505" y="5018023"/>
            <a:ext cx="10318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Calibri"/>
                <a:cs typeface="Calibri"/>
              </a:rPr>
              <a:t>(</a:t>
            </a:r>
            <a:r>
              <a:rPr sz="2000" b="1" i="1" dirty="0">
                <a:latin typeface="Calibri"/>
                <a:cs typeface="Calibri"/>
              </a:rPr>
              <a:t>C</a:t>
            </a:r>
            <a:r>
              <a:rPr sz="2000" b="1" i="1" spc="5" dirty="0">
                <a:latin typeface="Calibri"/>
                <a:cs typeface="Calibri"/>
              </a:rPr>
              <a:t>N</a:t>
            </a:r>
            <a:r>
              <a:rPr sz="2000" b="1" i="1" spc="-5" dirty="0">
                <a:latin typeface="Calibri"/>
                <a:cs typeface="Calibri"/>
              </a:rPr>
              <a:t>U-D</a:t>
            </a:r>
            <a:r>
              <a:rPr sz="2000" b="1" i="1" dirty="0">
                <a:latin typeface="Calibri"/>
                <a:cs typeface="Calibri"/>
              </a:rPr>
              <a:t>B</a:t>
            </a:r>
            <a:r>
              <a:rPr sz="2000" b="1" dirty="0">
                <a:latin typeface="Calibri"/>
                <a:cs typeface="Calibri"/>
              </a:rPr>
              <a:t>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480806" y="6447704"/>
            <a:ext cx="153035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Times New Roman"/>
                <a:cs typeface="Times New Roman"/>
              </a:rPr>
              <a:t>8</a:t>
            </a:fld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18906" y="6460404"/>
            <a:ext cx="76835" cy="169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10"/>
              </a:lnSpc>
            </a:pPr>
            <a:r>
              <a:rPr sz="1200" dirty="0">
                <a:solidFill>
                  <a:srgbClr val="888888"/>
                </a:solidFill>
                <a:latin typeface="Times New Roman"/>
                <a:cs typeface="Times New Roman"/>
              </a:rPr>
              <a:t>9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79831" y="981455"/>
            <a:ext cx="8784590" cy="5709285"/>
            <a:chOff x="179831" y="981455"/>
            <a:chExt cx="8784590" cy="570928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9831" y="1269491"/>
              <a:ext cx="5021580" cy="502158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53584" y="981455"/>
              <a:ext cx="3910584" cy="5708903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999990" y="132968"/>
            <a:ext cx="378142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7015" marR="5080" indent="-234950">
              <a:lnSpc>
                <a:spcPct val="100000"/>
              </a:lnSpc>
              <a:spcBef>
                <a:spcPts val="95"/>
              </a:spcBef>
            </a:pPr>
            <a:r>
              <a:rPr sz="2200" spc="-15" dirty="0"/>
              <a:t>Diversité</a:t>
            </a:r>
            <a:r>
              <a:rPr sz="2200" spc="20" dirty="0"/>
              <a:t> </a:t>
            </a:r>
            <a:r>
              <a:rPr sz="2200" spc="-15" dirty="0"/>
              <a:t>variétale</a:t>
            </a:r>
            <a:r>
              <a:rPr sz="2200" spc="20" dirty="0"/>
              <a:t> </a:t>
            </a:r>
            <a:r>
              <a:rPr sz="2200" spc="-15" dirty="0"/>
              <a:t>chez</a:t>
            </a:r>
            <a:r>
              <a:rPr sz="2200" spc="10" dirty="0"/>
              <a:t> </a:t>
            </a:r>
            <a:r>
              <a:rPr sz="2200" spc="-5" dirty="0"/>
              <a:t>le</a:t>
            </a:r>
            <a:r>
              <a:rPr sz="2200" spc="10" dirty="0"/>
              <a:t> </a:t>
            </a:r>
            <a:r>
              <a:rPr sz="2200" spc="-10" dirty="0">
                <a:solidFill>
                  <a:srgbClr val="0000FF"/>
                </a:solidFill>
              </a:rPr>
              <a:t>melon </a:t>
            </a:r>
            <a:r>
              <a:rPr sz="2200" spc="-484" dirty="0">
                <a:solidFill>
                  <a:srgbClr val="0000FF"/>
                </a:solidFill>
              </a:rPr>
              <a:t> </a:t>
            </a:r>
            <a:r>
              <a:rPr sz="2200" spc="-5" dirty="0"/>
              <a:t>(</a:t>
            </a:r>
            <a:r>
              <a:rPr sz="2200" i="1" spc="-5" dirty="0">
                <a:latin typeface="Calibri"/>
                <a:cs typeface="Calibri"/>
              </a:rPr>
              <a:t>Cucumis</a:t>
            </a:r>
            <a:r>
              <a:rPr sz="2200" i="1" spc="-10" dirty="0">
                <a:latin typeface="Calibri"/>
                <a:cs typeface="Calibri"/>
              </a:rPr>
              <a:t> </a:t>
            </a:r>
            <a:r>
              <a:rPr sz="2200" i="1" spc="-5" dirty="0">
                <a:latin typeface="Calibri"/>
                <a:cs typeface="Calibri"/>
              </a:rPr>
              <a:t>melo </a:t>
            </a:r>
            <a:r>
              <a:rPr sz="2200" spc="-5" dirty="0"/>
              <a:t>L.)</a:t>
            </a:r>
            <a:r>
              <a:rPr sz="2200" dirty="0"/>
              <a:t> </a:t>
            </a:r>
            <a:r>
              <a:rPr sz="1800" dirty="0"/>
              <a:t>(INRA,</a:t>
            </a:r>
            <a:r>
              <a:rPr sz="1800" spc="-15" dirty="0"/>
              <a:t> </a:t>
            </a:r>
            <a:r>
              <a:rPr sz="1800" spc="-5" dirty="0"/>
              <a:t>2018)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60372" y="6390462"/>
            <a:ext cx="202120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b="1" spc="-10" dirty="0">
                <a:latin typeface="Calibri"/>
                <a:cs typeface="Calibri"/>
              </a:rPr>
              <a:t>(Karl</a:t>
            </a:r>
            <a:r>
              <a:rPr sz="2000" b="1" spc="-25" dirty="0">
                <a:latin typeface="Calibri"/>
                <a:cs typeface="Calibri"/>
              </a:rPr>
              <a:t> Gruber, </a:t>
            </a:r>
            <a:r>
              <a:rPr sz="2000" b="1" dirty="0">
                <a:latin typeface="Calibri"/>
                <a:cs typeface="Calibri"/>
              </a:rPr>
              <a:t>2017)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0323" y="483488"/>
            <a:ext cx="388048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34340" marR="5080" indent="-422275">
              <a:lnSpc>
                <a:spcPct val="100000"/>
              </a:lnSpc>
              <a:spcBef>
                <a:spcPts val="95"/>
              </a:spcBef>
            </a:pPr>
            <a:r>
              <a:rPr sz="2200" b="1" spc="-15" dirty="0">
                <a:latin typeface="Calibri"/>
                <a:cs typeface="Calibri"/>
              </a:rPr>
              <a:t>Diversité</a:t>
            </a:r>
            <a:r>
              <a:rPr sz="2200" b="1" spc="20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variétale</a:t>
            </a:r>
            <a:r>
              <a:rPr sz="2200" b="1" spc="20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chez</a:t>
            </a:r>
            <a:r>
              <a:rPr sz="2200" b="1" spc="1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la</a:t>
            </a:r>
            <a:r>
              <a:rPr sz="2200" b="1" spc="10" dirty="0">
                <a:latin typeface="Calibri"/>
                <a:cs typeface="Calibri"/>
              </a:rPr>
              <a:t> </a:t>
            </a:r>
            <a:r>
              <a:rPr sz="2200" b="1" spc="-20" dirty="0">
                <a:solidFill>
                  <a:srgbClr val="0000FF"/>
                </a:solidFill>
                <a:latin typeface="Calibri"/>
                <a:cs typeface="Calibri"/>
              </a:rPr>
              <a:t>tomate </a:t>
            </a:r>
            <a:r>
              <a:rPr sz="2200" b="1" spc="-48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(</a:t>
            </a:r>
            <a:r>
              <a:rPr sz="2200" b="1" i="1" spc="-5" dirty="0">
                <a:latin typeface="Calibri"/>
                <a:cs typeface="Calibri"/>
              </a:rPr>
              <a:t>Solanum</a:t>
            </a:r>
            <a:r>
              <a:rPr sz="2200" b="1" i="1" spc="5" dirty="0">
                <a:latin typeface="Calibri"/>
                <a:cs typeface="Calibri"/>
              </a:rPr>
              <a:t> </a:t>
            </a:r>
            <a:r>
              <a:rPr sz="2200" b="1" i="1" spc="-5" dirty="0">
                <a:latin typeface="Calibri"/>
                <a:cs typeface="Calibri"/>
              </a:rPr>
              <a:t>lycopersicum</a:t>
            </a:r>
            <a:r>
              <a:rPr sz="2200" b="1" i="1" spc="-1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L.)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2338</Words>
  <Application>Microsoft Office PowerPoint</Application>
  <PresentationFormat>Affichage à l'écran (4:3)</PresentationFormat>
  <Paragraphs>517</Paragraphs>
  <Slides>53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53</vt:i4>
      </vt:variant>
    </vt:vector>
  </HeadingPairs>
  <TitlesOfParts>
    <vt:vector size="61" baseType="lpstr">
      <vt:lpstr>NSimSun</vt:lpstr>
      <vt:lpstr>Arial</vt:lpstr>
      <vt:lpstr>Calibri</vt:lpstr>
      <vt:lpstr>Palatino Linotype</vt:lpstr>
      <vt:lpstr>Symbol</vt:lpstr>
      <vt:lpstr>Tahoma</vt:lpstr>
      <vt:lpstr>Times New Roman</vt:lpstr>
      <vt:lpstr>Office Theme</vt:lpstr>
      <vt:lpstr>Présentation PowerPoint</vt:lpstr>
      <vt:lpstr>Présentation PowerPoint</vt:lpstr>
      <vt:lpstr>Histoire de l’activité agricole dans le monde</vt:lpstr>
      <vt:lpstr>Solutions ??</vt:lpstr>
      <vt:lpstr>Agriculture durable ??</vt:lpstr>
      <vt:lpstr>Présentation PowerPoint</vt:lpstr>
      <vt:lpstr>Biodiversité = Diversité biologique (Biodiversity = Biological diversity)</vt:lpstr>
      <vt:lpstr>1 - Niveau génétique : diversité de l’information génétique à  l’intérieur d’une espèce</vt:lpstr>
      <vt:lpstr>Diversité variétale chez le melon  (Cucumis melo L.) (INRA, 2018)</vt:lpstr>
      <vt:lpstr>(Capsicum annum L.) (Van der Knaap, 2012)</vt:lpstr>
      <vt:lpstr>2 - Niveau spécifique : diversité des espèces au sein d’un</vt:lpstr>
      <vt:lpstr>Diversité spécifique dans une oasis</vt:lpstr>
      <vt:lpstr>Présentation PowerPoint</vt:lpstr>
      <vt:lpstr>- Indicateurs de diversité spécifique</vt:lpstr>
      <vt:lpstr>3 - Niveau écosystémique : diversité des écosystèmes au niveau d’une région</vt:lpstr>
      <vt:lpstr>Ecosystèmes du sud de la Tunisie</vt:lpstr>
      <vt:lpstr>Présentation PowerPoint</vt:lpstr>
      <vt:lpstr>1-2- Savoirs traditionnels liés à la biodiversité</vt:lpstr>
      <vt:lpstr>Présentation PowerPoint</vt:lpstr>
      <vt:lpstr>Présentation PowerPoint</vt:lpstr>
      <vt:lpstr>Présentation PowerPoint</vt:lpstr>
      <vt:lpstr>2- Organisation de la biodiversité</vt:lpstr>
      <vt:lpstr>Centres d’origine et de diversification identifiés par Vavilov</vt:lpstr>
      <vt:lpstr>Présentation PowerPoint</vt:lpstr>
      <vt:lpstr>Principales caractéristiques d’un centre d’origine:</vt:lpstr>
      <vt:lpstr>Présentation PowerPoint</vt:lpstr>
      <vt:lpstr>Présentation PowerPoint</vt:lpstr>
      <vt:lpstr>2-2- Espèce - Complexe d’espèces - Ressources génétiques</vt:lpstr>
      <vt:lpstr>Présentation PowerPoint</vt:lpstr>
      <vt:lpstr>Présentation PowerPoint</vt:lpstr>
      <vt:lpstr>Variétés cultivées  d’amandier  (Prunus dulcis)</vt:lpstr>
      <vt:lpstr>Complexe d’espèces « Pastèque »</vt:lpstr>
      <vt:lpstr>Pool génétique de l’orge</vt:lpstr>
      <vt:lpstr>Présentation PowerPoint</vt:lpstr>
      <vt:lpstr>Ressources génétiques du grenadier</vt:lpstr>
      <vt:lpstr>Présentation PowerPoint</vt:lpstr>
      <vt:lpstr>2-3- Agrobiodiversité</vt:lpstr>
      <vt:lpstr>Semences locales : au cœur de l’agrobiodiversité</vt:lpstr>
      <vt:lpstr>3- Dynamique de la biodiversité - Erosion génétique</vt:lpstr>
      <vt:lpstr>Présentation PowerPoint</vt:lpstr>
      <vt:lpstr>En Tunisie :</vt:lpstr>
      <vt:lpstr>3-2- Erosion génétique</vt:lpstr>
      <vt:lpstr>2- Introduction, Invasion - Introduction de variétés sélectionnées</vt:lpstr>
      <vt:lpstr>4- Croissance des populations (Ppulation growth) - Croissance démographique</vt:lpstr>
      <vt:lpstr>Selon l’UICN (Union Internationale pour la Conservation de la  Nature):</vt:lpstr>
      <vt:lpstr>4- Biens et Services des écosystèmes</vt:lpstr>
      <vt:lpstr>Présentation PowerPoint</vt:lpstr>
      <vt:lpstr>4-2- Types de services écosystémiques</vt:lpstr>
      <vt:lpstr>4- Services culturels : récréation, éducation… : services immatériels :  catégorie de services très large (des bénéfices spirituels et religieux au  tourisme et à la pratique d’activités récréatives)</vt:lpstr>
      <vt:lpstr>4-3- Service de pollinisation</vt:lpstr>
      <vt:lpstr>Présentation PowerPoint</vt:lpstr>
      <vt:lpstr>Introduction des  bourdons pour  les cultures  protégées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DELL</dc:creator>
  <cp:lastModifiedBy>HP</cp:lastModifiedBy>
  <cp:revision>2</cp:revision>
  <dcterms:created xsi:type="dcterms:W3CDTF">2023-12-03T09:42:14Z</dcterms:created>
  <dcterms:modified xsi:type="dcterms:W3CDTF">2023-12-03T13:23:53Z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2023-11-13T00:00:00Z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2023-12-03T00:00:00Z</vt:filetime>
  </property>
</Properties>
</file>