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4" r:id="rId2"/>
    <p:sldId id="397" r:id="rId3"/>
    <p:sldId id="260" r:id="rId4"/>
    <p:sldId id="257" r:id="rId5"/>
    <p:sldId id="400" r:id="rId6"/>
    <p:sldId id="262" r:id="rId7"/>
    <p:sldId id="311" r:id="rId8"/>
    <p:sldId id="398" r:id="rId9"/>
    <p:sldId id="309" r:id="rId10"/>
    <p:sldId id="396" r:id="rId11"/>
    <p:sldId id="310" r:id="rId12"/>
    <p:sldId id="401" r:id="rId13"/>
    <p:sldId id="402" r:id="rId14"/>
    <p:sldId id="403" r:id="rId15"/>
    <p:sldId id="389" r:id="rId16"/>
    <p:sldId id="390" r:id="rId17"/>
    <p:sldId id="391" r:id="rId18"/>
    <p:sldId id="393" r:id="rId19"/>
    <p:sldId id="394" r:id="rId20"/>
    <p:sldId id="39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AA96259-912A-47C8-9466-B819BC95F3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518BF747-4039-4FC9-9985-CB8F4B7D29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AB7033B0-11E1-47FD-AA42-1F99A68538D5}"/>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5" name="Espace réservé du pied de page 4">
            <a:extLst>
              <a:ext uri="{FF2B5EF4-FFF2-40B4-BE49-F238E27FC236}">
                <a16:creationId xmlns="" xmlns:a16="http://schemas.microsoft.com/office/drawing/2014/main" id="{01B2CC19-DEC0-4A2E-A95A-17B00A53E2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82AED4DF-B549-4F7F-AA9D-B396A209A285}"/>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4369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11FF353-FB4E-4BFA-A325-0B5ACF9FAC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CB98E5FE-0418-4FA9-86C9-1B2863EEE8B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6410D2A-14EC-4A5C-8497-EE8C1B7C904B}"/>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5" name="Espace réservé du pied de page 4">
            <a:extLst>
              <a:ext uri="{FF2B5EF4-FFF2-40B4-BE49-F238E27FC236}">
                <a16:creationId xmlns="" xmlns:a16="http://schemas.microsoft.com/office/drawing/2014/main" id="{C93D135E-BC05-4A9C-9CDF-062D936CCD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EC1CF6B6-73CC-4058-9FDE-3425E5C26539}"/>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16804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DDD14E8C-C71D-491E-A1E7-2E99B57D09E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6611684E-4885-47D9-95C1-AC3A975AD5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956D2531-C65A-4ECE-827F-71221CEA85F9}"/>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5" name="Espace réservé du pied de page 4">
            <a:extLst>
              <a:ext uri="{FF2B5EF4-FFF2-40B4-BE49-F238E27FC236}">
                <a16:creationId xmlns="" xmlns:a16="http://schemas.microsoft.com/office/drawing/2014/main" id="{935CDF4D-720C-43FE-BB37-2617C55773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D513B13-1834-4DBE-B76F-D7B93E4AB7B0}"/>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219433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D43E97-6177-4617-BA52-D1D7B4633FC1}" type="datetime1">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3286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7"/>
            <a:ext cx="9277349" cy="4752975"/>
          </a:xfrm>
          <a:prstGeom prst="rect">
            <a:avLst/>
          </a:prstGeom>
        </p:spPr>
        <p:txBody>
          <a:bodyPr lIns="82945" tIns="41473" rIns="82945" bIns="41473">
            <a:normAutofit/>
          </a:bodyPr>
          <a:lstStyle>
            <a:lvl1pPr>
              <a:spcBef>
                <a:spcPts val="3599"/>
              </a:spcBef>
              <a:defRPr sz="2800">
                <a:solidFill>
                  <a:schemeClr val="tx1"/>
                </a:solidFill>
              </a:defRPr>
            </a:lvl1pPr>
            <a:lvl2pPr marL="457141" indent="-457141">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7" name="Footer Placeholder 2"/>
          <p:cNvSpPr>
            <a:spLocks noGrp="1"/>
          </p:cNvSpPr>
          <p:nvPr>
            <p:ph type="ftr" sz="quarter" idx="3"/>
          </p:nvPr>
        </p:nvSpPr>
        <p:spPr>
          <a:xfrm>
            <a:off x="501649" y="6477000"/>
            <a:ext cx="5355168" cy="107722"/>
          </a:xfrm>
          <a:prstGeom prst="rect">
            <a:avLst/>
          </a:prstGeom>
          <a:noFill/>
        </p:spPr>
        <p:txBody>
          <a:bodyPr wrap="square" lIns="0" tIns="0" rIns="0" bIns="0" rtlCol="0">
            <a:spAutoFit/>
          </a:bodyPr>
          <a:lstStyle>
            <a:lvl1pPr>
              <a:defRPr lang="fr-FR" sz="700" dirty="0"/>
            </a:lvl1pPr>
          </a:lstStyle>
          <a:p>
            <a:pPr>
              <a:spcBef>
                <a:spcPts val="600"/>
              </a:spcBef>
              <a:buSzPct val="100000"/>
            </a:pPr>
            <a:r>
              <a:rPr lang="fr-FR"/>
              <a:t>© 2020 Deloitte Consulting Tunisia. Document Confidentiel</a:t>
            </a:r>
          </a:p>
        </p:txBody>
      </p:sp>
      <p:sp>
        <p:nvSpPr>
          <p:cNvPr id="8" name="Slide Number Placeholder 7"/>
          <p:cNvSpPr>
            <a:spLocks noGrp="1"/>
          </p:cNvSpPr>
          <p:nvPr>
            <p:ph type="sldNum" sz="quarter" idx="4"/>
          </p:nvPr>
        </p:nvSpPr>
        <p:spPr>
          <a:xfrm>
            <a:off x="11382379" y="6477000"/>
            <a:ext cx="307975" cy="107722"/>
          </a:xfrm>
          <a:prstGeom prst="rect">
            <a:avLst/>
          </a:prstGeom>
          <a:noFill/>
        </p:spPr>
        <p:txBody>
          <a:bodyPr wrap="square" lIns="0" tIns="0" rIns="0" bIns="0" rtlCol="0">
            <a:spAutoFit/>
          </a:bodyPr>
          <a:lstStyle>
            <a:lvl1pPr>
              <a:defRPr lang="fr-FR" sz="700" smtClean="0"/>
            </a:lvl1pPr>
          </a:lstStyle>
          <a:p>
            <a:pPr algn="r">
              <a:spcBef>
                <a:spcPts val="600"/>
              </a:spcBef>
              <a:buSzPct val="100000"/>
            </a:pPr>
            <a:fld id="{4654C24A-AA93-4318-A7E9-AF587A936244}" type="slidenum">
              <a:rPr lang="en-US" smtClean="0"/>
              <a:pPr algn="r">
                <a:spcBef>
                  <a:spcPts val="600"/>
                </a:spcBef>
                <a:buSzPct val="100000"/>
              </a:pPr>
              <a:t>‹N°›</a:t>
            </a:fld>
            <a:endParaRPr lang="en-US" dirty="0"/>
          </a:p>
        </p:txBody>
      </p:sp>
      <p:sp>
        <p:nvSpPr>
          <p:cNvPr id="9" name="Date Placeholder 8"/>
          <p:cNvSpPr>
            <a:spLocks noGrp="1"/>
          </p:cNvSpPr>
          <p:nvPr>
            <p:ph type="dt" sz="half" idx="2"/>
          </p:nvPr>
        </p:nvSpPr>
        <p:spPr>
          <a:xfrm>
            <a:off x="6335184" y="6477000"/>
            <a:ext cx="4896560" cy="107722"/>
          </a:xfrm>
          <a:prstGeom prst="rect">
            <a:avLst/>
          </a:prstGeom>
          <a:noFill/>
        </p:spPr>
        <p:txBody>
          <a:bodyPr wrap="square" lIns="0" tIns="0" rIns="0" bIns="0" rtlCol="0">
            <a:spAutoFit/>
          </a:bodyPr>
          <a:lstStyle>
            <a:lvl1pPr>
              <a:defRPr lang="fr-FR" sz="700" smtClean="0"/>
            </a:lvl1pPr>
          </a:lstStyle>
          <a:p>
            <a:pPr algn="r">
              <a:buSzPct val="100000"/>
              <a:buFont typeface="Arial"/>
              <a:buNone/>
            </a:pPr>
            <a:r>
              <a:rPr lang="fr-FR"/>
              <a:t>Masque Deloitte 4:3 pour projection</a:t>
            </a:r>
            <a:endParaRPr lang="fr-FR" dirty="0"/>
          </a:p>
        </p:txBody>
      </p:sp>
    </p:spTree>
    <p:extLst>
      <p:ext uri="{BB962C8B-B14F-4D97-AF65-F5344CB8AC3E}">
        <p14:creationId xmlns:p14="http://schemas.microsoft.com/office/powerpoint/2010/main" val="39008822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AF196C0-E0DC-4360-8686-BE5482E7CB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1068DC4-540F-40CD-99FF-073DF87A58F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F615EE19-51E5-42F5-AA61-8247028613AE}"/>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5" name="Espace réservé du pied de page 4">
            <a:extLst>
              <a:ext uri="{FF2B5EF4-FFF2-40B4-BE49-F238E27FC236}">
                <a16:creationId xmlns="" xmlns:a16="http://schemas.microsoft.com/office/drawing/2014/main" id="{3377D0A2-8E79-4C98-BA8A-6D382FDE9B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74E6B86-D2E0-4705-B71F-82F06CF3FC27}"/>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252269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835E4C7-C7E6-49C1-A333-3A671C36F1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F96FBB88-F5EE-4073-83A8-8B509A98B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1B4E48D0-BE47-4FBD-AC60-578EB95F015E}"/>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5" name="Espace réservé du pied de page 4">
            <a:extLst>
              <a:ext uri="{FF2B5EF4-FFF2-40B4-BE49-F238E27FC236}">
                <a16:creationId xmlns="" xmlns:a16="http://schemas.microsoft.com/office/drawing/2014/main" id="{5C3E434E-C7C8-44D8-A21D-E7C505A27B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8F2E466D-C99A-4A34-A564-3752BA4605F1}"/>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336604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4C26C1E-C023-4CA0-AAA9-FE0B2E84A7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3CA3EC0E-6B24-4212-A875-7D7D2A9692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2E044881-A93E-467B-B293-76F4F26186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D89ABEDC-3426-4E1B-8610-790950E8591C}"/>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6" name="Espace réservé du pied de page 5">
            <a:extLst>
              <a:ext uri="{FF2B5EF4-FFF2-40B4-BE49-F238E27FC236}">
                <a16:creationId xmlns="" xmlns:a16="http://schemas.microsoft.com/office/drawing/2014/main" id="{4D0289D2-8DF2-4DA4-A2C8-741F3231BF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5F170681-0AFB-48B7-9316-B179306B999E}"/>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239050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18CF05F-BD64-49FD-9BD4-C1CB271CE01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71BCC01B-D4C1-41C1-B807-F750B9784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E986EE66-9AF8-4EFE-92D8-4BCE65D8E0F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2D5C918A-22E8-4831-BA70-292CB46A0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54C15F3D-DC4D-41A3-975C-67D6D1F0192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9B534261-1C54-40BB-8970-0217E30EB94E}"/>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8" name="Espace réservé du pied de page 7">
            <a:extLst>
              <a:ext uri="{FF2B5EF4-FFF2-40B4-BE49-F238E27FC236}">
                <a16:creationId xmlns="" xmlns:a16="http://schemas.microsoft.com/office/drawing/2014/main" id="{001C7013-A24C-4E8A-82F8-4728C1A469F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4B6EC4EB-FFBD-4656-8F93-A6A7EDC46340}"/>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270005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6D45C2B-D973-4914-9EF3-9619512A84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C046CAD2-AFD6-4F70-97F3-C5D140409523}"/>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4" name="Espace réservé du pied de page 3">
            <a:extLst>
              <a:ext uri="{FF2B5EF4-FFF2-40B4-BE49-F238E27FC236}">
                <a16:creationId xmlns="" xmlns:a16="http://schemas.microsoft.com/office/drawing/2014/main" id="{1C6CF8C8-BAB1-4DE0-933E-1F35EFF86E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541D0A42-5679-486A-B984-28052D6B312C}"/>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171040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A32C0B41-CA22-4183-8221-02206EEAA592}"/>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3" name="Espace réservé du pied de page 2">
            <a:extLst>
              <a:ext uri="{FF2B5EF4-FFF2-40B4-BE49-F238E27FC236}">
                <a16:creationId xmlns="" xmlns:a16="http://schemas.microsoft.com/office/drawing/2014/main" id="{41EF8042-FFD5-46AD-B5CD-8E7A5275D6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AE4A55BF-D976-4A4F-8FBE-16AB20CD91CF}"/>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103872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DFB8B1F-3E3C-4CF8-A944-20717A8136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52DD2436-7A59-43FD-B39F-820150DBA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E54B9168-0DBC-415B-922D-EE3FAAC57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A4734E60-6B37-4F49-B0F2-C7C3C2034F2B}"/>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6" name="Espace réservé du pied de page 5">
            <a:extLst>
              <a:ext uri="{FF2B5EF4-FFF2-40B4-BE49-F238E27FC236}">
                <a16:creationId xmlns="" xmlns:a16="http://schemas.microsoft.com/office/drawing/2014/main" id="{75BBBC8A-F218-4900-9842-3A6095B69D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2A2A90E-BE5B-4466-8D48-629B914C9A5E}"/>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107029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70E325A-A7F1-4CD4-A900-3064DC292A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E5A7D2A6-E438-45D0-999E-407F62C35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AE52AB6B-7B7E-4447-A4DD-6D80E36DF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47FE595F-2F93-4674-9FC8-F29C69753BB9}"/>
              </a:ext>
            </a:extLst>
          </p:cNvPr>
          <p:cNvSpPr>
            <a:spLocks noGrp="1"/>
          </p:cNvSpPr>
          <p:nvPr>
            <p:ph type="dt" sz="half" idx="10"/>
          </p:nvPr>
        </p:nvSpPr>
        <p:spPr/>
        <p:txBody>
          <a:bodyPr/>
          <a:lstStyle/>
          <a:p>
            <a:fld id="{FC55FA91-849B-4C61-88D8-FBAB41CE7832}" type="datetimeFigureOut">
              <a:rPr lang="fr-FR" smtClean="0"/>
              <a:t>03/12/2023</a:t>
            </a:fld>
            <a:endParaRPr lang="fr-FR"/>
          </a:p>
        </p:txBody>
      </p:sp>
      <p:sp>
        <p:nvSpPr>
          <p:cNvPr id="6" name="Espace réservé du pied de page 5">
            <a:extLst>
              <a:ext uri="{FF2B5EF4-FFF2-40B4-BE49-F238E27FC236}">
                <a16:creationId xmlns="" xmlns:a16="http://schemas.microsoft.com/office/drawing/2014/main" id="{155477EB-73E9-48B0-B96E-8F846ECB12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B77DC37F-6B04-4797-9F03-13E15C0DF515}"/>
              </a:ext>
            </a:extLst>
          </p:cNvPr>
          <p:cNvSpPr>
            <a:spLocks noGrp="1"/>
          </p:cNvSpPr>
          <p:nvPr>
            <p:ph type="sldNum" sz="quarter" idx="12"/>
          </p:nvPr>
        </p:nvSpPr>
        <p:spPr/>
        <p:txBody>
          <a:bodyPr/>
          <a:lstStyle/>
          <a:p>
            <a:fld id="{5B91B7AB-EF05-409C-B182-0A87542F385A}" type="slidenum">
              <a:rPr lang="fr-FR" smtClean="0"/>
              <a:t>‹N°›</a:t>
            </a:fld>
            <a:endParaRPr lang="fr-FR"/>
          </a:p>
        </p:txBody>
      </p:sp>
    </p:spTree>
    <p:extLst>
      <p:ext uri="{BB962C8B-B14F-4D97-AF65-F5344CB8AC3E}">
        <p14:creationId xmlns:p14="http://schemas.microsoft.com/office/powerpoint/2010/main" val="240703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11209627-74BE-45B0-B0FD-387818BCA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E9D68CFF-E997-4A26-9F22-B14206964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5765C96-3A33-4577-BE08-060803F20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5FA91-849B-4C61-88D8-FBAB41CE7832}" type="datetimeFigureOut">
              <a:rPr lang="fr-FR" smtClean="0"/>
              <a:t>03/12/2023</a:t>
            </a:fld>
            <a:endParaRPr lang="fr-FR"/>
          </a:p>
        </p:txBody>
      </p:sp>
      <p:sp>
        <p:nvSpPr>
          <p:cNvPr id="5" name="Espace réservé du pied de page 4">
            <a:extLst>
              <a:ext uri="{FF2B5EF4-FFF2-40B4-BE49-F238E27FC236}">
                <a16:creationId xmlns="" xmlns:a16="http://schemas.microsoft.com/office/drawing/2014/main" id="{3A78B418-4B88-4AD3-98E1-2033EB6CF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AABA7B5A-9C83-4D7E-93A1-C49B92E49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1B7AB-EF05-409C-B182-0A87542F385A}" type="slidenum">
              <a:rPr lang="fr-FR" smtClean="0"/>
              <a:t>‹N°›</a:t>
            </a:fld>
            <a:endParaRPr lang="fr-FR"/>
          </a:p>
        </p:txBody>
      </p:sp>
    </p:spTree>
    <p:extLst>
      <p:ext uri="{BB962C8B-B14F-4D97-AF65-F5344CB8AC3E}">
        <p14:creationId xmlns:p14="http://schemas.microsoft.com/office/powerpoint/2010/main" val="1818619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115888"/>
            <a:ext cx="11629622" cy="6742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05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8163" y="179388"/>
            <a:ext cx="9001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8650" y="192089"/>
            <a:ext cx="8953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246063"/>
            <a:ext cx="6413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74239" y="250825"/>
            <a:ext cx="6254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ag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9589" y="115888"/>
            <a:ext cx="9540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3881459" y="1005796"/>
            <a:ext cx="4572000" cy="830997"/>
          </a:xfrm>
          <a:prstGeom prst="rect">
            <a:avLst/>
          </a:prstGeom>
        </p:spPr>
        <p:txBody>
          <a:bodyPr>
            <a:spAutoFit/>
          </a:bodyPr>
          <a:lstStyle/>
          <a:p>
            <a:pPr algn="ctr" eaLnBrk="1" hangingPunct="1">
              <a:defRPr/>
            </a:pPr>
            <a:r>
              <a:rPr lang="fr-FR" b="1" kern="100" dirty="0">
                <a:solidFill>
                  <a:srgbClr val="C9211E"/>
                </a:solidFill>
                <a:highlight>
                  <a:srgbClr val="FFFFFF"/>
                </a:highlight>
                <a:ea typeface="NSimSun" panose="02010609030101010101" pitchFamily="49" charset="-122"/>
              </a:rPr>
              <a:t>Projet </a:t>
            </a:r>
            <a:r>
              <a:rPr lang="fr-FR" b="1" kern="100" dirty="0" err="1">
                <a:solidFill>
                  <a:srgbClr val="C9211E"/>
                </a:solidFill>
                <a:highlight>
                  <a:srgbClr val="FFFFFF"/>
                </a:highlight>
                <a:ea typeface="NSimSun" panose="02010609030101010101" pitchFamily="49" charset="-122"/>
              </a:rPr>
              <a:t>Tunisoutenable</a:t>
            </a:r>
            <a:endParaRPr lang="fr-FR" dirty="0">
              <a:latin typeface="Times New Roman" panose="02020603050405020304" pitchFamily="18" charset="0"/>
              <a:ea typeface="Times New Roman" panose="02020603050405020304" pitchFamily="18" charset="0"/>
            </a:endParaRPr>
          </a:p>
          <a:p>
            <a:pPr algn="ctr" eaLnBrk="1" hangingPunct="1">
              <a:defRPr/>
            </a:pPr>
            <a:r>
              <a:rPr lang="fr-FR" b="1" kern="100" dirty="0">
                <a:solidFill>
                  <a:srgbClr val="C9211E"/>
                </a:solidFill>
                <a:highlight>
                  <a:srgbClr val="FFFFFF"/>
                </a:highlight>
                <a:ea typeface="NSimSun" panose="02010609030101010101" pitchFamily="49" charset="-122"/>
              </a:rPr>
              <a:t>Actions pour la soutenabilité en Tunisie </a:t>
            </a:r>
            <a:r>
              <a:rPr lang="fr-FR" b="1" dirty="0"/>
              <a:t> </a:t>
            </a:r>
          </a:p>
          <a:p>
            <a:pPr algn="ctr" eaLnBrk="1" hangingPunct="1">
              <a:defRPr/>
            </a:pPr>
            <a:r>
              <a:rPr lang="fr-FR" sz="1200" b="1" dirty="0">
                <a:solidFill>
                  <a:srgbClr val="C00000"/>
                </a:solidFill>
              </a:rPr>
              <a:t>CUP n. E51G22000190009</a:t>
            </a:r>
            <a:endParaRPr lang="fr-FR" dirty="0">
              <a:latin typeface="Times New Roman" panose="02020603050405020304" pitchFamily="18" charset="0"/>
              <a:ea typeface="Times New Roman" panose="02020603050405020304" pitchFamily="18" charset="0"/>
            </a:endParaRPr>
          </a:p>
        </p:txBody>
      </p:sp>
      <p:pic>
        <p:nvPicPr>
          <p:cNvPr id="2057"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7575" y="6232525"/>
            <a:ext cx="2736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2"/>
          <p:cNvSpPr txBox="1">
            <a:spLocks noChangeArrowheads="1"/>
          </p:cNvSpPr>
          <p:nvPr/>
        </p:nvSpPr>
        <p:spPr bwMode="auto">
          <a:xfrm>
            <a:off x="772732" y="2726503"/>
            <a:ext cx="1047544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4000" b="1" dirty="0" smtClean="0">
                <a:solidFill>
                  <a:schemeClr val="tx2"/>
                </a:solidFill>
              </a:rPr>
              <a:t>Gestion et valorisation des eaux de ruissellement dans un système agro-écologique</a:t>
            </a:r>
            <a:endParaRPr lang="fr-FR" sz="4000" dirty="0">
              <a:solidFill>
                <a:schemeClr val="tx2"/>
              </a:solidFill>
            </a:endParaRPr>
          </a:p>
        </p:txBody>
      </p:sp>
    </p:spTree>
    <p:extLst>
      <p:ext uri="{BB962C8B-B14F-4D97-AF65-F5344CB8AC3E}">
        <p14:creationId xmlns:p14="http://schemas.microsoft.com/office/powerpoint/2010/main" val="1829547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E7AEFBE6-C9A1-46A1-A57D-7277F0D17080}"/>
              </a:ext>
            </a:extLst>
          </p:cNvPr>
          <p:cNvSpPr>
            <a:spLocks noGrp="1"/>
          </p:cNvSpPr>
          <p:nvPr>
            <p:ph sz="quarter" idx="13"/>
          </p:nvPr>
        </p:nvSpPr>
        <p:spPr>
          <a:xfrm>
            <a:off x="605430" y="942329"/>
            <a:ext cx="10363826" cy="5192657"/>
          </a:xfrm>
        </p:spPr>
        <p:txBody>
          <a:bodyPr>
            <a:normAutofit fontScale="92500"/>
          </a:bodyPr>
          <a:lstStyle/>
          <a:p>
            <a:pPr algn="just">
              <a:lnSpc>
                <a:spcPct val="150000"/>
              </a:lnSpc>
            </a:pPr>
            <a:r>
              <a:rPr lang="fr-FR"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C’est une technique d’irrigation qui existe dans les régions arides et semi-arides dont le climat est caractérisé par une pluviométrie irrégulière ayant une moyenne inférieure à 300 mm comme la Tunisie. Les fortes précipitations génèrent des crues dont le nombre varie annuellement et selon les </a:t>
            </a:r>
            <a:r>
              <a:rPr lang="fr-FR"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régions.Les</a:t>
            </a:r>
            <a:r>
              <a:rPr lang="fr-FR"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agriculteurs de ces régions ont maîtrisé ces crues, et les ont orientés vers leurs parcelles moyennant des seuils sur les cours d’eau et un réseau de canaux qui permet d’amener l’eau sur les zones à irriguer. L’apport des crues complète l’apport des pluies et constitue un apport d’appoint pour les cultures. Les eaux des crues sont riches en sédiments et éléments nutritifs, le sol est fertilisé et lessivé par une eau de crue de bonne qualité. En Tunisie les cultures irriguées par épandage sont surtout les céréales d’hiver (blé, orge) ainsi que les oliveraies et les </a:t>
            </a:r>
            <a:r>
              <a:rPr lang="fr-FR"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amandiers.Les</a:t>
            </a:r>
            <a:r>
              <a:rPr lang="fr-FR"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ouvrages d’épandage, se composent d’un barrage de </a:t>
            </a:r>
            <a:r>
              <a:rPr lang="fr-FR" sz="20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dérivationen</a:t>
            </a:r>
            <a:r>
              <a:rPr lang="fr-FR"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béton, en gabion ou fusible, placé en travers de l’oued, en amont du périmètre à irriguer. Ce barrage est relié à un réseau de canaux en terre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589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2152" y="105918"/>
            <a:ext cx="10364451" cy="672847"/>
          </a:xfrm>
        </p:spPr>
        <p:txBody>
          <a:bodyPr>
            <a:normAutofit fontScale="90000"/>
          </a:bodyPr>
          <a:lstStyle/>
          <a:p>
            <a:r>
              <a:rPr lang="fr-FR" b="1" dirty="0" err="1">
                <a:latin typeface="Times" panose="02020603050405020304" pitchFamily="18" charset="0"/>
                <a:cs typeface="Times" panose="02020603050405020304" pitchFamily="18" charset="0"/>
              </a:rPr>
              <a:t>Jessour</a:t>
            </a:r>
            <a:r>
              <a:rPr lang="fr-FR" dirty="0"/>
              <a:t> </a:t>
            </a:r>
          </a:p>
        </p:txBody>
      </p:sp>
      <p:sp>
        <p:nvSpPr>
          <p:cNvPr id="4" name="Rectangle 3"/>
          <p:cNvSpPr/>
          <p:nvPr/>
        </p:nvSpPr>
        <p:spPr>
          <a:xfrm>
            <a:off x="5417124" y="6439708"/>
            <a:ext cx="5798689" cy="369332"/>
          </a:xfrm>
          <a:prstGeom prst="rect">
            <a:avLst/>
          </a:prstGeom>
        </p:spPr>
        <p:txBody>
          <a:bodyPr wrap="square">
            <a:spAutoFit/>
          </a:bodyPr>
          <a:lstStyle/>
          <a:p>
            <a:r>
              <a:rPr lang="fr-FR" b="1" dirty="0" err="1">
                <a:latin typeface="Times" panose="02020603050405020304" pitchFamily="18" charset="0"/>
                <a:cs typeface="Times" panose="02020603050405020304" pitchFamily="18" charset="0"/>
              </a:rPr>
              <a:t>Jessour</a:t>
            </a:r>
            <a:r>
              <a:rPr lang="fr-FR" b="1" dirty="0">
                <a:latin typeface="Times" panose="02020603050405020304" pitchFamily="18" charset="0"/>
                <a:cs typeface="Times" panose="02020603050405020304" pitchFamily="18" charset="0"/>
              </a:rPr>
              <a:t> au sud de </a:t>
            </a:r>
            <a:r>
              <a:rPr lang="fr-FR" b="1" dirty="0" err="1">
                <a:latin typeface="Times" panose="02020603050405020304" pitchFamily="18" charset="0"/>
                <a:cs typeface="Times" panose="02020603050405020304" pitchFamily="18" charset="0"/>
              </a:rPr>
              <a:t>Douiret</a:t>
            </a:r>
            <a:r>
              <a:rPr lang="fr-FR" b="1" dirty="0">
                <a:latin typeface="Times" panose="02020603050405020304" pitchFamily="18" charset="0"/>
                <a:cs typeface="Times" panose="02020603050405020304" pitchFamily="18" charset="0"/>
              </a:rPr>
              <a:t> dans le Sud-Est tunisien. </a:t>
            </a:r>
          </a:p>
        </p:txBody>
      </p:sp>
      <p:sp>
        <p:nvSpPr>
          <p:cNvPr id="5" name="Rectangle 4"/>
          <p:cNvSpPr/>
          <p:nvPr/>
        </p:nvSpPr>
        <p:spPr>
          <a:xfrm>
            <a:off x="4976519" y="157530"/>
            <a:ext cx="6679901" cy="2585323"/>
          </a:xfrm>
          <a:prstGeom prst="rect">
            <a:avLst/>
          </a:prstGeom>
          <a:solidFill>
            <a:schemeClr val="bg1">
              <a:lumMod val="95000"/>
            </a:schemeClr>
          </a:solidFill>
        </p:spPr>
        <p:txBody>
          <a:bodyPr wrap="square">
            <a:spAutoFit/>
          </a:bodyPr>
          <a:lstStyle/>
          <a:p>
            <a:pPr marL="285750" indent="-285750" algn="just">
              <a:buFont typeface="Wingdings" panose="05000000000000000000" pitchFamily="2" charset="2"/>
              <a:buChar char="q"/>
            </a:pPr>
            <a:r>
              <a:rPr lang="fr-FR" dirty="0">
                <a:solidFill>
                  <a:srgbClr val="353535"/>
                </a:solidFill>
                <a:latin typeface="Times" panose="02020603050405020304" pitchFamily="18" charset="0"/>
                <a:cs typeface="Times" panose="02020603050405020304" pitchFamily="18" charset="0"/>
              </a:rPr>
              <a:t>Les </a:t>
            </a:r>
            <a:r>
              <a:rPr lang="fr-FR" i="1" dirty="0" err="1">
                <a:solidFill>
                  <a:srgbClr val="353535"/>
                </a:solidFill>
                <a:latin typeface="Times" panose="02020603050405020304" pitchFamily="18" charset="0"/>
                <a:cs typeface="Times" panose="02020603050405020304" pitchFamily="18" charset="0"/>
              </a:rPr>
              <a:t>jessour</a:t>
            </a:r>
            <a:r>
              <a:rPr lang="fr-FR" dirty="0">
                <a:solidFill>
                  <a:srgbClr val="353535"/>
                </a:solidFill>
                <a:latin typeface="Times" panose="02020603050405020304" pitchFamily="18" charset="0"/>
                <a:cs typeface="Times" panose="02020603050405020304" pitchFamily="18" charset="0"/>
              </a:rPr>
              <a:t> aménagés ont soutenu avec les </a:t>
            </a:r>
            <a:r>
              <a:rPr lang="fr-FR" i="1" dirty="0" err="1">
                <a:solidFill>
                  <a:srgbClr val="353535"/>
                </a:solidFill>
                <a:latin typeface="Times" panose="02020603050405020304" pitchFamily="18" charset="0"/>
                <a:cs typeface="Times" panose="02020603050405020304" pitchFamily="18" charset="0"/>
              </a:rPr>
              <a:t>meskat</a:t>
            </a:r>
            <a:r>
              <a:rPr lang="fr-FR" dirty="0">
                <a:solidFill>
                  <a:srgbClr val="353535"/>
                </a:solidFill>
                <a:latin typeface="Times" panose="02020603050405020304" pitchFamily="18" charset="0"/>
                <a:cs typeface="Times" panose="02020603050405020304" pitchFamily="18" charset="0"/>
              </a:rPr>
              <a:t> et les </a:t>
            </a:r>
            <a:r>
              <a:rPr lang="fr-FR" i="1" dirty="0" err="1">
                <a:solidFill>
                  <a:srgbClr val="353535"/>
                </a:solidFill>
                <a:latin typeface="Times" panose="02020603050405020304" pitchFamily="18" charset="0"/>
                <a:cs typeface="Times" panose="02020603050405020304" pitchFamily="18" charset="0"/>
              </a:rPr>
              <a:t>tabiâ</a:t>
            </a:r>
            <a:r>
              <a:rPr lang="fr-FR" dirty="0">
                <a:solidFill>
                  <a:srgbClr val="353535"/>
                </a:solidFill>
                <a:latin typeface="Times" panose="02020603050405020304" pitchFamily="18" charset="0"/>
                <a:cs typeface="Times" panose="02020603050405020304" pitchFamily="18" charset="0"/>
              </a:rPr>
              <a:t> une économie de subsistance dans les régions </a:t>
            </a:r>
            <a:r>
              <a:rPr lang="fr-FR" dirty="0" err="1">
                <a:solidFill>
                  <a:srgbClr val="353535"/>
                </a:solidFill>
                <a:latin typeface="Times" panose="02020603050405020304" pitchFamily="18" charset="0"/>
                <a:cs typeface="Times" panose="02020603050405020304" pitchFamily="18" charset="0"/>
              </a:rPr>
              <a:t>péridésertiques</a:t>
            </a:r>
            <a:r>
              <a:rPr lang="fr-FR" dirty="0">
                <a:solidFill>
                  <a:srgbClr val="353535"/>
                </a:solidFill>
                <a:latin typeface="Times" panose="02020603050405020304" pitchFamily="18" charset="0"/>
                <a:cs typeface="Times" panose="02020603050405020304" pitchFamily="18" charset="0"/>
              </a:rPr>
              <a:t> permettant la protection contre l’érosion et la recharge de la nappe.</a:t>
            </a:r>
          </a:p>
          <a:p>
            <a:pPr marL="285750" indent="-285750" algn="l">
              <a:buFont typeface="Wingdings" panose="05000000000000000000" pitchFamily="2" charset="2"/>
              <a:buChar char="q"/>
            </a:pPr>
            <a:r>
              <a:rPr lang="fr-FR" i="0" u="none" strike="noStrike" baseline="0" dirty="0">
                <a:latin typeface="Times" panose="02020603050405020304" pitchFamily="18" charset="0"/>
                <a:cs typeface="Times" panose="02020603050405020304" pitchFamily="18" charset="0"/>
              </a:rPr>
              <a:t>Les </a:t>
            </a:r>
            <a:r>
              <a:rPr lang="fr-FR" i="0" u="none" strike="noStrike" baseline="0" dirty="0" err="1">
                <a:latin typeface="Times" panose="02020603050405020304" pitchFamily="18" charset="0"/>
                <a:cs typeface="Times" panose="02020603050405020304" pitchFamily="18" charset="0"/>
              </a:rPr>
              <a:t>Jessour</a:t>
            </a:r>
            <a:r>
              <a:rPr lang="fr-FR" i="0" u="none" strike="noStrike" baseline="0" dirty="0">
                <a:latin typeface="Times" panose="02020603050405020304" pitchFamily="18" charset="0"/>
                <a:cs typeface="Times" panose="02020603050405020304" pitchFamily="18" charset="0"/>
              </a:rPr>
              <a:t> est l'une des plus importantes techniques hydroagricoles traditionnelles pour valoriser les eaux pluviales au sud Tunisien.</a:t>
            </a:r>
          </a:p>
          <a:p>
            <a:pPr marL="285750" indent="-285750" algn="l">
              <a:buFont typeface="Wingdings" panose="05000000000000000000" pitchFamily="2" charset="2"/>
              <a:buChar char="q"/>
            </a:pPr>
            <a:r>
              <a:rPr lang="fr-FR" dirty="0">
                <a:latin typeface="Times" panose="02020603050405020304" pitchFamily="18" charset="0"/>
                <a:cs typeface="Times" panose="02020603050405020304" pitchFamily="18" charset="0"/>
              </a:rPr>
              <a:t>Plus que</a:t>
            </a:r>
            <a:r>
              <a:rPr lang="fr-FR" i="0" u="none" strike="noStrike" baseline="0" dirty="0">
                <a:latin typeface="Times" panose="02020603050405020304" pitchFamily="18" charset="0"/>
                <a:cs typeface="Times" panose="02020603050405020304" pitchFamily="18" charset="0"/>
              </a:rPr>
              <a:t> 400 000 hectares sont équipés de ce système dans la chaîne des Matmata</a:t>
            </a:r>
            <a:endParaRPr lang="fr-FR" dirty="0">
              <a:latin typeface="Times" panose="02020603050405020304" pitchFamily="18" charset="0"/>
              <a:cs typeface="Times" panose="02020603050405020304" pitchFamily="18" charset="0"/>
            </a:endParaRPr>
          </a:p>
          <a:p>
            <a:pPr marL="285750" indent="-285750" algn="just">
              <a:buFont typeface="Wingdings" panose="05000000000000000000" pitchFamily="2" charset="2"/>
              <a:buChar char="q"/>
            </a:pPr>
            <a:endParaRPr lang="fr-FR" dirty="0">
              <a:latin typeface="Times" panose="02020603050405020304" pitchFamily="18" charset="0"/>
              <a:cs typeface="Times" panose="02020603050405020304" pitchFamily="18" charset="0"/>
            </a:endParaRPr>
          </a:p>
        </p:txBody>
      </p:sp>
      <p:pic>
        <p:nvPicPr>
          <p:cNvPr id="7172" name="Picture 4" descr="https://books.openedition.org/irdeditions/docannexe/image/2864/img-12-small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3673" cy="6822552"/>
          </a:xfrm>
          <a:prstGeom prst="rect">
            <a:avLst/>
          </a:prstGeom>
          <a:noFill/>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Ellipse 5"/>
          <p:cNvSpPr/>
          <p:nvPr/>
        </p:nvSpPr>
        <p:spPr>
          <a:xfrm>
            <a:off x="3089564" y="4821382"/>
            <a:ext cx="900545" cy="2770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408218" y="5334000"/>
            <a:ext cx="1385455" cy="332509"/>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801092" y="6133288"/>
            <a:ext cx="900545" cy="277091"/>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2050" name="Picture 2" descr="https://scontent.ftun3-1.fna.fbcdn.net/v/t1.0-9/23472813_10155075897791149_884660301082804569_n.jpg?_nc_cat=107&amp;_nc_eui2=AeG0WCcw1O31tMPeGKuxHzJctS8BX5G48rQFiz7FtH-HiWWZY8ord6Tt_CXLnIeKG4pu5kUMMiBBsbnqxVH0S-L9Ep3Ng9Ob-SwcTpeQ085XKw&amp;_nc_ht=scontent.ftun3-1.fna&amp;oh=f099c0b213707af1699b3ec0621640e9&amp;oe=5C7EA9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519" y="2540000"/>
            <a:ext cx="6679901" cy="392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1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04FC085-40B8-47A3-A3C4-BA7258C55A55}"/>
              </a:ext>
            </a:extLst>
          </p:cNvPr>
          <p:cNvSpPr>
            <a:spLocks noGrp="1"/>
          </p:cNvSpPr>
          <p:nvPr>
            <p:ph type="title"/>
          </p:nvPr>
        </p:nvSpPr>
        <p:spPr>
          <a:xfrm>
            <a:off x="168498" y="133306"/>
            <a:ext cx="10515600" cy="751207"/>
          </a:xfrm>
        </p:spPr>
        <p:txBody>
          <a:bodyPr vert="horz" lIns="91440" tIns="45720" rIns="91440" bIns="45720" rtlCol="0" anchor="ctr">
            <a:normAutofit/>
          </a:bodyPr>
          <a:lstStyle/>
          <a:p>
            <a:r>
              <a:rPr lang="fr-FR" sz="2400" b="1" dirty="0" smtClean="0">
                <a:latin typeface="Times" panose="02020603050405020304" pitchFamily="18" charset="0"/>
                <a:cs typeface="Times" panose="02020603050405020304" pitchFamily="18" charset="0"/>
              </a:rPr>
              <a:t>3.3. Collecte </a:t>
            </a:r>
            <a:r>
              <a:rPr lang="fr-FR" sz="2400" b="1" dirty="0">
                <a:latin typeface="Times" panose="02020603050405020304" pitchFamily="18" charset="0"/>
                <a:cs typeface="Times" panose="02020603050405020304" pitchFamily="18" charset="0"/>
              </a:rPr>
              <a:t>de l’eau de </a:t>
            </a:r>
            <a:r>
              <a:rPr lang="fr-FR" sz="2400" b="1" dirty="0" smtClean="0">
                <a:latin typeface="Times" panose="02020603050405020304" pitchFamily="18" charset="0"/>
                <a:cs typeface="Times" panose="02020603050405020304" pitchFamily="18" charset="0"/>
              </a:rPr>
              <a:t>toiture de constructions et serres </a:t>
            </a:r>
            <a:endParaRPr lang="fr-FR" sz="2400" b="1" dirty="0">
              <a:latin typeface="Times" panose="02020603050405020304" pitchFamily="18" charset="0"/>
              <a:cs typeface="Times" panose="02020603050405020304" pitchFamily="18" charset="0"/>
            </a:endParaRPr>
          </a:p>
        </p:txBody>
      </p:sp>
      <p:sp>
        <p:nvSpPr>
          <p:cNvPr id="3" name="Espace réservé du contenu 2">
            <a:extLst>
              <a:ext uri="{FF2B5EF4-FFF2-40B4-BE49-F238E27FC236}">
                <a16:creationId xmlns="" xmlns:a16="http://schemas.microsoft.com/office/drawing/2014/main" id="{7ECDE759-E437-4EA4-B4FF-8621168BE1CE}"/>
              </a:ext>
            </a:extLst>
          </p:cNvPr>
          <p:cNvSpPr>
            <a:spLocks noGrp="1"/>
          </p:cNvSpPr>
          <p:nvPr>
            <p:ph sz="quarter" idx="13"/>
          </p:nvPr>
        </p:nvSpPr>
        <p:spPr>
          <a:xfrm>
            <a:off x="168498" y="884513"/>
            <a:ext cx="6914882" cy="5464772"/>
          </a:xfrm>
        </p:spPr>
        <p:txBody>
          <a:bodyPr>
            <a:noAutofit/>
          </a:bodyPr>
          <a:lstStyle/>
          <a:p>
            <a:pPr marL="0" indent="0" algn="just">
              <a:lnSpc>
                <a:spcPct val="150000"/>
              </a:lnSpc>
              <a:buNone/>
            </a:pPr>
            <a:r>
              <a:rPr lang="fr-FR" sz="2400" b="0" i="0" u="none" strike="noStrike" baseline="0" dirty="0">
                <a:solidFill>
                  <a:srgbClr val="292829"/>
                </a:solidFill>
                <a:latin typeface="Times" panose="02020603050405020304" pitchFamily="18" charset="0"/>
                <a:cs typeface="Times" panose="02020603050405020304" pitchFamily="18" charset="0"/>
              </a:rPr>
              <a:t>Un système de collecte d’eau de pluie est constitué essentiellement des éléments suivants :</a:t>
            </a:r>
          </a:p>
          <a:p>
            <a:pPr marL="0" indent="0" algn="just">
              <a:lnSpc>
                <a:spcPct val="150000"/>
              </a:lnSpc>
              <a:buNone/>
            </a:pPr>
            <a:r>
              <a:rPr lang="fr-FR" sz="2400" b="0" i="0" u="none" strike="noStrike" baseline="0" dirty="0">
                <a:solidFill>
                  <a:srgbClr val="292829"/>
                </a:solidFill>
                <a:latin typeface="Times" panose="02020603050405020304" pitchFamily="18" charset="0"/>
                <a:cs typeface="Times" panose="02020603050405020304" pitchFamily="18" charset="0"/>
              </a:rPr>
              <a:t>• Un impluvium qui sert de surface de collecte ;</a:t>
            </a:r>
          </a:p>
          <a:p>
            <a:pPr marL="0" indent="0" algn="just">
              <a:lnSpc>
                <a:spcPct val="150000"/>
              </a:lnSpc>
              <a:buNone/>
            </a:pPr>
            <a:r>
              <a:rPr lang="fr-FR" sz="2400" b="0" i="0" u="none" strike="noStrike" baseline="0" dirty="0">
                <a:solidFill>
                  <a:srgbClr val="292829"/>
                </a:solidFill>
                <a:latin typeface="Times" panose="02020603050405020304" pitchFamily="18" charset="0"/>
                <a:cs typeface="Times" panose="02020603050405020304" pitchFamily="18" charset="0"/>
              </a:rPr>
              <a:t>• Un système de drainage constitué des gouttières, du tuyau de descente et des filtres ;</a:t>
            </a:r>
          </a:p>
          <a:p>
            <a:pPr marL="0" indent="0" algn="just">
              <a:lnSpc>
                <a:spcPct val="150000"/>
              </a:lnSpc>
              <a:buNone/>
            </a:pPr>
            <a:r>
              <a:rPr lang="fr-FR" sz="2400" b="0" i="0" u="none" strike="noStrike" baseline="0" dirty="0">
                <a:solidFill>
                  <a:srgbClr val="292829"/>
                </a:solidFill>
                <a:latin typeface="Times" panose="02020603050405020304" pitchFamily="18" charset="0"/>
                <a:cs typeface="Times" panose="02020603050405020304" pitchFamily="18" charset="0"/>
              </a:rPr>
              <a:t>• Un réservoir de stockage enterré ou surélevé ;</a:t>
            </a:r>
          </a:p>
          <a:p>
            <a:pPr marL="0" indent="0" algn="just">
              <a:lnSpc>
                <a:spcPct val="150000"/>
              </a:lnSpc>
              <a:buNone/>
            </a:pPr>
            <a:r>
              <a:rPr lang="fr-FR" sz="2400" b="0" i="0" u="none" strike="noStrike" baseline="0" dirty="0">
                <a:solidFill>
                  <a:srgbClr val="292829"/>
                </a:solidFill>
                <a:latin typeface="Times" panose="02020603050405020304" pitchFamily="18" charset="0"/>
                <a:cs typeface="Times" panose="02020603050405020304" pitchFamily="18" charset="0"/>
              </a:rPr>
              <a:t>• Des ouvrages annexes (filtres, prise d’eau,  trop-plein, etc.).</a:t>
            </a:r>
          </a:p>
          <a:p>
            <a:pPr marL="0" indent="0" algn="just">
              <a:lnSpc>
                <a:spcPct val="150000"/>
              </a:lnSpc>
              <a:buNone/>
            </a:pPr>
            <a:endParaRPr lang="fr-FR" sz="2400" dirty="0">
              <a:latin typeface="Times" panose="02020603050405020304" pitchFamily="18" charset="0"/>
              <a:cs typeface="Times" panose="02020603050405020304" pitchFamily="18" charset="0"/>
            </a:endParaRPr>
          </a:p>
        </p:txBody>
      </p:sp>
      <p:pic>
        <p:nvPicPr>
          <p:cNvPr id="5" name="Image 4">
            <a:extLst>
              <a:ext uri="{FF2B5EF4-FFF2-40B4-BE49-F238E27FC236}">
                <a16:creationId xmlns="" xmlns:a16="http://schemas.microsoft.com/office/drawing/2014/main" id="{6B044C21-1EB3-40CE-A8D7-626CF63AA4D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083380" y="1595254"/>
            <a:ext cx="5244995" cy="2890708"/>
          </a:xfrm>
          <a:prstGeom prst="rect">
            <a:avLst/>
          </a:prstGeom>
        </p:spPr>
      </p:pic>
    </p:spTree>
    <p:extLst>
      <p:ext uri="{BB962C8B-B14F-4D97-AF65-F5344CB8AC3E}">
        <p14:creationId xmlns:p14="http://schemas.microsoft.com/office/powerpoint/2010/main" val="342905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4632179-C8F3-4E17-A52A-CD9EA1B866BC}"/>
              </a:ext>
            </a:extLst>
          </p:cNvPr>
          <p:cNvSpPr>
            <a:spLocks noGrp="1"/>
          </p:cNvSpPr>
          <p:nvPr>
            <p:ph type="title"/>
          </p:nvPr>
        </p:nvSpPr>
        <p:spPr>
          <a:xfrm>
            <a:off x="735169" y="184822"/>
            <a:ext cx="10515600" cy="652306"/>
          </a:xfrm>
        </p:spPr>
        <p:txBody>
          <a:bodyPr vert="horz" lIns="91440" tIns="45720" rIns="91440" bIns="45720" rtlCol="0" anchor="ctr">
            <a:normAutofit/>
          </a:bodyPr>
          <a:lstStyle/>
          <a:p>
            <a:r>
              <a:rPr lang="fr-FR" sz="2400" b="1" dirty="0" smtClean="0">
                <a:latin typeface="Times" panose="02020603050405020304" pitchFamily="18" charset="0"/>
                <a:cs typeface="Times" panose="02020603050405020304" pitchFamily="18" charset="0"/>
              </a:rPr>
              <a:t>3.4. Cuvettes </a:t>
            </a:r>
            <a:endParaRPr lang="fr-FR" sz="2400" b="1" dirty="0">
              <a:latin typeface="Times" panose="02020603050405020304" pitchFamily="18" charset="0"/>
              <a:cs typeface="Times" panose="02020603050405020304" pitchFamily="18" charset="0"/>
            </a:endParaRPr>
          </a:p>
        </p:txBody>
      </p:sp>
      <p:pic>
        <p:nvPicPr>
          <p:cNvPr id="5" name="Espace réservé du contenu 4">
            <a:extLst>
              <a:ext uri="{FF2B5EF4-FFF2-40B4-BE49-F238E27FC236}">
                <a16:creationId xmlns="" xmlns:a16="http://schemas.microsoft.com/office/drawing/2014/main" id="{5EE3EB41-1499-4225-9AE7-79B495D51FC1}"/>
              </a:ext>
            </a:extLst>
          </p:cNvPr>
          <p:cNvPicPr>
            <a:picLocks noGrp="1" noChangeAspect="1"/>
          </p:cNvPicPr>
          <p:nvPr>
            <p:ph sz="quarter" idx="13"/>
          </p:nvPr>
        </p:nvPicPr>
        <p:blipFill>
          <a:blip r:embed="rId2"/>
          <a:stretch>
            <a:fillRect/>
          </a:stretch>
        </p:blipFill>
        <p:spPr>
          <a:xfrm>
            <a:off x="8056676" y="1734736"/>
            <a:ext cx="3953946" cy="2524170"/>
          </a:xfrm>
        </p:spPr>
      </p:pic>
      <p:sp>
        <p:nvSpPr>
          <p:cNvPr id="7" name="ZoneTexte 6">
            <a:extLst>
              <a:ext uri="{FF2B5EF4-FFF2-40B4-BE49-F238E27FC236}">
                <a16:creationId xmlns="" xmlns:a16="http://schemas.microsoft.com/office/drawing/2014/main" id="{CE6593CC-C952-40D5-AA97-3B1AA9F8AD51}"/>
              </a:ext>
            </a:extLst>
          </p:cNvPr>
          <p:cNvSpPr txBox="1"/>
          <p:nvPr/>
        </p:nvSpPr>
        <p:spPr>
          <a:xfrm>
            <a:off x="277968" y="927273"/>
            <a:ext cx="7475114" cy="2246769"/>
          </a:xfrm>
          <a:prstGeom prst="rect">
            <a:avLst/>
          </a:prstGeom>
          <a:noFill/>
        </p:spPr>
        <p:txBody>
          <a:bodyPr wrap="square">
            <a:spAutoFit/>
          </a:bodyPr>
          <a:lstStyle/>
          <a:p>
            <a:pPr algn="just"/>
            <a:r>
              <a:rPr lang="fr-FR" sz="2000" b="0" i="0" u="none" strike="noStrike" baseline="0" dirty="0">
                <a:solidFill>
                  <a:srgbClr val="292829"/>
                </a:solidFill>
                <a:latin typeface="OpenSans-Regular"/>
              </a:rPr>
              <a:t>Les cuvettes mesurent en moyenne 20 à 40 cm de diamètre, avec une profondeur de 10 à 20 cm. Elles sont disposées en quinconce et espacées de 1m. Environ 10000 cuvettes peuvent être creusées par hectare. De plus grandes tailles sont envisageables pour des zones plus sèches. Après excavation, le déblai est rejeté en aval de la cuvette et disposé en croissant de façon à retenir </a:t>
            </a:r>
            <a:r>
              <a:rPr lang="fr-FR" sz="2000" b="0" i="0" u="none" strike="noStrike" baseline="0" dirty="0" smtClean="0">
                <a:solidFill>
                  <a:srgbClr val="292829"/>
                </a:solidFill>
                <a:latin typeface="OpenSans-Regular"/>
              </a:rPr>
              <a:t>au mieux </a:t>
            </a:r>
            <a:r>
              <a:rPr lang="fr-FR" sz="2000" b="0" i="0" u="none" strike="noStrike" baseline="0" dirty="0">
                <a:solidFill>
                  <a:srgbClr val="292829"/>
                </a:solidFill>
                <a:latin typeface="OpenSans-Regular"/>
              </a:rPr>
              <a:t>les ruissellements.</a:t>
            </a:r>
            <a:endParaRPr lang="fr-FR" sz="2000" dirty="0"/>
          </a:p>
        </p:txBody>
      </p:sp>
      <p:pic>
        <p:nvPicPr>
          <p:cNvPr id="9" name="Image 8">
            <a:extLst>
              <a:ext uri="{FF2B5EF4-FFF2-40B4-BE49-F238E27FC236}">
                <a16:creationId xmlns="" xmlns:a16="http://schemas.microsoft.com/office/drawing/2014/main" id="{DB490570-3BD4-4B3C-93BA-B67FBBA08D4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1700" y="3571963"/>
            <a:ext cx="5753100" cy="3013529"/>
          </a:xfrm>
          <a:prstGeom prst="rect">
            <a:avLst/>
          </a:prstGeom>
        </p:spPr>
      </p:pic>
    </p:spTree>
    <p:extLst>
      <p:ext uri="{BB962C8B-B14F-4D97-AF65-F5344CB8AC3E}">
        <p14:creationId xmlns:p14="http://schemas.microsoft.com/office/powerpoint/2010/main" val="55832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4967392-9562-4698-8435-BBFA4FBA5CAC}"/>
              </a:ext>
            </a:extLst>
          </p:cNvPr>
          <p:cNvSpPr>
            <a:spLocks noGrp="1"/>
          </p:cNvSpPr>
          <p:nvPr>
            <p:ph type="title"/>
          </p:nvPr>
        </p:nvSpPr>
        <p:spPr>
          <a:xfrm>
            <a:off x="368300" y="176657"/>
            <a:ext cx="10515600" cy="755337"/>
          </a:xfrm>
        </p:spPr>
        <p:txBody>
          <a:bodyPr vert="horz" lIns="91440" tIns="45720" rIns="91440" bIns="45720" rtlCol="0" anchor="ctr">
            <a:normAutofit/>
          </a:bodyPr>
          <a:lstStyle/>
          <a:p>
            <a:r>
              <a:rPr lang="fr-FR" sz="2400" b="1" dirty="0" smtClean="0">
                <a:latin typeface="Times" panose="02020603050405020304" pitchFamily="18" charset="0"/>
                <a:cs typeface="Times" panose="02020603050405020304" pitchFamily="18" charset="0"/>
              </a:rPr>
              <a:t>3.5. Billonnage</a:t>
            </a:r>
            <a:endParaRPr lang="fr-FR" sz="2400" b="1" dirty="0">
              <a:latin typeface="Times" panose="02020603050405020304" pitchFamily="18" charset="0"/>
              <a:cs typeface="Times" panose="02020603050405020304" pitchFamily="18" charset="0"/>
            </a:endParaRPr>
          </a:p>
        </p:txBody>
      </p:sp>
      <p:sp>
        <p:nvSpPr>
          <p:cNvPr id="3" name="Espace réservé du contenu 2">
            <a:extLst>
              <a:ext uri="{FF2B5EF4-FFF2-40B4-BE49-F238E27FC236}">
                <a16:creationId xmlns="" xmlns:a16="http://schemas.microsoft.com/office/drawing/2014/main" id="{D510B084-E937-4649-BE9E-9B63B78E9145}"/>
              </a:ext>
            </a:extLst>
          </p:cNvPr>
          <p:cNvSpPr>
            <a:spLocks noGrp="1"/>
          </p:cNvSpPr>
          <p:nvPr>
            <p:ph sz="quarter" idx="13"/>
          </p:nvPr>
        </p:nvSpPr>
        <p:spPr>
          <a:xfrm>
            <a:off x="172522" y="1065432"/>
            <a:ext cx="8044017" cy="3017172"/>
          </a:xfrm>
        </p:spPr>
        <p:txBody>
          <a:bodyPr>
            <a:normAutofit/>
          </a:bodyPr>
          <a:lstStyle/>
          <a:p>
            <a:pPr algn="just"/>
            <a:r>
              <a:rPr lang="fr-FR" sz="2000" b="0" i="0" u="none" strike="noStrike" baseline="0" dirty="0">
                <a:solidFill>
                  <a:srgbClr val="292829"/>
                </a:solidFill>
                <a:latin typeface="Times" panose="02020603050405020304" pitchFamily="18" charset="0"/>
                <a:cs typeface="Times" panose="02020603050405020304" pitchFamily="18" charset="0"/>
              </a:rPr>
              <a:t>Le billonnage est généralement réalisé sur des terrains à faible pente. Il est constitué de 2 parties dont une creuse appelée sillon, et l’autre qui est une raie appelée billon. </a:t>
            </a:r>
          </a:p>
          <a:p>
            <a:pPr algn="just"/>
            <a:r>
              <a:rPr lang="fr-FR" sz="2000" b="0" i="0" u="none" strike="noStrike" baseline="0" dirty="0">
                <a:solidFill>
                  <a:srgbClr val="292829"/>
                </a:solidFill>
                <a:latin typeface="Times" panose="02020603050405020304" pitchFamily="18" charset="0"/>
                <a:cs typeface="Times" panose="02020603050405020304" pitchFamily="18" charset="0"/>
              </a:rPr>
              <a:t>La configuration des sillons est fonction de la taille du champ, de la pente du terrain, du type et de la perméabilité du sol et du débit d’eau à drainer. Toutefois, les sillons doivent avoir une pente d’au plus 0,5% pour assurer le drainage de l’eau.</a:t>
            </a:r>
          </a:p>
          <a:p>
            <a:pPr algn="just"/>
            <a:r>
              <a:rPr lang="fr-FR" sz="2000" b="0" i="0" u="none" strike="noStrike" baseline="0" dirty="0">
                <a:solidFill>
                  <a:srgbClr val="292829"/>
                </a:solidFill>
                <a:latin typeface="Times" panose="02020603050405020304" pitchFamily="18" charset="0"/>
                <a:cs typeface="Times" panose="02020603050405020304" pitchFamily="18" charset="0"/>
              </a:rPr>
              <a:t>La longueur des sillons est proportionnelle à la pente et au débit à drainer et est inversement proportionnelle à la perméabilité du sol. </a:t>
            </a:r>
            <a:endParaRPr lang="fr-FR" sz="2000" dirty="0">
              <a:latin typeface="Times" panose="02020603050405020304" pitchFamily="18" charset="0"/>
              <a:cs typeface="Times" panose="02020603050405020304" pitchFamily="18" charset="0"/>
            </a:endParaRPr>
          </a:p>
        </p:txBody>
      </p:sp>
      <p:pic>
        <p:nvPicPr>
          <p:cNvPr id="5" name="Image 4">
            <a:extLst>
              <a:ext uri="{FF2B5EF4-FFF2-40B4-BE49-F238E27FC236}">
                <a16:creationId xmlns="" xmlns:a16="http://schemas.microsoft.com/office/drawing/2014/main" id="{73118526-7B96-434A-BB0B-F778F800E70D}"/>
              </a:ext>
            </a:extLst>
          </p:cNvPr>
          <p:cNvPicPr>
            <a:picLocks noChangeAspect="1"/>
          </p:cNvPicPr>
          <p:nvPr/>
        </p:nvPicPr>
        <p:blipFill>
          <a:blip r:embed="rId2"/>
          <a:stretch>
            <a:fillRect/>
          </a:stretch>
        </p:blipFill>
        <p:spPr>
          <a:xfrm>
            <a:off x="8216540" y="1516193"/>
            <a:ext cx="3786543" cy="2839908"/>
          </a:xfrm>
          <a:prstGeom prst="rect">
            <a:avLst/>
          </a:prstGeom>
        </p:spPr>
      </p:pic>
      <p:pic>
        <p:nvPicPr>
          <p:cNvPr id="7" name="Image 6">
            <a:extLst>
              <a:ext uri="{FF2B5EF4-FFF2-40B4-BE49-F238E27FC236}">
                <a16:creationId xmlns="" xmlns:a16="http://schemas.microsoft.com/office/drawing/2014/main" id="{63709E8C-3A7F-4715-93BD-710F880244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22076" y="4262311"/>
            <a:ext cx="4904024" cy="2652317"/>
          </a:xfrm>
          <a:prstGeom prst="rect">
            <a:avLst/>
          </a:prstGeom>
        </p:spPr>
      </p:pic>
    </p:spTree>
    <p:extLst>
      <p:ext uri="{BB962C8B-B14F-4D97-AF65-F5344CB8AC3E}">
        <p14:creationId xmlns:p14="http://schemas.microsoft.com/office/powerpoint/2010/main" val="262072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pPr algn="r">
              <a:spcBef>
                <a:spcPts val="600"/>
              </a:spcBef>
              <a:buSzPct val="100000"/>
            </a:pPr>
            <a:fld id="{4654C24A-AA93-4318-A7E9-AF587A936244}" type="slidenum">
              <a:rPr lang="en-US" smtClean="0"/>
              <a:pPr algn="r">
                <a:spcBef>
                  <a:spcPts val="600"/>
                </a:spcBef>
                <a:buSzPct val="100000"/>
              </a:pPr>
              <a:t>15</a:t>
            </a:fld>
            <a:endParaRPr lang="en-US" dirty="0"/>
          </a:p>
        </p:txBody>
      </p:sp>
      <p:sp>
        <p:nvSpPr>
          <p:cNvPr id="7" name="Rectangle 6"/>
          <p:cNvSpPr/>
          <p:nvPr/>
        </p:nvSpPr>
        <p:spPr>
          <a:xfrm>
            <a:off x="193184" y="1015393"/>
            <a:ext cx="11655379" cy="4520868"/>
          </a:xfrm>
          <a:prstGeom prst="rect">
            <a:avLst/>
          </a:prstGeom>
        </p:spPr>
        <p:txBody>
          <a:bodyPr wrap="square" lIns="82945" tIns="41473" rIns="82945" bIns="41473">
            <a:spAutoFit/>
          </a:bodyPr>
          <a:lstStyle/>
          <a:p>
            <a:pPr algn="just">
              <a:lnSpc>
                <a:spcPct val="150000"/>
              </a:lnSpc>
              <a:spcBef>
                <a:spcPts val="1089"/>
              </a:spcBef>
              <a:spcAft>
                <a:spcPts val="1089"/>
              </a:spcAft>
            </a:pPr>
            <a:r>
              <a:rPr lang="fr-FR" sz="2000" dirty="0">
                <a:solidFill>
                  <a:srgbClr val="3A241B"/>
                </a:solidFill>
                <a:latin typeface="Times" panose="02020603050405020304" pitchFamily="18" charset="0"/>
                <a:ea typeface="Times New Roman" panose="02020603050405020304" pitchFamily="18" charset="0"/>
                <a:cs typeface="Times" panose="02020603050405020304" pitchFamily="18" charset="0"/>
              </a:rPr>
              <a:t>Le mode de vie dominant impulsé par la civilisation entraine une consommation excessive de nos ressources naturelles non renouvelables et produit trop de déchets et de pollutions. En particulier, les gaz à effet de serre sont à l’origine d’un déséquilibre climatique. </a:t>
            </a:r>
          </a:p>
          <a:p>
            <a:pPr algn="just">
              <a:lnSpc>
                <a:spcPct val="150000"/>
              </a:lnSpc>
              <a:spcBef>
                <a:spcPts val="1089"/>
              </a:spcBef>
              <a:spcAft>
                <a:spcPts val="1089"/>
              </a:spcAft>
            </a:pPr>
            <a:r>
              <a:rPr lang="fr-FR" sz="2000" dirty="0">
                <a:solidFill>
                  <a:srgbClr val="000000"/>
                </a:solidFill>
                <a:latin typeface="Times" panose="02020603050405020304" pitchFamily="18" charset="0"/>
                <a:ea typeface="Times New Roman" panose="02020603050405020304" pitchFamily="18" charset="0"/>
                <a:cs typeface="Times" panose="02020603050405020304" pitchFamily="18" charset="0"/>
              </a:rPr>
              <a:t>Pour mettre en œuvre un développement durable « qui répond aux besoins du présent sans compromettre les capacités des générations futures à assurer les leurs », tous les acteurs, publics et de la société civile, doivent se mobiliser à l’échelle international, national et local. Au niveau individuel, les « éco-gestes » sont nécessaires pour diminuer notre empreinte écologique (moins de déchets, de pollutions, économies d’eau, d’énergie, de transport, de nourriture.…). </a:t>
            </a:r>
            <a:r>
              <a:rPr lang="fr-FR" sz="2000" dirty="0">
                <a:latin typeface="Times" panose="02020603050405020304" pitchFamily="18" charset="0"/>
                <a:ea typeface="Times New Roman" panose="02020603050405020304" pitchFamily="18" charset="0"/>
                <a:cs typeface="Times" panose="02020603050405020304" pitchFamily="18" charset="0"/>
              </a:rPr>
              <a:t>La mise en valeur de l’eau en agriculture a un impact direct sur l’environnement et l’empreinte écologique.</a:t>
            </a:r>
          </a:p>
        </p:txBody>
      </p:sp>
      <p:sp>
        <p:nvSpPr>
          <p:cNvPr id="6" name="ZoneTexte 5">
            <a:extLst>
              <a:ext uri="{FF2B5EF4-FFF2-40B4-BE49-F238E27FC236}">
                <a16:creationId xmlns="" xmlns:a16="http://schemas.microsoft.com/office/drawing/2014/main" id="{ED98C22A-ABC4-4430-83DD-2CDC1076AF42}"/>
              </a:ext>
            </a:extLst>
          </p:cNvPr>
          <p:cNvSpPr txBox="1"/>
          <p:nvPr/>
        </p:nvSpPr>
        <p:spPr>
          <a:xfrm>
            <a:off x="356113" y="273278"/>
            <a:ext cx="9910626" cy="453088"/>
          </a:xfrm>
          <a:prstGeom prst="rect">
            <a:avLst/>
          </a:prstGeom>
        </p:spPr>
        <p:txBody>
          <a:bodyPr wrap="none" lIns="82945" tIns="41473" rIns="82945" bIns="41473">
            <a:spAutoFit/>
          </a:bodyPr>
          <a:lstStyle>
            <a:defPPr>
              <a:defRPr lang="fr-FR"/>
            </a:defPPr>
            <a:lvl7pPr lvl="6" algn="ctr">
              <a:lnSpc>
                <a:spcPct val="150000"/>
              </a:lnSpc>
              <a:defRPr sz="2900" b="1">
                <a:solidFill>
                  <a:srgbClr val="009A44"/>
                </a:solidFill>
                <a:latin typeface="Times" panose="02020603050405020304" pitchFamily="18" charset="0"/>
                <a:ea typeface="Times New Roman" panose="02020603050405020304" pitchFamily="18" charset="0"/>
                <a:cs typeface="Times" panose="02020603050405020304" pitchFamily="18" charset="0"/>
              </a:defRPr>
            </a:lvl7pPr>
          </a:lstStyle>
          <a:p>
            <a:r>
              <a:rPr lang="fr-FR" sz="2400" b="1" dirty="0" smtClean="0">
                <a:latin typeface="Times" panose="02020603050405020304" pitchFamily="18" charset="0"/>
                <a:cs typeface="Times" panose="02020603050405020304" pitchFamily="18" charset="0"/>
              </a:rPr>
              <a:t>IV/ Gestes écologiques pour des systèmes de production agricoles durables </a:t>
            </a:r>
            <a:endParaRPr lang="fr-FR" sz="24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073127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lgn="r">
              <a:spcBef>
                <a:spcPts val="600"/>
              </a:spcBef>
              <a:buSzPct val="100000"/>
            </a:pPr>
            <a:fld id="{4654C24A-AA93-4318-A7E9-AF587A936244}" type="slidenum">
              <a:rPr lang="en-US" smtClean="0"/>
              <a:pPr algn="r">
                <a:spcBef>
                  <a:spcPts val="600"/>
                </a:spcBef>
                <a:buSzPct val="100000"/>
              </a:pPr>
              <a:t>16</a:t>
            </a:fld>
            <a:endParaRPr lang="en-US" dirty="0"/>
          </a:p>
        </p:txBody>
      </p:sp>
      <p:sp>
        <p:nvSpPr>
          <p:cNvPr id="6" name="Rectangle 5"/>
          <p:cNvSpPr/>
          <p:nvPr/>
        </p:nvSpPr>
        <p:spPr>
          <a:xfrm>
            <a:off x="3603351" y="256824"/>
            <a:ext cx="4878800" cy="453088"/>
          </a:xfrm>
          <a:prstGeom prst="rect">
            <a:avLst/>
          </a:prstGeom>
        </p:spPr>
        <p:txBody>
          <a:bodyPr wrap="none" lIns="82945" tIns="41473" rIns="82945" bIns="41473">
            <a:spAutoFit/>
            <a:scene3d>
              <a:camera prst="orthographicFront"/>
              <a:lightRig rig="soft" dir="t">
                <a:rot lat="0" lon="0" rev="15600000"/>
              </a:lightRig>
            </a:scene3d>
            <a:sp3d extrusionH="57150" prstMaterial="softEdge">
              <a:bevelT w="25400" h="38100"/>
            </a:sp3d>
          </a:bodyPr>
          <a:lstStyle/>
          <a:p>
            <a:r>
              <a:rPr lang="fr-FR" sz="2400" b="1" dirty="0">
                <a:ln/>
                <a:solidFill>
                  <a:schemeClr val="accent6">
                    <a:lumMod val="50000"/>
                  </a:schemeClr>
                </a:solidFill>
                <a:latin typeface="Times" panose="02020603050405020304" pitchFamily="18" charset="0"/>
                <a:cs typeface="Times" panose="02020603050405020304" pitchFamily="18" charset="0"/>
              </a:rPr>
              <a:t>Empreinte écologique et agriculture</a:t>
            </a:r>
          </a:p>
        </p:txBody>
      </p:sp>
      <p:pic>
        <p:nvPicPr>
          <p:cNvPr id="2050" name="Picture 2" descr="Définition du terme &quot;Empreinte carbone&quot; utilisé dans la filière laitière">
            <a:extLst>
              <a:ext uri="{FF2B5EF4-FFF2-40B4-BE49-F238E27FC236}">
                <a16:creationId xmlns="" xmlns:a16="http://schemas.microsoft.com/office/drawing/2014/main" id="{96B282CB-30F9-40DE-A7B3-D0C4AB9BC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367" y="1119653"/>
            <a:ext cx="6730409" cy="534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122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31820" y="1227326"/>
            <a:ext cx="11642501" cy="1623911"/>
          </a:xfrm>
        </p:spPr>
        <p:txBody>
          <a:bodyPr>
            <a:noAutofit/>
          </a:bodyPr>
          <a:lstStyle/>
          <a:p>
            <a:pPr marL="311045" indent="-311045" algn="just">
              <a:lnSpc>
                <a:spcPct val="150000"/>
              </a:lnSpc>
              <a:buClr>
                <a:srgbClr val="009A44"/>
              </a:buClr>
              <a:buFont typeface="Wingdings" panose="05000000000000000000" pitchFamily="2" charset="2"/>
              <a:buChar char="v"/>
            </a:pPr>
            <a:r>
              <a:rPr lang="fr-FR" sz="2200" dirty="0">
                <a:latin typeface="Times" panose="02020603050405020304" pitchFamily="18" charset="0"/>
                <a:cs typeface="Times" panose="02020603050405020304" pitchFamily="18" charset="0"/>
              </a:rPr>
              <a:t>Appliquer une bonne Gestion des ressources naturelles : hydrique (nouvelles technologie, système d’irrigation…), Edaphique (fertilité du sol, travail du sol, Amendement…), biologique (favoriser l’utilisation des espèces tolérantes au stress hydrique et salin ; variétés locales… ) </a:t>
            </a:r>
            <a:r>
              <a:rPr lang="fr-FR" sz="2200" dirty="0" smtClean="0">
                <a:latin typeface="Times" panose="02020603050405020304" pitchFamily="18" charset="0"/>
                <a:cs typeface="Times" panose="02020603050405020304" pitchFamily="18" charset="0"/>
              </a:rPr>
              <a:t>;</a:t>
            </a:r>
          </a:p>
        </p:txBody>
      </p:sp>
      <p:sp>
        <p:nvSpPr>
          <p:cNvPr id="4" name="Espace réservé du numéro de diapositive 3"/>
          <p:cNvSpPr>
            <a:spLocks noGrp="1"/>
          </p:cNvSpPr>
          <p:nvPr>
            <p:ph type="sldNum" sz="quarter" idx="4"/>
          </p:nvPr>
        </p:nvSpPr>
        <p:spPr/>
        <p:txBody>
          <a:bodyPr/>
          <a:lstStyle/>
          <a:p>
            <a:pPr algn="r">
              <a:spcBef>
                <a:spcPts val="600"/>
              </a:spcBef>
              <a:buSzPct val="100000"/>
            </a:pPr>
            <a:fld id="{4654C24A-AA93-4318-A7E9-AF587A936244}" type="slidenum">
              <a:rPr lang="en-US" smtClean="0"/>
              <a:pPr algn="r">
                <a:spcBef>
                  <a:spcPts val="600"/>
                </a:spcBef>
                <a:buSzPct val="100000"/>
              </a:pPr>
              <a:t>17</a:t>
            </a:fld>
            <a:endParaRPr lang="en-US" dirty="0"/>
          </a:p>
        </p:txBody>
      </p:sp>
      <p:sp>
        <p:nvSpPr>
          <p:cNvPr id="6" name="Espace réservé du texte 1"/>
          <p:cNvSpPr txBox="1">
            <a:spLocks/>
          </p:cNvSpPr>
          <p:nvPr/>
        </p:nvSpPr>
        <p:spPr>
          <a:xfrm>
            <a:off x="231820" y="3157948"/>
            <a:ext cx="11302620" cy="3012340"/>
          </a:xfrm>
          <a:prstGeom prst="rect">
            <a:avLst/>
          </a:prstGeom>
        </p:spPr>
        <p:txBody>
          <a:bodyPr vert="horz" lIns="82945" tIns="41473" rIns="82945" bIns="41473" rtlCol="0">
            <a:noAutofit/>
          </a:bodyPr>
          <a:lstStyle>
            <a:lvl1pPr marL="228600" indent="-228600" algn="l" defTabSz="914400" rtl="0" eaLnBrk="1" latinLnBrk="0" hangingPunct="1">
              <a:lnSpc>
                <a:spcPct val="90000"/>
              </a:lnSpc>
              <a:spcBef>
                <a:spcPts val="3599"/>
              </a:spcBef>
              <a:buFont typeface="Arial" panose="020B0604020202020204" pitchFamily="34" charset="0"/>
              <a:buChar char="•"/>
              <a:defRPr sz="2800" kern="1200">
                <a:solidFill>
                  <a:schemeClr val="tx1"/>
                </a:solidFill>
                <a:latin typeface="+mn-lt"/>
                <a:ea typeface="+mn-ea"/>
                <a:cs typeface="+mn-cs"/>
              </a:defRPr>
            </a:lvl1pPr>
            <a:lvl2pPr marL="457141" indent="-457141"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045" indent="-311045" algn="just">
              <a:lnSpc>
                <a:spcPct val="100000"/>
              </a:lnSpc>
              <a:spcBef>
                <a:spcPts val="2400"/>
              </a:spcBef>
              <a:buClr>
                <a:srgbClr val="009A44"/>
              </a:buClr>
              <a:buFont typeface="Wingdings" panose="05000000000000000000" pitchFamily="2" charset="2"/>
              <a:buChar char="v"/>
            </a:pPr>
            <a:r>
              <a:rPr lang="fr-FR" sz="2200" dirty="0" smtClean="0">
                <a:latin typeface="Times" panose="02020603050405020304" pitchFamily="18" charset="0"/>
                <a:cs typeface="Times" panose="02020603050405020304" pitchFamily="18" charset="0"/>
              </a:rPr>
              <a:t>Gestion de l’énergie et orientation vers les énergies renouvelable (énergie photovoltaïque, éolienne, hydraulique, biomasse) ;</a:t>
            </a:r>
          </a:p>
          <a:p>
            <a:pPr marL="311045" indent="-311045" algn="just">
              <a:lnSpc>
                <a:spcPct val="100000"/>
              </a:lnSpc>
              <a:spcBef>
                <a:spcPts val="2400"/>
              </a:spcBef>
              <a:buClr>
                <a:srgbClr val="009A44"/>
              </a:buClr>
              <a:buFont typeface="Wingdings" panose="05000000000000000000" pitchFamily="2" charset="2"/>
              <a:buChar char="v"/>
            </a:pPr>
            <a:r>
              <a:rPr lang="fr-FR" sz="2200" dirty="0" smtClean="0">
                <a:latin typeface="Times" panose="02020603050405020304" pitchFamily="18" charset="0"/>
                <a:cs typeface="Times" panose="02020603050405020304" pitchFamily="18" charset="0"/>
              </a:rPr>
              <a:t>Faire recourt aux amendements  organiques afin d’améliorer la rétention en eau et la fertilité du sols;</a:t>
            </a:r>
          </a:p>
          <a:p>
            <a:pPr marL="311045" indent="-311045" algn="just">
              <a:lnSpc>
                <a:spcPct val="100000"/>
              </a:lnSpc>
              <a:spcBef>
                <a:spcPts val="2400"/>
              </a:spcBef>
              <a:buClr>
                <a:srgbClr val="009A44"/>
              </a:buClr>
              <a:buFont typeface="Wingdings" panose="05000000000000000000" pitchFamily="2" charset="2"/>
              <a:buChar char="v"/>
            </a:pPr>
            <a:r>
              <a:rPr lang="fr-FR" sz="2200" dirty="0" smtClean="0">
                <a:latin typeface="Times" panose="02020603050405020304" pitchFamily="18" charset="0"/>
                <a:cs typeface="Times" panose="02020603050405020304" pitchFamily="18" charset="0"/>
              </a:rPr>
              <a:t>Pour la préparation du sol, il est fortement recommandé d'employer les outils à dents et d'éviter les outils à disques qui pulvérisent le sol et travail du sol en bandes alternées ;</a:t>
            </a:r>
          </a:p>
          <a:p>
            <a:pPr marL="311045" indent="-311045" algn="just">
              <a:lnSpc>
                <a:spcPct val="100000"/>
              </a:lnSpc>
              <a:spcBef>
                <a:spcPts val="2400"/>
              </a:spcBef>
              <a:buClr>
                <a:srgbClr val="009A44"/>
              </a:buClr>
              <a:buFont typeface="Wingdings" panose="05000000000000000000" pitchFamily="2" charset="2"/>
              <a:buChar char="v"/>
            </a:pPr>
            <a:endParaRPr lang="fr-FR" sz="2200" dirty="0">
              <a:latin typeface="Times" panose="02020603050405020304" pitchFamily="18" charset="0"/>
              <a:cs typeface="Times" panose="02020603050405020304" pitchFamily="18" charset="0"/>
            </a:endParaRPr>
          </a:p>
        </p:txBody>
      </p:sp>
      <p:sp>
        <p:nvSpPr>
          <p:cNvPr id="3" name="ZoneTexte 2"/>
          <p:cNvSpPr txBox="1"/>
          <p:nvPr/>
        </p:nvSpPr>
        <p:spPr>
          <a:xfrm>
            <a:off x="373487" y="476518"/>
            <a:ext cx="11316867" cy="461665"/>
          </a:xfrm>
          <a:prstGeom prst="rect">
            <a:avLst/>
          </a:prstGeom>
          <a:noFill/>
        </p:spPr>
        <p:txBody>
          <a:bodyPr wrap="square" rtlCol="0">
            <a:spAutoFit/>
          </a:bodyPr>
          <a:lstStyle/>
          <a:p>
            <a:r>
              <a:rPr lang="fr-FR" sz="2400" b="1" dirty="0">
                <a:latin typeface="Times New Roman" panose="02020603050405020304" pitchFamily="18" charset="0"/>
                <a:ea typeface="+mj-ea"/>
                <a:cs typeface="Times New Roman" panose="02020603050405020304" pitchFamily="18" charset="0"/>
              </a:rPr>
              <a:t>4.1. Techniques agricoles agro-écologiques</a:t>
            </a:r>
            <a:endParaRPr lang="fr-FR" sz="24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1739425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83335" y="1198557"/>
            <a:ext cx="11099044" cy="2304118"/>
          </a:xfrm>
        </p:spPr>
        <p:txBody>
          <a:bodyPr vert="horz" lIns="82945" tIns="41473" rIns="82945" bIns="41473" rtlCol="0">
            <a:noAutofit/>
          </a:bodyPr>
          <a:lstStyle/>
          <a:p>
            <a:pPr marL="311045" indent="-311045" algn="just">
              <a:lnSpc>
                <a:spcPct val="100000"/>
              </a:lnSpc>
              <a:spcBef>
                <a:spcPts val="2400"/>
              </a:spcBef>
              <a:buClr>
                <a:srgbClr val="009A44"/>
              </a:buClr>
              <a:buFont typeface="Wingdings" panose="05000000000000000000" pitchFamily="2" charset="2"/>
              <a:buChar char="v"/>
            </a:pPr>
            <a:r>
              <a:rPr lang="fr-FR" sz="2200" dirty="0">
                <a:latin typeface="Times" panose="02020603050405020304" pitchFamily="18" charset="0"/>
                <a:cs typeface="Times" panose="02020603050405020304" pitchFamily="18" charset="0"/>
              </a:rPr>
              <a:t>S’orienter vers l’agriculture de conservation et minimiser l’utilisation des engins ;</a:t>
            </a:r>
          </a:p>
          <a:p>
            <a:pPr marL="311045" indent="-311045" algn="just">
              <a:lnSpc>
                <a:spcPct val="100000"/>
              </a:lnSpc>
              <a:spcBef>
                <a:spcPts val="2400"/>
              </a:spcBef>
              <a:buClr>
                <a:srgbClr val="009A44"/>
              </a:buClr>
              <a:buFont typeface="Wingdings" panose="05000000000000000000" pitchFamily="2" charset="2"/>
              <a:buChar char="v"/>
            </a:pPr>
            <a:r>
              <a:rPr lang="fr-FR" sz="2200" dirty="0">
                <a:latin typeface="Times" panose="02020603050405020304" pitchFamily="18" charset="0"/>
                <a:cs typeface="Times" panose="02020603050405020304" pitchFamily="18" charset="0"/>
              </a:rPr>
              <a:t>Appliquer la rotation et l’assolement pour améliorer la fertilité du sol ;</a:t>
            </a:r>
          </a:p>
          <a:p>
            <a:pPr marL="311045" indent="-311045" algn="just">
              <a:lnSpc>
                <a:spcPct val="100000"/>
              </a:lnSpc>
              <a:spcBef>
                <a:spcPts val="2400"/>
              </a:spcBef>
              <a:buClr>
                <a:srgbClr val="009A44"/>
              </a:buClr>
              <a:buFont typeface="Wingdings" panose="05000000000000000000" pitchFamily="2" charset="2"/>
              <a:buChar char="v"/>
            </a:pPr>
            <a:r>
              <a:rPr lang="fr-FR" sz="2200" dirty="0">
                <a:latin typeface="Times" panose="02020603050405020304" pitchFamily="18" charset="0"/>
                <a:cs typeface="Times" panose="02020603050405020304" pitchFamily="18" charset="0"/>
              </a:rPr>
              <a:t>Paillage du sol pour limiter les pertes d’eau par évaporation (organique, minérale ou synthétique). </a:t>
            </a:r>
          </a:p>
        </p:txBody>
      </p:sp>
      <p:sp>
        <p:nvSpPr>
          <p:cNvPr id="4" name="Espace réservé du numéro de diapositive 3"/>
          <p:cNvSpPr>
            <a:spLocks noGrp="1"/>
          </p:cNvSpPr>
          <p:nvPr>
            <p:ph type="sldNum" sz="quarter" idx="4"/>
          </p:nvPr>
        </p:nvSpPr>
        <p:spPr/>
        <p:txBody>
          <a:bodyPr/>
          <a:lstStyle/>
          <a:p>
            <a:pPr algn="r">
              <a:spcBef>
                <a:spcPts val="600"/>
              </a:spcBef>
              <a:buSzPct val="100000"/>
            </a:pPr>
            <a:fld id="{4654C24A-AA93-4318-A7E9-AF587A936244}" type="slidenum">
              <a:rPr lang="en-US" smtClean="0"/>
              <a:pPr algn="r">
                <a:spcBef>
                  <a:spcPts val="600"/>
                </a:spcBef>
                <a:buSzPct val="100000"/>
              </a:pPr>
              <a:t>18</a:t>
            </a:fld>
            <a:endParaRPr lang="en-US" dirty="0"/>
          </a:p>
        </p:txBody>
      </p:sp>
      <p:sp>
        <p:nvSpPr>
          <p:cNvPr id="5" name="Espace réservé du texte 1">
            <a:extLst>
              <a:ext uri="{FF2B5EF4-FFF2-40B4-BE49-F238E27FC236}">
                <a16:creationId xmlns="" xmlns:a16="http://schemas.microsoft.com/office/drawing/2014/main" id="{56D67DB1-A5EB-4C40-9A13-A0F044BFA22F}"/>
              </a:ext>
            </a:extLst>
          </p:cNvPr>
          <p:cNvSpPr txBox="1">
            <a:spLocks/>
          </p:cNvSpPr>
          <p:nvPr/>
        </p:nvSpPr>
        <p:spPr>
          <a:xfrm>
            <a:off x="283335" y="3502675"/>
            <a:ext cx="11539469" cy="3220097"/>
          </a:xfrm>
          <a:prstGeom prst="rect">
            <a:avLst/>
          </a:prstGeom>
        </p:spPr>
        <p:txBody>
          <a:bodyPr vert="horz" lIns="82945" tIns="41473" rIns="82945" bIns="41473" rtlCol="0">
            <a:noAutofit/>
          </a:bodyPr>
          <a:lstStyle>
            <a:lvl1pPr marL="228600" indent="-228600" algn="l" defTabSz="914400" rtl="0" eaLnBrk="1" latinLnBrk="0" hangingPunct="1">
              <a:lnSpc>
                <a:spcPct val="90000"/>
              </a:lnSpc>
              <a:spcBef>
                <a:spcPts val="3599"/>
              </a:spcBef>
              <a:buFont typeface="Arial" panose="020B0604020202020204" pitchFamily="34" charset="0"/>
              <a:buChar char="•"/>
              <a:defRPr sz="2800" kern="1200">
                <a:solidFill>
                  <a:schemeClr val="tx1"/>
                </a:solidFill>
                <a:latin typeface="+mn-lt"/>
                <a:ea typeface="+mn-ea"/>
                <a:cs typeface="+mn-cs"/>
              </a:defRPr>
            </a:lvl1pPr>
            <a:lvl2pPr marL="457141" indent="-457141"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045" indent="-311045" algn="just">
              <a:lnSpc>
                <a:spcPct val="100000"/>
              </a:lnSpc>
              <a:spcBef>
                <a:spcPts val="2400"/>
              </a:spcBef>
              <a:buClr>
                <a:srgbClr val="009A44"/>
              </a:buClr>
              <a:buFont typeface="Wingdings" panose="05000000000000000000" pitchFamily="2" charset="2"/>
              <a:buChar char="v"/>
            </a:pPr>
            <a:r>
              <a:rPr lang="fr-FR" sz="2200" dirty="0" smtClean="0">
                <a:latin typeface="Times" panose="02020603050405020304" pitchFamily="18" charset="0"/>
                <a:cs typeface="Times" panose="02020603050405020304" pitchFamily="18" charset="0"/>
              </a:rPr>
              <a:t>Consacrer les fortes pentes aux parcours à base d'espèces pérennes ou arbustes fourragers pour les protéger contre toute forme d'érosion et de constituer une réserve pastorale durable. </a:t>
            </a:r>
          </a:p>
          <a:p>
            <a:pPr marL="311045" indent="-311045" algn="just">
              <a:lnSpc>
                <a:spcPct val="100000"/>
              </a:lnSpc>
              <a:spcBef>
                <a:spcPts val="2400"/>
              </a:spcBef>
              <a:buClr>
                <a:srgbClr val="009A44"/>
              </a:buClr>
              <a:buFont typeface="Wingdings" panose="05000000000000000000" pitchFamily="2" charset="2"/>
              <a:buChar char="v"/>
            </a:pPr>
            <a:r>
              <a:rPr lang="fr-FR" sz="2200" dirty="0" smtClean="0">
                <a:latin typeface="Times" panose="02020603050405020304" pitchFamily="18" charset="0"/>
                <a:cs typeface="Times" panose="02020603050405020304" pitchFamily="18" charset="0"/>
              </a:rPr>
              <a:t>Installer des haies vives au tour des ravins, sur leur emprise pour limiter l'érosion des berges par les labours. Ces haies vives pourraient être à base d'espèces épineuses comme les cactus et l'acacia ou autre. </a:t>
            </a:r>
          </a:p>
          <a:p>
            <a:pPr marL="311045" indent="-311045" algn="just">
              <a:lnSpc>
                <a:spcPct val="100000"/>
              </a:lnSpc>
              <a:spcBef>
                <a:spcPts val="2400"/>
              </a:spcBef>
              <a:buClr>
                <a:srgbClr val="009A44"/>
              </a:buClr>
              <a:buFont typeface="Wingdings" panose="05000000000000000000" pitchFamily="2" charset="2"/>
              <a:buChar char="v"/>
            </a:pPr>
            <a:r>
              <a:rPr lang="fr-FR" sz="2200" dirty="0" smtClean="0">
                <a:latin typeface="Times" panose="02020603050405020304" pitchFamily="18" charset="0"/>
                <a:cs typeface="Times" panose="02020603050405020304" pitchFamily="18" charset="0"/>
              </a:rPr>
              <a:t>Développer l'agroforesterie dans la zone en introduisant les plantations mellifères, les arbres à usage multiples et autres. </a:t>
            </a:r>
            <a:endParaRPr lang="fr-FR" sz="2200" dirty="0">
              <a:latin typeface="Times" panose="02020603050405020304" pitchFamily="18" charset="0"/>
              <a:cs typeface="Times" panose="02020603050405020304" pitchFamily="18" charset="0"/>
            </a:endParaRPr>
          </a:p>
        </p:txBody>
      </p:sp>
      <p:sp>
        <p:nvSpPr>
          <p:cNvPr id="3" name="Rectangle 2"/>
          <p:cNvSpPr/>
          <p:nvPr/>
        </p:nvSpPr>
        <p:spPr>
          <a:xfrm>
            <a:off x="283335" y="362635"/>
            <a:ext cx="11642502" cy="769441"/>
          </a:xfrm>
          <a:prstGeom prst="rect">
            <a:avLst/>
          </a:prstGeom>
        </p:spPr>
        <p:txBody>
          <a:bodyPr wrap="square">
            <a:spAutoFit/>
          </a:bodyPr>
          <a:lstStyle/>
          <a:p>
            <a:pPr marL="311045" indent="-311045" algn="just">
              <a:lnSpc>
                <a:spcPct val="100000"/>
              </a:lnSpc>
              <a:spcBef>
                <a:spcPts val="2400"/>
              </a:spcBef>
              <a:buClr>
                <a:srgbClr val="009A44"/>
              </a:buClr>
              <a:buFont typeface="Wingdings" panose="05000000000000000000" pitchFamily="2" charset="2"/>
              <a:buChar char="v"/>
            </a:pPr>
            <a:r>
              <a:rPr lang="fr-FR" sz="2200" dirty="0">
                <a:latin typeface="Times" panose="02020603050405020304" pitchFamily="18" charset="0"/>
                <a:cs typeface="Times" panose="02020603050405020304" pitchFamily="18" charset="0"/>
              </a:rPr>
              <a:t>S’orienter vers les ressources en eau non conventionnelles (Eaux usées traitées, eaux dessalées, eaux géothermales) ;</a:t>
            </a:r>
            <a:endParaRPr lang="fr-FR" sz="2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868330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3" descr="tourb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402" y="120650"/>
            <a:ext cx="1303471" cy="20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4" descr="ter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261" y="8172"/>
            <a:ext cx="1746023" cy="222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5" descr="bin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37" y="2157048"/>
            <a:ext cx="2031225" cy="2329199"/>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3736" name="Picture 6" descr="brf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1469" y="4548598"/>
            <a:ext cx="3077900" cy="2309402"/>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44042" name="Rectangle 10"/>
          <p:cNvSpPr>
            <a:spLocks noGrp="1" noChangeArrowheads="1"/>
          </p:cNvSpPr>
          <p:nvPr>
            <p:ph type="title"/>
          </p:nvPr>
        </p:nvSpPr>
        <p:spPr>
          <a:xfrm>
            <a:off x="256628" y="120650"/>
            <a:ext cx="8338774" cy="1143000"/>
          </a:xfrm>
        </p:spPr>
        <p:txBody>
          <a:bodyPr>
            <a:normAutofit/>
          </a:bodyPr>
          <a:lstStyle/>
          <a:p>
            <a:pPr>
              <a:defRPr/>
            </a:pPr>
            <a:r>
              <a:rPr lang="fr-FR" altLang="fr-FR" sz="2400" b="1" dirty="0" smtClean="0">
                <a:latin typeface="Times New Roman" panose="02020603050405020304" pitchFamily="18" charset="0"/>
                <a:cs typeface="Times New Roman" panose="02020603050405020304" pitchFamily="18" charset="0"/>
              </a:rPr>
              <a:t>4.2. Améliorer les sols pour une meilleure gestion des eaux pluviales </a:t>
            </a:r>
            <a:endParaRPr lang="fr-FR" altLang="fr-FR"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37813" y="1382265"/>
            <a:ext cx="7731678" cy="4321034"/>
          </a:xfrm>
          <a:prstGeom prst="rect">
            <a:avLst/>
          </a:prstGeom>
        </p:spPr>
        <p:txBody>
          <a:bodyPr vert="horz" lIns="82945" tIns="41473" rIns="82945" bIns="41473" rtlCol="0">
            <a:noAutofit/>
          </a:bodyPr>
          <a:lstStyle/>
          <a:p>
            <a:pPr algn="just">
              <a:spcBef>
                <a:spcPts val="2400"/>
              </a:spcBef>
              <a:buClr>
                <a:srgbClr val="009A44"/>
              </a:buClr>
            </a:pPr>
            <a:r>
              <a:rPr lang="fr-FR" altLang="fr-FR" sz="2000" b="1" dirty="0">
                <a:latin typeface="Times" panose="02020603050405020304" pitchFamily="18" charset="0"/>
                <a:cs typeface="Times" panose="02020603050405020304" pitchFamily="18" charset="0"/>
              </a:rPr>
              <a:t>Augmenter la rétention en eau</a:t>
            </a:r>
          </a:p>
          <a:p>
            <a:pPr marL="311045" indent="-311045" algn="just">
              <a:spcBef>
                <a:spcPts val="2400"/>
              </a:spcBef>
              <a:buClr>
                <a:srgbClr val="009A44"/>
              </a:buClr>
              <a:buFont typeface="Wingdings" panose="05000000000000000000" pitchFamily="2" charset="2"/>
              <a:buChar char="v"/>
            </a:pPr>
            <a:r>
              <a:rPr lang="fr-FR" altLang="fr-FR" sz="2000" dirty="0">
                <a:latin typeface="Times" panose="02020603050405020304" pitchFamily="18" charset="0"/>
                <a:cs typeface="Times" panose="02020603050405020304" pitchFamily="18" charset="0"/>
              </a:rPr>
              <a:t> modifier la texture (amendements organiques, sable… )</a:t>
            </a:r>
          </a:p>
          <a:p>
            <a:pPr marL="311045" indent="-311045" algn="just">
              <a:spcBef>
                <a:spcPts val="2400"/>
              </a:spcBef>
              <a:buClr>
                <a:srgbClr val="009A44"/>
              </a:buClr>
              <a:buFont typeface="Wingdings" panose="05000000000000000000" pitchFamily="2" charset="2"/>
              <a:buChar char="v"/>
            </a:pPr>
            <a:r>
              <a:rPr lang="fr-FR" altLang="fr-FR" sz="2000" dirty="0">
                <a:latin typeface="Times" panose="02020603050405020304" pitchFamily="18" charset="0"/>
                <a:cs typeface="Times" panose="02020603050405020304" pitchFamily="18" charset="0"/>
              </a:rPr>
              <a:t> améliorer la structure (plantes et produits spécifiques)</a:t>
            </a:r>
          </a:p>
          <a:p>
            <a:pPr marL="311045" indent="-311045" algn="just">
              <a:spcBef>
                <a:spcPts val="2400"/>
              </a:spcBef>
              <a:buClr>
                <a:srgbClr val="009A44"/>
              </a:buClr>
              <a:buFont typeface="Wingdings" panose="05000000000000000000" pitchFamily="2" charset="2"/>
              <a:buChar char="v"/>
            </a:pPr>
            <a:r>
              <a:rPr lang="fr-FR" altLang="fr-FR" sz="2000" dirty="0">
                <a:latin typeface="Times" panose="02020603050405020304" pitchFamily="18" charset="0"/>
                <a:cs typeface="Times" panose="02020603050405020304" pitchFamily="18" charset="0"/>
              </a:rPr>
              <a:t> </a:t>
            </a:r>
            <a:r>
              <a:rPr lang="fr-FR" altLang="fr-FR" sz="2000" dirty="0" err="1">
                <a:latin typeface="Times" panose="02020603050405020304" pitchFamily="18" charset="0"/>
                <a:cs typeface="Times" panose="02020603050405020304" pitchFamily="18" charset="0"/>
              </a:rPr>
              <a:t>hydrorétenteurs</a:t>
            </a:r>
            <a:r>
              <a:rPr lang="fr-FR" altLang="fr-FR" sz="2000" dirty="0">
                <a:latin typeface="Times" panose="02020603050405020304" pitchFamily="18" charset="0"/>
                <a:cs typeface="Times" panose="02020603050405020304" pitchFamily="18" charset="0"/>
              </a:rPr>
              <a:t> (substrat pour fleurissement)</a:t>
            </a:r>
          </a:p>
          <a:p>
            <a:pPr algn="just">
              <a:spcBef>
                <a:spcPts val="2400"/>
              </a:spcBef>
              <a:buClr>
                <a:srgbClr val="009A44"/>
              </a:buClr>
            </a:pPr>
            <a:r>
              <a:rPr lang="fr-FR" altLang="fr-FR" sz="2000" dirty="0">
                <a:latin typeface="Times" panose="02020603050405020304" pitchFamily="18" charset="0"/>
                <a:cs typeface="Times" panose="02020603050405020304" pitchFamily="18" charset="0"/>
              </a:rPr>
              <a:t> </a:t>
            </a:r>
            <a:r>
              <a:rPr lang="fr-FR" altLang="fr-FR" sz="2000" b="1" dirty="0">
                <a:latin typeface="Times" panose="02020603050405020304" pitchFamily="18" charset="0"/>
                <a:cs typeface="Times" panose="02020603050405020304" pitchFamily="18" charset="0"/>
              </a:rPr>
              <a:t>Faciliter la pénétration des eaux de pluie</a:t>
            </a:r>
          </a:p>
          <a:p>
            <a:pPr marL="311045" indent="-311045" algn="just">
              <a:spcBef>
                <a:spcPts val="2400"/>
              </a:spcBef>
              <a:buClr>
                <a:srgbClr val="009A44"/>
              </a:buClr>
              <a:buFont typeface="Wingdings" panose="05000000000000000000" pitchFamily="2" charset="2"/>
              <a:buChar char="v"/>
            </a:pPr>
            <a:r>
              <a:rPr lang="fr-FR" altLang="fr-FR" sz="2000" dirty="0">
                <a:latin typeface="Times" panose="02020603050405020304" pitchFamily="18" charset="0"/>
                <a:cs typeface="Times" panose="02020603050405020304" pitchFamily="18" charset="0"/>
              </a:rPr>
              <a:t> binages réguliers (sols nus)</a:t>
            </a:r>
          </a:p>
          <a:p>
            <a:pPr marL="311045" indent="-311045" algn="just">
              <a:spcBef>
                <a:spcPts val="2400"/>
              </a:spcBef>
              <a:buClr>
                <a:srgbClr val="009A44"/>
              </a:buClr>
              <a:buFont typeface="Wingdings" panose="05000000000000000000" pitchFamily="2" charset="2"/>
              <a:buChar char="v"/>
            </a:pPr>
            <a:r>
              <a:rPr lang="fr-FR" altLang="fr-FR" sz="2000" dirty="0">
                <a:latin typeface="Times" panose="02020603050405020304" pitchFamily="18" charset="0"/>
                <a:cs typeface="Times" panose="02020603050405020304" pitchFamily="18" charset="0"/>
              </a:rPr>
              <a:t> aération (sols engazonnés)</a:t>
            </a:r>
          </a:p>
        </p:txBody>
      </p:sp>
    </p:spTree>
    <p:extLst>
      <p:ext uri="{BB962C8B-B14F-4D97-AF65-F5344CB8AC3E}">
        <p14:creationId xmlns:p14="http://schemas.microsoft.com/office/powerpoint/2010/main" val="109055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un ligne lumière ampoule lampe art. continu Célibataire ligne idée,  créatif, énergie concept ampoule. idée de génie, affaires Solution  conception concept. vecteur 28191594 Art vectoriel chez Vecteezy">
            <a:extLst>
              <a:ext uri="{FF2B5EF4-FFF2-40B4-BE49-F238E27FC236}">
                <a16:creationId xmlns="" xmlns:a16="http://schemas.microsoft.com/office/drawing/2014/main" id="{31ABEBA0-4C0B-4AE5-BC07-569C78325B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8700" y="4704316"/>
            <a:ext cx="2190011" cy="21900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 xmlns:a16="http://schemas.microsoft.com/office/drawing/2014/main" id="{34F41E86-EF84-4AD2-997A-805C57F86A80}"/>
              </a:ext>
            </a:extLst>
          </p:cNvPr>
          <p:cNvSpPr>
            <a:spLocks noGrp="1"/>
          </p:cNvSpPr>
          <p:nvPr>
            <p:ph idx="1"/>
          </p:nvPr>
        </p:nvSpPr>
        <p:spPr>
          <a:xfrm>
            <a:off x="1441555" y="1648053"/>
            <a:ext cx="10515600" cy="4572443"/>
          </a:xfrm>
        </p:spPr>
        <p:txBody>
          <a:bodyPr>
            <a:noAutofit/>
          </a:bodyPr>
          <a:lstStyle/>
          <a:p>
            <a:pPr algn="just">
              <a:lnSpc>
                <a:spcPct val="150000"/>
              </a:lnSpc>
              <a:buClr>
                <a:schemeClr val="accent5">
                  <a:lumMod val="75000"/>
                </a:schemeClr>
              </a:buClr>
              <a:buFont typeface="Wingdings" panose="05000000000000000000" pitchFamily="2" charset="2"/>
              <a:buChar char="q"/>
            </a:pPr>
            <a:r>
              <a:rPr lang="fr-FR" sz="2000" b="0" i="0" u="none" strike="noStrike" baseline="0" dirty="0">
                <a:solidFill>
                  <a:srgbClr val="000000"/>
                </a:solidFill>
                <a:latin typeface="Times" panose="02020603050405020304" pitchFamily="18" charset="0"/>
                <a:cs typeface="Times" panose="02020603050405020304" pitchFamily="18" charset="0"/>
              </a:rPr>
              <a:t>Les rapports d'évaluation, des changements climatiques futurs </a:t>
            </a:r>
            <a:r>
              <a:rPr lang="fr-FR" sz="2000" dirty="0">
                <a:solidFill>
                  <a:srgbClr val="000000"/>
                </a:solidFill>
                <a:latin typeface="Times" panose="02020603050405020304" pitchFamily="18" charset="0"/>
                <a:cs typeface="Times" panose="02020603050405020304" pitchFamily="18" charset="0"/>
              </a:rPr>
              <a:t>mettent l’accent sur le </a:t>
            </a:r>
            <a:r>
              <a:rPr lang="fr-FR" sz="2000" b="0" i="0" u="none" strike="noStrike" baseline="0" dirty="0">
                <a:solidFill>
                  <a:srgbClr val="000000"/>
                </a:solidFill>
                <a:latin typeface="Times" panose="02020603050405020304" pitchFamily="18" charset="0"/>
                <a:cs typeface="Times" panose="02020603050405020304" pitchFamily="18" charset="0"/>
              </a:rPr>
              <a:t>réchauffement de la planète, par la modification des régimes et du volume de précipitations, et par une augmentation de la fréquence et de l'intensité de certains phénomènes climatiques extrêmes. </a:t>
            </a:r>
          </a:p>
          <a:p>
            <a:pPr algn="just">
              <a:lnSpc>
                <a:spcPct val="150000"/>
              </a:lnSpc>
              <a:buClr>
                <a:schemeClr val="accent5">
                  <a:lumMod val="75000"/>
                </a:schemeClr>
              </a:buClr>
              <a:buFont typeface="Wingdings" panose="05000000000000000000" pitchFamily="2" charset="2"/>
              <a:buChar char="q"/>
            </a:pPr>
            <a:r>
              <a:rPr lang="fr-FR" sz="2000" b="0" i="0" u="none" strike="noStrike" baseline="0" dirty="0">
                <a:solidFill>
                  <a:srgbClr val="000000"/>
                </a:solidFill>
                <a:latin typeface="Times" panose="02020603050405020304" pitchFamily="18" charset="0"/>
                <a:cs typeface="Times" panose="02020603050405020304" pitchFamily="18" charset="0"/>
              </a:rPr>
              <a:t>Les pays qui seront touchés fortement par l'effet de serre sont ceux possédant un PIB annuel moyen et faible, donc des pays pauvres dont les options de développement économique sont limitées et basées sur l'exploitation de l'eau, le secteur prioritaire pour promouvoir l'agricu</a:t>
            </a:r>
            <a:r>
              <a:rPr lang="fr-FR" sz="2000" dirty="0">
                <a:solidFill>
                  <a:srgbClr val="000000"/>
                </a:solidFill>
                <a:latin typeface="Times" panose="02020603050405020304" pitchFamily="18" charset="0"/>
                <a:cs typeface="Times" panose="02020603050405020304" pitchFamily="18" charset="0"/>
              </a:rPr>
              <a:t>l</a:t>
            </a:r>
            <a:r>
              <a:rPr lang="fr-FR" sz="2000" b="0" i="0" u="none" strike="noStrike" baseline="0" dirty="0">
                <a:solidFill>
                  <a:srgbClr val="000000"/>
                </a:solidFill>
                <a:latin typeface="Times" panose="02020603050405020304" pitchFamily="18" charset="0"/>
                <a:cs typeface="Times" panose="02020603050405020304" pitchFamily="18" charset="0"/>
              </a:rPr>
              <a:t>ture. </a:t>
            </a:r>
          </a:p>
          <a:p>
            <a:pPr algn="just">
              <a:lnSpc>
                <a:spcPct val="150000"/>
              </a:lnSpc>
              <a:buClr>
                <a:schemeClr val="accent5">
                  <a:lumMod val="75000"/>
                </a:schemeClr>
              </a:buClr>
              <a:buFont typeface="Wingdings" panose="05000000000000000000" pitchFamily="2" charset="2"/>
              <a:buChar char="q"/>
            </a:pPr>
            <a:r>
              <a:rPr lang="fr-FR" sz="2000" b="0" i="0" u="none" strike="noStrike" baseline="0" dirty="0">
                <a:solidFill>
                  <a:srgbClr val="000000"/>
                </a:solidFill>
                <a:latin typeface="Times" panose="02020603050405020304" pitchFamily="18" charset="0"/>
                <a:cs typeface="Times" panose="02020603050405020304" pitchFamily="18" charset="0"/>
              </a:rPr>
              <a:t>La situation actuelle des ressources en eau et en sol, et de leurs usages en Tunisie présente des enjeux qui sont communs aux autres régions du bassin méditerranéen: des ressources limitées et largement exploitées pour répondre à la croissance des besoins. </a:t>
            </a:r>
          </a:p>
        </p:txBody>
      </p:sp>
      <p:pic>
        <p:nvPicPr>
          <p:cNvPr id="3078" name="Picture 6" descr="Changements climatiques : Quel avenir pour notre planète ? | La Presse de  Tunisie">
            <a:extLst>
              <a:ext uri="{FF2B5EF4-FFF2-40B4-BE49-F238E27FC236}">
                <a16:creationId xmlns="" xmlns:a16="http://schemas.microsoft.com/office/drawing/2014/main" id="{F621D9C8-C4EB-4A59-9A78-DF940C849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7" y="404813"/>
            <a:ext cx="1343748" cy="7762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p 10 des pays les plus pauvres au monde en 2021">
            <a:extLst>
              <a:ext uri="{FF2B5EF4-FFF2-40B4-BE49-F238E27FC236}">
                <a16:creationId xmlns="" xmlns:a16="http://schemas.microsoft.com/office/drawing/2014/main" id="{553FD5F4-DECE-4912-B94A-92A918838A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75" y="2753908"/>
            <a:ext cx="1446500" cy="7762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ÉNURIE D'EAU - DÉFINITION, causes et conséquences">
            <a:extLst>
              <a:ext uri="{FF2B5EF4-FFF2-40B4-BE49-F238E27FC236}">
                <a16:creationId xmlns="" xmlns:a16="http://schemas.microsoft.com/office/drawing/2014/main" id="{505CA8C6-B11B-4B77-8434-5AC1AEA207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0" y="3761271"/>
            <a:ext cx="1448465" cy="96564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omprendre pour agir : les changements climatiques. Un guide d'activités  pédagogiques - CTREQ - RIRE">
            <a:extLst>
              <a:ext uri="{FF2B5EF4-FFF2-40B4-BE49-F238E27FC236}">
                <a16:creationId xmlns="" xmlns:a16="http://schemas.microsoft.com/office/drawing/2014/main" id="{71550C05-B0E2-4A76-8FB9-F74D072E98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0" y="1406821"/>
            <a:ext cx="1225344" cy="11160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ataviz | Vivre avec moins de 5 dinars par jour, cartographie de la pauvreté  en Tunisie – Inkyfada">
            <a:extLst>
              <a:ext uri="{FF2B5EF4-FFF2-40B4-BE49-F238E27FC236}">
                <a16:creationId xmlns="" xmlns:a16="http://schemas.microsoft.com/office/drawing/2014/main" id="{CC6ECCCE-4581-4C90-8F6D-7C95D42BF3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89" y="4792869"/>
            <a:ext cx="1065039" cy="189340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815921" y="553792"/>
            <a:ext cx="9504609" cy="461665"/>
          </a:xfrm>
          <a:prstGeom prst="rect">
            <a:avLst/>
          </a:prstGeom>
          <a:noFill/>
        </p:spPr>
        <p:txBody>
          <a:bodyPr wrap="square" rtlCol="0">
            <a:spAutoFit/>
          </a:bodyPr>
          <a:lstStyle/>
          <a:p>
            <a:r>
              <a:rPr lang="fr-FR" sz="2400" b="1" dirty="0" smtClean="0"/>
              <a:t>I/ Introduction</a:t>
            </a:r>
            <a:endParaRPr lang="fr-FR" sz="2400" b="1" dirty="0"/>
          </a:p>
        </p:txBody>
      </p:sp>
    </p:spTree>
    <p:extLst>
      <p:ext uri="{BB962C8B-B14F-4D97-AF65-F5344CB8AC3E}">
        <p14:creationId xmlns:p14="http://schemas.microsoft.com/office/powerpoint/2010/main" val="531620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955909" y="1341038"/>
            <a:ext cx="5687863" cy="36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fr-FR" altLang="fr-FR">
              <a:latin typeface="+mj-lt"/>
            </a:endParaRPr>
          </a:p>
        </p:txBody>
      </p:sp>
      <p:sp>
        <p:nvSpPr>
          <p:cNvPr id="74756" name="Text Box 4"/>
          <p:cNvSpPr txBox="1">
            <a:spLocks noChangeArrowheads="1"/>
          </p:cNvSpPr>
          <p:nvPr/>
        </p:nvSpPr>
        <p:spPr bwMode="auto">
          <a:xfrm>
            <a:off x="1683660" y="413773"/>
            <a:ext cx="2592319" cy="119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Char char="q"/>
            </a:pPr>
            <a:r>
              <a:rPr lang="fr-FR" altLang="fr-FR" b="1" dirty="0">
                <a:solidFill>
                  <a:srgbClr val="006600"/>
                </a:solidFill>
                <a:latin typeface="+mj-lt"/>
              </a:rPr>
              <a:t> paillage organique</a:t>
            </a:r>
          </a:p>
          <a:p>
            <a:pPr>
              <a:spcBef>
                <a:spcPct val="50000"/>
              </a:spcBef>
              <a:buFont typeface="Wingdings" panose="05000000000000000000" pitchFamily="2" charset="2"/>
              <a:buChar char="q"/>
            </a:pPr>
            <a:endParaRPr lang="fr-FR" altLang="fr-FR" b="1" dirty="0">
              <a:solidFill>
                <a:srgbClr val="006600"/>
              </a:solidFill>
              <a:latin typeface="+mj-lt"/>
            </a:endParaRPr>
          </a:p>
          <a:p>
            <a:pPr>
              <a:spcBef>
                <a:spcPct val="50000"/>
              </a:spcBef>
              <a:buFont typeface="Wingdings" panose="05000000000000000000" pitchFamily="2" charset="2"/>
              <a:buChar char="q"/>
            </a:pPr>
            <a:endParaRPr lang="fr-FR" altLang="fr-FR" b="1" dirty="0">
              <a:solidFill>
                <a:srgbClr val="006600"/>
              </a:solidFill>
              <a:latin typeface="+mj-lt"/>
            </a:endParaRPr>
          </a:p>
        </p:txBody>
      </p:sp>
      <p:pic>
        <p:nvPicPr>
          <p:cNvPr id="74757" name="Picture 5" descr="paillage to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578" y="1162331"/>
            <a:ext cx="2292753" cy="3060905"/>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4758" name="Text Box 6"/>
          <p:cNvSpPr txBox="1">
            <a:spLocks noChangeArrowheads="1"/>
          </p:cNvSpPr>
          <p:nvPr/>
        </p:nvSpPr>
        <p:spPr bwMode="auto">
          <a:xfrm>
            <a:off x="4275979" y="475773"/>
            <a:ext cx="2808213" cy="36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Char char="q"/>
            </a:pPr>
            <a:r>
              <a:rPr lang="fr-FR" altLang="fr-FR" dirty="0">
                <a:solidFill>
                  <a:srgbClr val="006600"/>
                </a:solidFill>
                <a:latin typeface="+mj-lt"/>
              </a:rPr>
              <a:t> </a:t>
            </a:r>
            <a:r>
              <a:rPr lang="fr-FR" altLang="fr-FR" b="1" dirty="0">
                <a:solidFill>
                  <a:srgbClr val="006600"/>
                </a:solidFill>
                <a:latin typeface="+mj-lt"/>
              </a:rPr>
              <a:t>paillage synthétique</a:t>
            </a:r>
          </a:p>
        </p:txBody>
      </p:sp>
      <p:sp>
        <p:nvSpPr>
          <p:cNvPr id="74759" name="Text Box 7"/>
          <p:cNvSpPr txBox="1">
            <a:spLocks noChangeArrowheads="1"/>
          </p:cNvSpPr>
          <p:nvPr/>
        </p:nvSpPr>
        <p:spPr bwMode="auto">
          <a:xfrm>
            <a:off x="8090065" y="426653"/>
            <a:ext cx="2592319" cy="77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Char char="q"/>
            </a:pPr>
            <a:r>
              <a:rPr lang="fr-FR" altLang="fr-FR" dirty="0">
                <a:solidFill>
                  <a:srgbClr val="006600"/>
                </a:solidFill>
                <a:latin typeface="+mj-lt"/>
              </a:rPr>
              <a:t> </a:t>
            </a:r>
            <a:r>
              <a:rPr lang="fr-FR" altLang="fr-FR" b="1" dirty="0">
                <a:solidFill>
                  <a:srgbClr val="006600"/>
                </a:solidFill>
                <a:latin typeface="+mj-lt"/>
              </a:rPr>
              <a:t>paillage minéral</a:t>
            </a:r>
          </a:p>
          <a:p>
            <a:pPr>
              <a:spcBef>
                <a:spcPct val="50000"/>
              </a:spcBef>
            </a:pPr>
            <a:endParaRPr lang="fr-FR" altLang="fr-FR" dirty="0">
              <a:latin typeface="+mj-lt"/>
            </a:endParaRPr>
          </a:p>
        </p:txBody>
      </p:sp>
      <p:pic>
        <p:nvPicPr>
          <p:cNvPr id="74760" name="Picture 8" descr="paillage mi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028" y="1162331"/>
            <a:ext cx="1605989" cy="3060905"/>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11" descr="verre pil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9226" y="1162331"/>
            <a:ext cx="1714628" cy="3060905"/>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6" descr="paillage-ecorce-pin-f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219" y="1140943"/>
            <a:ext cx="1622382" cy="102989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7" descr="paillage-palette-bo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247" y="2332695"/>
            <a:ext cx="1627144" cy="793466"/>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8" descr="paillage natt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191" y="3323771"/>
            <a:ext cx="1568409" cy="899465"/>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20" descr="paillage-chanv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492" y="1169550"/>
            <a:ext cx="1622382" cy="1001291"/>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4770" name="Picture 22" descr="paillage-feve-caca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74" y="2361302"/>
            <a:ext cx="1622382" cy="772008"/>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74771" name="Picture 23" descr="paillage-cosse-sarraz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074" y="3323771"/>
            <a:ext cx="1622382" cy="89946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1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ériel de communication pour les Objectifs de développement durable -  L'Agenda 2030 en France">
            <a:extLst>
              <a:ext uri="{FF2B5EF4-FFF2-40B4-BE49-F238E27FC236}">
                <a16:creationId xmlns="" xmlns:a16="http://schemas.microsoft.com/office/drawing/2014/main" id="{214A40A6-2837-4281-B59E-D6F3A3C03F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376" y="426029"/>
            <a:ext cx="12769376" cy="7519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extLst>
              <a:ext uri="{FF2B5EF4-FFF2-40B4-BE49-F238E27FC236}">
                <a16:creationId xmlns="" xmlns:a16="http://schemas.microsoft.com/office/drawing/2014/main" id="{A8CEDAD7-126C-4A79-837D-91B55B08C052}"/>
              </a:ext>
            </a:extLst>
          </p:cNvPr>
          <p:cNvSpPr/>
          <p:nvPr/>
        </p:nvSpPr>
        <p:spPr>
          <a:xfrm>
            <a:off x="9416955" y="846162"/>
            <a:ext cx="1910686" cy="2320120"/>
          </a:xfrm>
          <a:prstGeom prst="roundRect">
            <a:avLst/>
          </a:prstGeom>
          <a:noFill/>
          <a:ln w="762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471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8BF4636C-F1F5-4661-91E0-3753951DE1BB}"/>
              </a:ext>
            </a:extLst>
          </p:cNvPr>
          <p:cNvPicPr>
            <a:picLocks noChangeAspect="1"/>
          </p:cNvPicPr>
          <p:nvPr/>
        </p:nvPicPr>
        <p:blipFill>
          <a:blip r:embed="rId2"/>
          <a:stretch>
            <a:fillRect/>
          </a:stretch>
        </p:blipFill>
        <p:spPr>
          <a:xfrm>
            <a:off x="0" y="899980"/>
            <a:ext cx="4173857" cy="5958020"/>
          </a:xfrm>
          <a:prstGeom prst="rect">
            <a:avLst/>
          </a:prstGeom>
        </p:spPr>
      </p:pic>
      <p:pic>
        <p:nvPicPr>
          <p:cNvPr id="7" name="Image 6">
            <a:extLst>
              <a:ext uri="{FF2B5EF4-FFF2-40B4-BE49-F238E27FC236}">
                <a16:creationId xmlns="" xmlns:a16="http://schemas.microsoft.com/office/drawing/2014/main" id="{1B147C30-94F4-449E-B1BA-0195E805B45B}"/>
              </a:ext>
            </a:extLst>
          </p:cNvPr>
          <p:cNvPicPr>
            <a:picLocks noChangeAspect="1"/>
          </p:cNvPicPr>
          <p:nvPr/>
        </p:nvPicPr>
        <p:blipFill>
          <a:blip r:embed="rId3"/>
          <a:stretch>
            <a:fillRect/>
          </a:stretch>
        </p:blipFill>
        <p:spPr>
          <a:xfrm>
            <a:off x="3828351" y="899980"/>
            <a:ext cx="4205029" cy="5958020"/>
          </a:xfrm>
          <a:prstGeom prst="rect">
            <a:avLst/>
          </a:prstGeom>
        </p:spPr>
      </p:pic>
      <p:pic>
        <p:nvPicPr>
          <p:cNvPr id="4" name="Image 3">
            <a:extLst>
              <a:ext uri="{FF2B5EF4-FFF2-40B4-BE49-F238E27FC236}">
                <a16:creationId xmlns="" xmlns:a16="http://schemas.microsoft.com/office/drawing/2014/main" id="{671ECE0A-D74F-4007-8436-C2A07D369E59}"/>
              </a:ext>
            </a:extLst>
          </p:cNvPr>
          <p:cNvPicPr>
            <a:picLocks noChangeAspect="1"/>
          </p:cNvPicPr>
          <p:nvPr/>
        </p:nvPicPr>
        <p:blipFill>
          <a:blip r:embed="rId4"/>
          <a:stretch>
            <a:fillRect/>
          </a:stretch>
        </p:blipFill>
        <p:spPr>
          <a:xfrm>
            <a:off x="7687873" y="454931"/>
            <a:ext cx="4504127" cy="6403069"/>
          </a:xfrm>
          <a:prstGeom prst="rect">
            <a:avLst/>
          </a:prstGeom>
        </p:spPr>
      </p:pic>
      <p:sp>
        <p:nvSpPr>
          <p:cNvPr id="2" name="ZoneTexte 1"/>
          <p:cNvSpPr txBox="1"/>
          <p:nvPr/>
        </p:nvSpPr>
        <p:spPr>
          <a:xfrm>
            <a:off x="128788" y="31124"/>
            <a:ext cx="9324305" cy="830997"/>
          </a:xfrm>
          <a:prstGeom prst="rect">
            <a:avLst/>
          </a:prstGeom>
          <a:noFill/>
        </p:spPr>
        <p:txBody>
          <a:bodyPr wrap="square" rtlCol="0">
            <a:spAutoFit/>
          </a:bodyPr>
          <a:lstStyle/>
          <a:p>
            <a:r>
              <a:rPr lang="fr-FR" sz="2400" b="1" dirty="0" smtClean="0"/>
              <a:t>II/ </a:t>
            </a:r>
            <a:r>
              <a:rPr lang="fr-FR" sz="2400" b="1" dirty="0"/>
              <a:t>A</a:t>
            </a:r>
            <a:r>
              <a:rPr lang="fr-FR" sz="2400" b="1" dirty="0" smtClean="0"/>
              <a:t>ménagements et techniques de collecte des eaux pluviales dans différentes régions de la Tunisie </a:t>
            </a:r>
            <a:endParaRPr lang="fr-FR" sz="2400" b="1" dirty="0"/>
          </a:p>
        </p:txBody>
      </p:sp>
    </p:spTree>
    <p:extLst>
      <p:ext uri="{BB962C8B-B14F-4D97-AF65-F5344CB8AC3E}">
        <p14:creationId xmlns:p14="http://schemas.microsoft.com/office/powerpoint/2010/main" val="351089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EF3E1CC5-0A91-4893-B9C5-91219C8A86D7}"/>
              </a:ext>
            </a:extLst>
          </p:cNvPr>
          <p:cNvPicPr>
            <a:picLocks noChangeAspect="1"/>
          </p:cNvPicPr>
          <p:nvPr/>
        </p:nvPicPr>
        <p:blipFill>
          <a:blip r:embed="rId2"/>
          <a:stretch>
            <a:fillRect/>
          </a:stretch>
        </p:blipFill>
        <p:spPr>
          <a:xfrm>
            <a:off x="1756757" y="70969"/>
            <a:ext cx="8678486" cy="6716062"/>
          </a:xfrm>
          <a:prstGeom prst="rect">
            <a:avLst/>
          </a:prstGeom>
        </p:spPr>
      </p:pic>
      <p:pic>
        <p:nvPicPr>
          <p:cNvPr id="11" name="Image 10">
            <a:extLst>
              <a:ext uri="{FF2B5EF4-FFF2-40B4-BE49-F238E27FC236}">
                <a16:creationId xmlns="" xmlns:a16="http://schemas.microsoft.com/office/drawing/2014/main" id="{AA98EBF6-3801-4C18-ADD8-73896E30A5D2}"/>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715419" y="6467420"/>
            <a:ext cx="1476581" cy="390580"/>
          </a:xfrm>
          <a:prstGeom prst="rect">
            <a:avLst/>
          </a:prstGeom>
        </p:spPr>
      </p:pic>
    </p:spTree>
    <p:extLst>
      <p:ext uri="{BB962C8B-B14F-4D97-AF65-F5344CB8AC3E}">
        <p14:creationId xmlns:p14="http://schemas.microsoft.com/office/powerpoint/2010/main" val="269885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BF6E40C-FC45-4637-A8CC-798CF625A1E5}"/>
              </a:ext>
            </a:extLst>
          </p:cNvPr>
          <p:cNvSpPr>
            <a:spLocks noGrp="1"/>
          </p:cNvSpPr>
          <p:nvPr>
            <p:ph type="title"/>
          </p:nvPr>
        </p:nvSpPr>
        <p:spPr>
          <a:xfrm>
            <a:off x="1043189" y="5910605"/>
            <a:ext cx="5027344" cy="746976"/>
          </a:xfrm>
        </p:spPr>
        <p:txBody>
          <a:bodyPr>
            <a:normAutofit/>
          </a:bodyPr>
          <a:lstStyle/>
          <a:p>
            <a:pPr algn="ctr"/>
            <a:r>
              <a:rPr lang="fr-FR" sz="2400" dirty="0">
                <a:ln w="0"/>
                <a:effectLst>
                  <a:outerShdw blurRad="38100" dist="19050" dir="2700000" algn="tl" rotWithShape="0">
                    <a:schemeClr val="dk1">
                      <a:alpha val="40000"/>
                    </a:schemeClr>
                  </a:outerShdw>
                </a:effectLst>
                <a:latin typeface="Times" panose="02020603050405020304" pitchFamily="18" charset="0"/>
                <a:cs typeface="Times" panose="02020603050405020304" pitchFamily="18" charset="0"/>
              </a:rPr>
              <a:t>Carte topographique du Sahel tunisien</a:t>
            </a:r>
          </a:p>
        </p:txBody>
      </p:sp>
      <p:pic>
        <p:nvPicPr>
          <p:cNvPr id="5" name="Espace réservé du contenu 4">
            <a:extLst>
              <a:ext uri="{FF2B5EF4-FFF2-40B4-BE49-F238E27FC236}">
                <a16:creationId xmlns="" xmlns:a16="http://schemas.microsoft.com/office/drawing/2014/main" id="{F6933A15-8784-4CD4-8D6C-9B425D5EB61A}"/>
              </a:ext>
            </a:extLst>
          </p:cNvPr>
          <p:cNvPicPr>
            <a:picLocks noGrp="1" noChangeAspect="1"/>
          </p:cNvPicPr>
          <p:nvPr>
            <p:ph idx="1"/>
          </p:nvPr>
        </p:nvPicPr>
        <p:blipFill>
          <a:blip r:embed="rId2"/>
          <a:stretch>
            <a:fillRect/>
          </a:stretch>
        </p:blipFill>
        <p:spPr>
          <a:xfrm>
            <a:off x="6070533" y="801967"/>
            <a:ext cx="5651567" cy="6056033"/>
          </a:xfrm>
        </p:spPr>
      </p:pic>
      <p:sp>
        <p:nvSpPr>
          <p:cNvPr id="6" name="ZoneTexte 5">
            <a:extLst>
              <a:ext uri="{FF2B5EF4-FFF2-40B4-BE49-F238E27FC236}">
                <a16:creationId xmlns="" xmlns:a16="http://schemas.microsoft.com/office/drawing/2014/main" id="{9BA8D1AF-45B9-4607-B435-7B4156137BF7}"/>
              </a:ext>
            </a:extLst>
          </p:cNvPr>
          <p:cNvSpPr txBox="1"/>
          <p:nvPr/>
        </p:nvSpPr>
        <p:spPr>
          <a:xfrm>
            <a:off x="469900" y="1051795"/>
            <a:ext cx="5232333" cy="4602029"/>
          </a:xfrm>
          <a:prstGeom prst="rect">
            <a:avLst/>
          </a:prstGeom>
          <a:noFill/>
        </p:spPr>
        <p:txBody>
          <a:bodyPr wrap="square">
            <a:spAutoFit/>
          </a:bodyPr>
          <a:lstStyle/>
          <a:p>
            <a:pPr algn="just">
              <a:lnSpc>
                <a:spcPct val="150000"/>
              </a:lnSpc>
              <a:buClr>
                <a:schemeClr val="accent5">
                  <a:lumMod val="75000"/>
                </a:schemeClr>
              </a:buClr>
              <a:buFont typeface="Wingdings" panose="05000000000000000000" pitchFamily="2" charset="2"/>
              <a:buChar char="q"/>
            </a:pPr>
            <a:r>
              <a:rPr lang="fr-FR" sz="2200" b="0" i="0" u="none" strike="noStrike" baseline="0" dirty="0">
                <a:solidFill>
                  <a:srgbClr val="000000"/>
                </a:solidFill>
                <a:latin typeface="Times" panose="02020603050405020304" pitchFamily="18" charset="0"/>
                <a:cs typeface="Times" panose="02020603050405020304" pitchFamily="18" charset="0"/>
              </a:rPr>
              <a:t>La région du Sahel ne bénéficie pas de ressources en eau et en sol favorables nécessaires pour subvenir aux besoins du développement économique et d'une population en augmentation. En plus, cette zone dispose d'un écosystème fragile du fait des conditions climatiques caractérisées par la torrentialité et l'irrégularité des pluies, et par la fréquence des vents violents </a:t>
            </a:r>
            <a:endParaRPr lang="fr-FR" sz="2200" dirty="0">
              <a:latin typeface="Times" panose="02020603050405020304" pitchFamily="18" charset="0"/>
              <a:cs typeface="Times" panose="02020603050405020304" pitchFamily="18" charset="0"/>
            </a:endParaRPr>
          </a:p>
        </p:txBody>
      </p:sp>
      <p:sp>
        <p:nvSpPr>
          <p:cNvPr id="3" name="ZoneTexte 2"/>
          <p:cNvSpPr txBox="1"/>
          <p:nvPr/>
        </p:nvSpPr>
        <p:spPr>
          <a:xfrm>
            <a:off x="167425" y="92407"/>
            <a:ext cx="9723550" cy="830997"/>
          </a:xfrm>
          <a:prstGeom prst="rect">
            <a:avLst/>
          </a:prstGeom>
          <a:noFill/>
        </p:spPr>
        <p:txBody>
          <a:bodyPr wrap="square" rtlCol="0">
            <a:spAutoFit/>
          </a:bodyPr>
          <a:lstStyle/>
          <a:p>
            <a:r>
              <a:rPr lang="fr-FR" sz="2400" b="1" dirty="0" smtClean="0"/>
              <a:t>III/ Aménagements et techniques agricoles de collecte des eaux pluviales dans la zone du Sahel</a:t>
            </a:r>
            <a:endParaRPr lang="fr-FR" sz="2400" b="1" dirty="0"/>
          </a:p>
        </p:txBody>
      </p:sp>
    </p:spTree>
    <p:extLst>
      <p:ext uri="{BB962C8B-B14F-4D97-AF65-F5344CB8AC3E}">
        <p14:creationId xmlns:p14="http://schemas.microsoft.com/office/powerpoint/2010/main" val="285456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084" y="36841"/>
            <a:ext cx="10364451" cy="919338"/>
          </a:xfrm>
        </p:spPr>
        <p:txBody>
          <a:bodyPr vert="horz" lIns="91440" tIns="45720" rIns="91440" bIns="45720" rtlCol="0" anchor="ctr">
            <a:normAutofit/>
          </a:bodyPr>
          <a:lstStyle/>
          <a:p>
            <a:r>
              <a:rPr lang="fr-FR" sz="2400" b="1" dirty="0" smtClean="0">
                <a:latin typeface="Times" panose="02020603050405020304" pitchFamily="18" charset="0"/>
                <a:cs typeface="Times" panose="02020603050405020304" pitchFamily="18" charset="0"/>
              </a:rPr>
              <a:t>3.1.Meskat </a:t>
            </a:r>
            <a:endParaRPr lang="fr-FR" sz="2400" b="1" dirty="0">
              <a:latin typeface="Times" panose="02020603050405020304" pitchFamily="18" charset="0"/>
              <a:cs typeface="Times" panose="02020603050405020304" pitchFamily="18" charset="0"/>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8194" name="Picture 2" descr="RÃ©sultat de recherche d'images pour &quot;irrigation par meskat&quo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749758"/>
            <a:ext cx="11623963" cy="471054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 xmlns:a16="http://schemas.microsoft.com/office/drawing/2014/main" id="{26F23423-0EFA-4238-B84F-CBE6EBC5D6E0}"/>
              </a:ext>
            </a:extLst>
          </p:cNvPr>
          <p:cNvSpPr txBox="1"/>
          <p:nvPr/>
        </p:nvSpPr>
        <p:spPr>
          <a:xfrm>
            <a:off x="304800" y="5785076"/>
            <a:ext cx="10848735" cy="646331"/>
          </a:xfrm>
          <a:prstGeom prst="rect">
            <a:avLst/>
          </a:prstGeom>
          <a:noFill/>
        </p:spPr>
        <p:txBody>
          <a:bodyPr wrap="square">
            <a:spAutoFit/>
          </a:bodyPr>
          <a:lstStyle/>
          <a:p>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C’est un système d’exploitation des eaux de ruissellement composé d’un impluvium et d’un </a:t>
            </a:r>
            <a:r>
              <a:rPr lang="fr-FR"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menkaas</a:t>
            </a:r>
            <a:r>
              <a:rPr lang="fr-FR"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Ce système est adopté surtout pour les terrains en pente.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611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BE2F1000-7EB2-43D4-B30F-CD75A46A3DC7}"/>
              </a:ext>
            </a:extLst>
          </p:cNvPr>
          <p:cNvSpPr>
            <a:spLocks noGrp="1"/>
          </p:cNvSpPr>
          <p:nvPr>
            <p:ph sz="quarter" idx="13"/>
          </p:nvPr>
        </p:nvSpPr>
        <p:spPr>
          <a:xfrm>
            <a:off x="1137058" y="683815"/>
            <a:ext cx="10363826" cy="5490369"/>
          </a:xfrm>
        </p:spPr>
        <p:txBody>
          <a:bodyPr>
            <a:noAutofit/>
          </a:bodyPr>
          <a:lstStyle/>
          <a:p>
            <a:pPr algn="just">
              <a:lnSpc>
                <a:spcPct val="150000"/>
              </a:lnSpc>
            </a:pPr>
            <a:r>
              <a:rPr lang="fr-FR" sz="2000" b="0" i="0" u="none" strike="noStrike" baseline="0" dirty="0">
                <a:solidFill>
                  <a:srgbClr val="000000"/>
                </a:solidFill>
                <a:latin typeface="Times New Roman" panose="02020603050405020304" pitchFamily="18" charset="0"/>
              </a:rPr>
              <a:t>Les « </a:t>
            </a:r>
            <a:r>
              <a:rPr lang="fr-FR" sz="2000" b="0" i="1" u="none" strike="noStrike" baseline="0" dirty="0" err="1">
                <a:solidFill>
                  <a:srgbClr val="000000"/>
                </a:solidFill>
                <a:latin typeface="Times New Roman" panose="02020603050405020304" pitchFamily="18" charset="0"/>
              </a:rPr>
              <a:t>Meskats</a:t>
            </a:r>
            <a:r>
              <a:rPr lang="fr-FR" sz="2000" b="0" i="1" u="none" strike="noStrike" baseline="0" dirty="0">
                <a:solidFill>
                  <a:srgbClr val="000000"/>
                </a:solidFill>
                <a:latin typeface="Times New Roman" panose="02020603050405020304" pitchFamily="18" charset="0"/>
              </a:rPr>
              <a:t>» </a:t>
            </a:r>
            <a:r>
              <a:rPr lang="fr-FR" sz="2000" b="0" i="0" u="none" strike="noStrike" baseline="0" dirty="0">
                <a:solidFill>
                  <a:srgbClr val="000000"/>
                </a:solidFill>
                <a:latin typeface="Times New Roman" panose="02020603050405020304" pitchFamily="18" charset="0"/>
              </a:rPr>
              <a:t>participent efficacement au maintien de l'oléiculture, leur bon fonctionnement est assuré par le respect des proportions des différentes parties qui le constituent. La surface nécessaire de l' impluvium (zone de collecte des eaux de ruissellement) est estimée au double de celle de la zone d'accumulation de ces mêmes eaux. Dans les conditions d'une exploitation rationnelle, des eaux de ruissellement, les casiers plantés d'oliviers, sont aménagés avec une pente de 2 %. Chaque casier est bordé par des « </a:t>
            </a:r>
            <a:r>
              <a:rPr lang="fr-FR" sz="2000" b="0" i="1" u="none" strike="noStrike" baseline="0" dirty="0" err="1">
                <a:solidFill>
                  <a:srgbClr val="000000"/>
                </a:solidFill>
                <a:latin typeface="Times New Roman" panose="02020603050405020304" pitchFamily="18" charset="0"/>
              </a:rPr>
              <a:t>Tabias</a:t>
            </a:r>
            <a:r>
              <a:rPr lang="fr-FR" sz="2000" b="0" i="1" u="none" strike="noStrike" baseline="0" dirty="0">
                <a:solidFill>
                  <a:srgbClr val="000000"/>
                </a:solidFill>
                <a:latin typeface="Times New Roman" panose="02020603050405020304" pitchFamily="18" charset="0"/>
              </a:rPr>
              <a:t> </a:t>
            </a:r>
            <a:r>
              <a:rPr lang="fr-FR" sz="2000" b="0" i="0" u="none" strike="noStrike" baseline="0" dirty="0">
                <a:solidFill>
                  <a:srgbClr val="000000"/>
                </a:solidFill>
                <a:latin typeface="Arial" panose="020B0604020202020204" pitchFamily="34" charset="0"/>
              </a:rPr>
              <a:t>» </a:t>
            </a:r>
            <a:r>
              <a:rPr lang="fr-FR" sz="2000" b="0" i="0" u="none" strike="noStrike" baseline="0" dirty="0">
                <a:solidFill>
                  <a:srgbClr val="000000"/>
                </a:solidFill>
                <a:latin typeface="Times New Roman" panose="02020603050405020304" pitchFamily="18" charset="0"/>
              </a:rPr>
              <a:t>(levées de terre) dont les dimensions sont adaptées à la nature de la pente générale de l'ouvrage. L'objectif est en effet de garder les eaux, le plus longtemps possible, auprès des racines des oliviers. L'étendue de la culture de l'olivier ne dissimule cependant pas les dimensions réduites de chaque olivette. Les casiers sont dimensionnés, non seulement à l'échelle des conditions naturelles (eau et topographie) mais aussi à l'échelle du travail manuel. </a:t>
            </a:r>
            <a:endParaRPr lang="fr-FR" sz="2000" dirty="0"/>
          </a:p>
        </p:txBody>
      </p:sp>
    </p:spTree>
    <p:extLst>
      <p:ext uri="{BB962C8B-B14F-4D97-AF65-F5344CB8AC3E}">
        <p14:creationId xmlns:p14="http://schemas.microsoft.com/office/powerpoint/2010/main" val="376244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277" y="77941"/>
            <a:ext cx="10364451" cy="674706"/>
          </a:xfrm>
        </p:spPr>
        <p:txBody>
          <a:bodyPr>
            <a:normAutofit/>
          </a:bodyPr>
          <a:lstStyle/>
          <a:p>
            <a:r>
              <a:rPr lang="fr-FR" sz="2400" b="1" dirty="0" smtClean="0">
                <a:latin typeface="Times" panose="02020603050405020304" pitchFamily="18" charset="0"/>
                <a:cs typeface="Times" panose="02020603050405020304" pitchFamily="18" charset="0"/>
              </a:rPr>
              <a:t>3.2. Epandage </a:t>
            </a:r>
            <a:r>
              <a:rPr lang="fr-FR" sz="2400" b="1" dirty="0">
                <a:latin typeface="Times" panose="02020603050405020304" pitchFamily="18" charset="0"/>
                <a:cs typeface="Times" panose="02020603050405020304" pitchFamily="18" charset="0"/>
              </a:rPr>
              <a:t>des eaux des crues</a:t>
            </a:r>
            <a:endParaRPr lang="fr-FR" sz="2400" dirty="0">
              <a:latin typeface="Times" panose="02020603050405020304" pitchFamily="18" charset="0"/>
              <a:cs typeface="Times" panose="02020603050405020304" pitchFamily="18" charset="0"/>
            </a:endParaRPr>
          </a:p>
        </p:txBody>
      </p:sp>
      <p:pic>
        <p:nvPicPr>
          <p:cNvPr id="6146" name="Picture 2" descr="Image associÃ©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64743" y="1967930"/>
            <a:ext cx="5918434" cy="3424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1338" y="1293224"/>
            <a:ext cx="10517098" cy="646331"/>
          </a:xfrm>
          <a:prstGeom prst="rect">
            <a:avLst/>
          </a:prstGeom>
        </p:spPr>
        <p:txBody>
          <a:bodyPr wrap="square">
            <a:spAutoFit/>
          </a:bodyPr>
          <a:lstStyle/>
          <a:p>
            <a:r>
              <a:rPr lang="fr-FR" dirty="0">
                <a:solidFill>
                  <a:srgbClr val="000000"/>
                </a:solidFill>
                <a:latin typeface="Times New Roman" panose="02020603050405020304" pitchFamily="18" charset="0"/>
                <a:ea typeface="Calibri" panose="020F0502020204030204" pitchFamily="34" charset="0"/>
              </a:rPr>
              <a:t>Les agriculteurs ont maîtrisé ces crues, et les ont orientés vers leurs parcelles moyennant des seuils sur les cours d’eau et un réseau de canaux qui permet d’amener l’eau sur les zones à irriguer. </a:t>
            </a:r>
            <a:endParaRPr lang="fr-FR" dirty="0"/>
          </a:p>
        </p:txBody>
      </p:sp>
      <p:sp>
        <p:nvSpPr>
          <p:cNvPr id="5" name="Rectangle 4"/>
          <p:cNvSpPr/>
          <p:nvPr/>
        </p:nvSpPr>
        <p:spPr>
          <a:xfrm>
            <a:off x="2626720" y="5580570"/>
            <a:ext cx="6741566" cy="369332"/>
          </a:xfrm>
          <a:prstGeom prst="rect">
            <a:avLst/>
          </a:prstGeom>
        </p:spPr>
        <p:txBody>
          <a:bodyPr wrap="square">
            <a:spAutoFit/>
          </a:bodyPr>
          <a:lstStyle/>
          <a:p>
            <a:r>
              <a:rPr lang="fr-FR" b="1" dirty="0">
                <a:latin typeface="Times" panose="02020603050405020304" pitchFamily="18" charset="0"/>
                <a:cs typeface="Times" panose="02020603050405020304" pitchFamily="18" charset="0"/>
              </a:rPr>
              <a:t>Plantation d’arbres irriguée par les eaux de ruissellement</a:t>
            </a:r>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14701263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1073</Words>
  <Application>Microsoft Office PowerPoint</Application>
  <PresentationFormat>Grand écran</PresentationFormat>
  <Paragraphs>70</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NSimSun</vt:lpstr>
      <vt:lpstr>Arial</vt:lpstr>
      <vt:lpstr>Calibri</vt:lpstr>
      <vt:lpstr>Calibri Light</vt:lpstr>
      <vt:lpstr>OpenSans-Regular</vt:lpstr>
      <vt:lpstr>Times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Carte topographique du Sahel tunisien</vt:lpstr>
      <vt:lpstr>3.1.Meskat </vt:lpstr>
      <vt:lpstr>Présentation PowerPoint</vt:lpstr>
      <vt:lpstr>3.2. Epandage des eaux des crues</vt:lpstr>
      <vt:lpstr>Présentation PowerPoint</vt:lpstr>
      <vt:lpstr>Jessour </vt:lpstr>
      <vt:lpstr>3.3. Collecte de l’eau de toiture de constructions et serres </vt:lpstr>
      <vt:lpstr>3.4. Cuvettes </vt:lpstr>
      <vt:lpstr>3.5. Billonnage</vt:lpstr>
      <vt:lpstr>Présentation PowerPoint</vt:lpstr>
      <vt:lpstr>Présentation PowerPoint</vt:lpstr>
      <vt:lpstr>Présentation PowerPoint</vt:lpstr>
      <vt:lpstr>Présentation PowerPoint</vt:lpstr>
      <vt:lpstr>4.2. Améliorer les sols pour une meilleure gestion des eaux pluviales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Naceur Naceur</dc:creator>
  <cp:lastModifiedBy>HP</cp:lastModifiedBy>
  <cp:revision>29</cp:revision>
  <dcterms:created xsi:type="dcterms:W3CDTF">2023-10-01T12:02:18Z</dcterms:created>
  <dcterms:modified xsi:type="dcterms:W3CDTF">2023-12-03T16:39:37Z</dcterms:modified>
</cp:coreProperties>
</file>