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4" r:id="rId2"/>
    <p:sldId id="328" r:id="rId3"/>
    <p:sldId id="327" r:id="rId4"/>
    <p:sldId id="322" r:id="rId5"/>
    <p:sldId id="376" r:id="rId6"/>
    <p:sldId id="364" r:id="rId7"/>
    <p:sldId id="343" r:id="rId8"/>
    <p:sldId id="344" r:id="rId9"/>
    <p:sldId id="345" r:id="rId10"/>
    <p:sldId id="369" r:id="rId11"/>
    <p:sldId id="371" r:id="rId12"/>
    <p:sldId id="346" r:id="rId13"/>
    <p:sldId id="372" r:id="rId14"/>
    <p:sldId id="373" r:id="rId15"/>
    <p:sldId id="374" r:id="rId16"/>
    <p:sldId id="384" r:id="rId17"/>
    <p:sldId id="385" r:id="rId18"/>
    <p:sldId id="348" r:id="rId19"/>
    <p:sldId id="349" r:id="rId20"/>
    <p:sldId id="362" r:id="rId21"/>
    <p:sldId id="350" r:id="rId22"/>
    <p:sldId id="363" r:id="rId23"/>
    <p:sldId id="351" r:id="rId24"/>
    <p:sldId id="353" r:id="rId25"/>
    <p:sldId id="391" r:id="rId26"/>
    <p:sldId id="380" r:id="rId27"/>
    <p:sldId id="331" r:id="rId28"/>
    <p:sldId id="333" r:id="rId29"/>
    <p:sldId id="295" r:id="rId30"/>
    <p:sldId id="323" r:id="rId31"/>
    <p:sldId id="299" r:id="rId32"/>
    <p:sldId id="296" r:id="rId33"/>
    <p:sldId id="302" r:id="rId34"/>
    <p:sldId id="304" r:id="rId35"/>
    <p:sldId id="305" r:id="rId36"/>
    <p:sldId id="334" r:id="rId37"/>
    <p:sldId id="388" r:id="rId38"/>
    <p:sldId id="335" r:id="rId39"/>
    <p:sldId id="336" r:id="rId40"/>
    <p:sldId id="338" r:id="rId41"/>
    <p:sldId id="339" r:id="rId42"/>
    <p:sldId id="383" r:id="rId43"/>
    <p:sldId id="381" r:id="rId44"/>
    <p:sldId id="387" r:id="rId45"/>
    <p:sldId id="386" r:id="rId46"/>
    <p:sldId id="389" r:id="rId47"/>
    <p:sldId id="390" r:id="rId48"/>
    <p:sldId id="392" r:id="rId49"/>
    <p:sldId id="393" r:id="rId5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C7748C7-7F88-C1FF-5F5E-8C399C12042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x-none"/>
          </a:p>
        </p:txBody>
      </p:sp>
      <p:sp>
        <p:nvSpPr>
          <p:cNvPr id="3" name="Sous-titre 2">
            <a:extLst>
              <a:ext uri="{FF2B5EF4-FFF2-40B4-BE49-F238E27FC236}">
                <a16:creationId xmlns="" xmlns:a16="http://schemas.microsoft.com/office/drawing/2014/main" id="{727A54AE-870E-B1C5-ADF9-909D449647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x-none"/>
          </a:p>
        </p:txBody>
      </p:sp>
      <p:sp>
        <p:nvSpPr>
          <p:cNvPr id="4" name="Espace réservé de la date 3">
            <a:extLst>
              <a:ext uri="{FF2B5EF4-FFF2-40B4-BE49-F238E27FC236}">
                <a16:creationId xmlns="" xmlns:a16="http://schemas.microsoft.com/office/drawing/2014/main" id="{AC084B50-C3A0-EA52-50C0-56E531F803F2}"/>
              </a:ext>
            </a:extLst>
          </p:cNvPr>
          <p:cNvSpPr>
            <a:spLocks noGrp="1"/>
          </p:cNvSpPr>
          <p:nvPr>
            <p:ph type="dt" sz="half" idx="10"/>
          </p:nvPr>
        </p:nvSpPr>
        <p:spPr/>
        <p:txBody>
          <a:bodyPr/>
          <a:lstStyle/>
          <a:p>
            <a:fld id="{460092ED-EC7A-4B2D-803B-71B01A674D82}" type="datetimeFigureOut">
              <a:rPr lang="x-none" smtClean="0"/>
              <a:t>14/12/2023</a:t>
            </a:fld>
            <a:endParaRPr lang="x-none"/>
          </a:p>
        </p:txBody>
      </p:sp>
      <p:sp>
        <p:nvSpPr>
          <p:cNvPr id="5" name="Espace réservé du pied de page 4">
            <a:extLst>
              <a:ext uri="{FF2B5EF4-FFF2-40B4-BE49-F238E27FC236}">
                <a16:creationId xmlns="" xmlns:a16="http://schemas.microsoft.com/office/drawing/2014/main" id="{EC95AE59-9307-0ECC-D288-519FFDD828E6}"/>
              </a:ext>
            </a:extLst>
          </p:cNvPr>
          <p:cNvSpPr>
            <a:spLocks noGrp="1"/>
          </p:cNvSpPr>
          <p:nvPr>
            <p:ph type="ftr" sz="quarter" idx="11"/>
          </p:nvPr>
        </p:nvSpPr>
        <p:spPr/>
        <p:txBody>
          <a:bodyPr/>
          <a:lstStyle/>
          <a:p>
            <a:endParaRPr lang="x-none"/>
          </a:p>
        </p:txBody>
      </p:sp>
      <p:sp>
        <p:nvSpPr>
          <p:cNvPr id="6" name="Espace réservé du numéro de diapositive 5">
            <a:extLst>
              <a:ext uri="{FF2B5EF4-FFF2-40B4-BE49-F238E27FC236}">
                <a16:creationId xmlns="" xmlns:a16="http://schemas.microsoft.com/office/drawing/2014/main" id="{76848A3E-B7CA-81B3-723B-BE1E873EF943}"/>
              </a:ext>
            </a:extLst>
          </p:cNvPr>
          <p:cNvSpPr>
            <a:spLocks noGrp="1"/>
          </p:cNvSpPr>
          <p:nvPr>
            <p:ph type="sldNum" sz="quarter" idx="12"/>
          </p:nvPr>
        </p:nvSpPr>
        <p:spPr/>
        <p:txBody>
          <a:bodyPr/>
          <a:lstStyle/>
          <a:p>
            <a:fld id="{C555C39A-A510-4000-8EF5-D40B9B028B55}" type="slidenum">
              <a:rPr lang="x-none" smtClean="0"/>
              <a:t>‹N°›</a:t>
            </a:fld>
            <a:endParaRPr lang="x-none"/>
          </a:p>
        </p:txBody>
      </p:sp>
    </p:spTree>
    <p:extLst>
      <p:ext uri="{BB962C8B-B14F-4D97-AF65-F5344CB8AC3E}">
        <p14:creationId xmlns:p14="http://schemas.microsoft.com/office/powerpoint/2010/main" val="408942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E6D3EDC-5A9B-5115-2EDD-533C1DE4432C}"/>
              </a:ext>
            </a:extLst>
          </p:cNvPr>
          <p:cNvSpPr>
            <a:spLocks noGrp="1"/>
          </p:cNvSpPr>
          <p:nvPr>
            <p:ph type="title"/>
          </p:nvPr>
        </p:nvSpPr>
        <p:spPr/>
        <p:txBody>
          <a:bodyPr/>
          <a:lstStyle/>
          <a:p>
            <a:r>
              <a:rPr lang="fr-FR"/>
              <a:t>Modifiez le style du titre</a:t>
            </a:r>
            <a:endParaRPr lang="x-none"/>
          </a:p>
        </p:txBody>
      </p:sp>
      <p:sp>
        <p:nvSpPr>
          <p:cNvPr id="3" name="Espace réservé du texte vertical 2">
            <a:extLst>
              <a:ext uri="{FF2B5EF4-FFF2-40B4-BE49-F238E27FC236}">
                <a16:creationId xmlns="" xmlns:a16="http://schemas.microsoft.com/office/drawing/2014/main" id="{191C92DF-8DCB-0D88-2BA5-19B46B521B8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4" name="Espace réservé de la date 3">
            <a:extLst>
              <a:ext uri="{FF2B5EF4-FFF2-40B4-BE49-F238E27FC236}">
                <a16:creationId xmlns="" xmlns:a16="http://schemas.microsoft.com/office/drawing/2014/main" id="{DE29DEBF-2B85-A500-49E5-11383BC1FB78}"/>
              </a:ext>
            </a:extLst>
          </p:cNvPr>
          <p:cNvSpPr>
            <a:spLocks noGrp="1"/>
          </p:cNvSpPr>
          <p:nvPr>
            <p:ph type="dt" sz="half" idx="10"/>
          </p:nvPr>
        </p:nvSpPr>
        <p:spPr/>
        <p:txBody>
          <a:bodyPr/>
          <a:lstStyle/>
          <a:p>
            <a:fld id="{460092ED-EC7A-4B2D-803B-71B01A674D82}" type="datetimeFigureOut">
              <a:rPr lang="x-none" smtClean="0"/>
              <a:t>14/12/2023</a:t>
            </a:fld>
            <a:endParaRPr lang="x-none"/>
          </a:p>
        </p:txBody>
      </p:sp>
      <p:sp>
        <p:nvSpPr>
          <p:cNvPr id="5" name="Espace réservé du pied de page 4">
            <a:extLst>
              <a:ext uri="{FF2B5EF4-FFF2-40B4-BE49-F238E27FC236}">
                <a16:creationId xmlns="" xmlns:a16="http://schemas.microsoft.com/office/drawing/2014/main" id="{4EAC5097-2B8F-4ADC-56C9-0416C200F9E9}"/>
              </a:ext>
            </a:extLst>
          </p:cNvPr>
          <p:cNvSpPr>
            <a:spLocks noGrp="1"/>
          </p:cNvSpPr>
          <p:nvPr>
            <p:ph type="ftr" sz="quarter" idx="11"/>
          </p:nvPr>
        </p:nvSpPr>
        <p:spPr/>
        <p:txBody>
          <a:bodyPr/>
          <a:lstStyle/>
          <a:p>
            <a:endParaRPr lang="x-none"/>
          </a:p>
        </p:txBody>
      </p:sp>
      <p:sp>
        <p:nvSpPr>
          <p:cNvPr id="6" name="Espace réservé du numéro de diapositive 5">
            <a:extLst>
              <a:ext uri="{FF2B5EF4-FFF2-40B4-BE49-F238E27FC236}">
                <a16:creationId xmlns="" xmlns:a16="http://schemas.microsoft.com/office/drawing/2014/main" id="{48F3A08E-C9EC-414E-74AF-C7391BF439AB}"/>
              </a:ext>
            </a:extLst>
          </p:cNvPr>
          <p:cNvSpPr>
            <a:spLocks noGrp="1"/>
          </p:cNvSpPr>
          <p:nvPr>
            <p:ph type="sldNum" sz="quarter" idx="12"/>
          </p:nvPr>
        </p:nvSpPr>
        <p:spPr/>
        <p:txBody>
          <a:bodyPr/>
          <a:lstStyle/>
          <a:p>
            <a:fld id="{C555C39A-A510-4000-8EF5-D40B9B028B55}" type="slidenum">
              <a:rPr lang="x-none" smtClean="0"/>
              <a:t>‹N°›</a:t>
            </a:fld>
            <a:endParaRPr lang="x-none"/>
          </a:p>
        </p:txBody>
      </p:sp>
    </p:spTree>
    <p:extLst>
      <p:ext uri="{BB962C8B-B14F-4D97-AF65-F5344CB8AC3E}">
        <p14:creationId xmlns:p14="http://schemas.microsoft.com/office/powerpoint/2010/main" val="322737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76162A27-4DB2-4A44-2162-FD601EB666C3}"/>
              </a:ext>
            </a:extLst>
          </p:cNvPr>
          <p:cNvSpPr>
            <a:spLocks noGrp="1"/>
          </p:cNvSpPr>
          <p:nvPr>
            <p:ph type="title" orient="vert"/>
          </p:nvPr>
        </p:nvSpPr>
        <p:spPr>
          <a:xfrm>
            <a:off x="8724900" y="365125"/>
            <a:ext cx="2628900" cy="5811838"/>
          </a:xfrm>
        </p:spPr>
        <p:txBody>
          <a:bodyPr vert="eaVert"/>
          <a:lstStyle/>
          <a:p>
            <a:r>
              <a:rPr lang="fr-FR"/>
              <a:t>Modifiez le style du titre</a:t>
            </a:r>
            <a:endParaRPr lang="x-none"/>
          </a:p>
        </p:txBody>
      </p:sp>
      <p:sp>
        <p:nvSpPr>
          <p:cNvPr id="3" name="Espace réservé du texte vertical 2">
            <a:extLst>
              <a:ext uri="{FF2B5EF4-FFF2-40B4-BE49-F238E27FC236}">
                <a16:creationId xmlns="" xmlns:a16="http://schemas.microsoft.com/office/drawing/2014/main" id="{9D59F26D-C122-BEE7-5174-61300DEDA78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4" name="Espace réservé de la date 3">
            <a:extLst>
              <a:ext uri="{FF2B5EF4-FFF2-40B4-BE49-F238E27FC236}">
                <a16:creationId xmlns="" xmlns:a16="http://schemas.microsoft.com/office/drawing/2014/main" id="{1320CF11-7CA2-F6B0-38E6-4F568D8A29A8}"/>
              </a:ext>
            </a:extLst>
          </p:cNvPr>
          <p:cNvSpPr>
            <a:spLocks noGrp="1"/>
          </p:cNvSpPr>
          <p:nvPr>
            <p:ph type="dt" sz="half" idx="10"/>
          </p:nvPr>
        </p:nvSpPr>
        <p:spPr/>
        <p:txBody>
          <a:bodyPr/>
          <a:lstStyle/>
          <a:p>
            <a:fld id="{460092ED-EC7A-4B2D-803B-71B01A674D82}" type="datetimeFigureOut">
              <a:rPr lang="x-none" smtClean="0"/>
              <a:t>14/12/2023</a:t>
            </a:fld>
            <a:endParaRPr lang="x-none"/>
          </a:p>
        </p:txBody>
      </p:sp>
      <p:sp>
        <p:nvSpPr>
          <p:cNvPr id="5" name="Espace réservé du pied de page 4">
            <a:extLst>
              <a:ext uri="{FF2B5EF4-FFF2-40B4-BE49-F238E27FC236}">
                <a16:creationId xmlns="" xmlns:a16="http://schemas.microsoft.com/office/drawing/2014/main" id="{D2905368-86CE-7345-DD54-6B017D35E01E}"/>
              </a:ext>
            </a:extLst>
          </p:cNvPr>
          <p:cNvSpPr>
            <a:spLocks noGrp="1"/>
          </p:cNvSpPr>
          <p:nvPr>
            <p:ph type="ftr" sz="quarter" idx="11"/>
          </p:nvPr>
        </p:nvSpPr>
        <p:spPr/>
        <p:txBody>
          <a:bodyPr/>
          <a:lstStyle/>
          <a:p>
            <a:endParaRPr lang="x-none"/>
          </a:p>
        </p:txBody>
      </p:sp>
      <p:sp>
        <p:nvSpPr>
          <p:cNvPr id="6" name="Espace réservé du numéro de diapositive 5">
            <a:extLst>
              <a:ext uri="{FF2B5EF4-FFF2-40B4-BE49-F238E27FC236}">
                <a16:creationId xmlns="" xmlns:a16="http://schemas.microsoft.com/office/drawing/2014/main" id="{8866CAFE-C995-C904-564E-F7371320A596}"/>
              </a:ext>
            </a:extLst>
          </p:cNvPr>
          <p:cNvSpPr>
            <a:spLocks noGrp="1"/>
          </p:cNvSpPr>
          <p:nvPr>
            <p:ph type="sldNum" sz="quarter" idx="12"/>
          </p:nvPr>
        </p:nvSpPr>
        <p:spPr/>
        <p:txBody>
          <a:bodyPr/>
          <a:lstStyle/>
          <a:p>
            <a:fld id="{C555C39A-A510-4000-8EF5-D40B9B028B55}" type="slidenum">
              <a:rPr lang="x-none" smtClean="0"/>
              <a:t>‹N°›</a:t>
            </a:fld>
            <a:endParaRPr lang="x-none"/>
          </a:p>
        </p:txBody>
      </p:sp>
    </p:spTree>
    <p:extLst>
      <p:ext uri="{BB962C8B-B14F-4D97-AF65-F5344CB8AC3E}">
        <p14:creationId xmlns:p14="http://schemas.microsoft.com/office/powerpoint/2010/main" val="88391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22C9803-D852-5CB7-1012-5B074043E190}"/>
              </a:ext>
            </a:extLst>
          </p:cNvPr>
          <p:cNvSpPr>
            <a:spLocks noGrp="1"/>
          </p:cNvSpPr>
          <p:nvPr>
            <p:ph type="title"/>
          </p:nvPr>
        </p:nvSpPr>
        <p:spPr/>
        <p:txBody>
          <a:bodyPr/>
          <a:lstStyle/>
          <a:p>
            <a:r>
              <a:rPr lang="fr-FR"/>
              <a:t>Modifiez le style du titre</a:t>
            </a:r>
            <a:endParaRPr lang="x-none"/>
          </a:p>
        </p:txBody>
      </p:sp>
      <p:sp>
        <p:nvSpPr>
          <p:cNvPr id="3" name="Espace réservé du contenu 2">
            <a:extLst>
              <a:ext uri="{FF2B5EF4-FFF2-40B4-BE49-F238E27FC236}">
                <a16:creationId xmlns="" xmlns:a16="http://schemas.microsoft.com/office/drawing/2014/main" id="{CEFF8FCA-91EC-BC8B-2068-DD4D0982828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4" name="Espace réservé de la date 3">
            <a:extLst>
              <a:ext uri="{FF2B5EF4-FFF2-40B4-BE49-F238E27FC236}">
                <a16:creationId xmlns="" xmlns:a16="http://schemas.microsoft.com/office/drawing/2014/main" id="{86972FCF-2002-C9EA-C10F-F9BA50B4C891}"/>
              </a:ext>
            </a:extLst>
          </p:cNvPr>
          <p:cNvSpPr>
            <a:spLocks noGrp="1"/>
          </p:cNvSpPr>
          <p:nvPr>
            <p:ph type="dt" sz="half" idx="10"/>
          </p:nvPr>
        </p:nvSpPr>
        <p:spPr/>
        <p:txBody>
          <a:bodyPr/>
          <a:lstStyle/>
          <a:p>
            <a:fld id="{460092ED-EC7A-4B2D-803B-71B01A674D82}" type="datetimeFigureOut">
              <a:rPr lang="x-none" smtClean="0"/>
              <a:t>14/12/2023</a:t>
            </a:fld>
            <a:endParaRPr lang="x-none"/>
          </a:p>
        </p:txBody>
      </p:sp>
      <p:sp>
        <p:nvSpPr>
          <p:cNvPr id="5" name="Espace réservé du pied de page 4">
            <a:extLst>
              <a:ext uri="{FF2B5EF4-FFF2-40B4-BE49-F238E27FC236}">
                <a16:creationId xmlns="" xmlns:a16="http://schemas.microsoft.com/office/drawing/2014/main" id="{2BCD81D8-2375-7DDB-6B87-289ECF7387B8}"/>
              </a:ext>
            </a:extLst>
          </p:cNvPr>
          <p:cNvSpPr>
            <a:spLocks noGrp="1"/>
          </p:cNvSpPr>
          <p:nvPr>
            <p:ph type="ftr" sz="quarter" idx="11"/>
          </p:nvPr>
        </p:nvSpPr>
        <p:spPr/>
        <p:txBody>
          <a:bodyPr/>
          <a:lstStyle/>
          <a:p>
            <a:endParaRPr lang="x-none"/>
          </a:p>
        </p:txBody>
      </p:sp>
      <p:sp>
        <p:nvSpPr>
          <p:cNvPr id="6" name="Espace réservé du numéro de diapositive 5">
            <a:extLst>
              <a:ext uri="{FF2B5EF4-FFF2-40B4-BE49-F238E27FC236}">
                <a16:creationId xmlns="" xmlns:a16="http://schemas.microsoft.com/office/drawing/2014/main" id="{6161E829-9AF7-447A-4962-BD6E7A215C63}"/>
              </a:ext>
            </a:extLst>
          </p:cNvPr>
          <p:cNvSpPr>
            <a:spLocks noGrp="1"/>
          </p:cNvSpPr>
          <p:nvPr>
            <p:ph type="sldNum" sz="quarter" idx="12"/>
          </p:nvPr>
        </p:nvSpPr>
        <p:spPr/>
        <p:txBody>
          <a:bodyPr/>
          <a:lstStyle/>
          <a:p>
            <a:fld id="{C555C39A-A510-4000-8EF5-D40B9B028B55}" type="slidenum">
              <a:rPr lang="x-none" smtClean="0"/>
              <a:t>‹N°›</a:t>
            </a:fld>
            <a:endParaRPr lang="x-none"/>
          </a:p>
        </p:txBody>
      </p:sp>
    </p:spTree>
    <p:extLst>
      <p:ext uri="{BB962C8B-B14F-4D97-AF65-F5344CB8AC3E}">
        <p14:creationId xmlns:p14="http://schemas.microsoft.com/office/powerpoint/2010/main" val="169589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EC40B8E-7D23-EB13-1B5E-0D673BCC262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x-none"/>
          </a:p>
        </p:txBody>
      </p:sp>
      <p:sp>
        <p:nvSpPr>
          <p:cNvPr id="3" name="Espace réservé du texte 2">
            <a:extLst>
              <a:ext uri="{FF2B5EF4-FFF2-40B4-BE49-F238E27FC236}">
                <a16:creationId xmlns="" xmlns:a16="http://schemas.microsoft.com/office/drawing/2014/main" id="{1903EFE3-725E-16D4-46BD-C2B325260B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4C9EC989-3FE4-F1C7-C339-71155066D6C0}"/>
              </a:ext>
            </a:extLst>
          </p:cNvPr>
          <p:cNvSpPr>
            <a:spLocks noGrp="1"/>
          </p:cNvSpPr>
          <p:nvPr>
            <p:ph type="dt" sz="half" idx="10"/>
          </p:nvPr>
        </p:nvSpPr>
        <p:spPr/>
        <p:txBody>
          <a:bodyPr/>
          <a:lstStyle/>
          <a:p>
            <a:fld id="{460092ED-EC7A-4B2D-803B-71B01A674D82}" type="datetimeFigureOut">
              <a:rPr lang="x-none" smtClean="0"/>
              <a:t>14/12/2023</a:t>
            </a:fld>
            <a:endParaRPr lang="x-none"/>
          </a:p>
        </p:txBody>
      </p:sp>
      <p:sp>
        <p:nvSpPr>
          <p:cNvPr id="5" name="Espace réservé du pied de page 4">
            <a:extLst>
              <a:ext uri="{FF2B5EF4-FFF2-40B4-BE49-F238E27FC236}">
                <a16:creationId xmlns="" xmlns:a16="http://schemas.microsoft.com/office/drawing/2014/main" id="{32C48760-DDA0-64CB-2A17-A7226D4B7DA8}"/>
              </a:ext>
            </a:extLst>
          </p:cNvPr>
          <p:cNvSpPr>
            <a:spLocks noGrp="1"/>
          </p:cNvSpPr>
          <p:nvPr>
            <p:ph type="ftr" sz="quarter" idx="11"/>
          </p:nvPr>
        </p:nvSpPr>
        <p:spPr/>
        <p:txBody>
          <a:bodyPr/>
          <a:lstStyle/>
          <a:p>
            <a:endParaRPr lang="x-none"/>
          </a:p>
        </p:txBody>
      </p:sp>
      <p:sp>
        <p:nvSpPr>
          <p:cNvPr id="6" name="Espace réservé du numéro de diapositive 5">
            <a:extLst>
              <a:ext uri="{FF2B5EF4-FFF2-40B4-BE49-F238E27FC236}">
                <a16:creationId xmlns="" xmlns:a16="http://schemas.microsoft.com/office/drawing/2014/main" id="{C4ACF068-C232-5C14-A7C5-55FF5C511182}"/>
              </a:ext>
            </a:extLst>
          </p:cNvPr>
          <p:cNvSpPr>
            <a:spLocks noGrp="1"/>
          </p:cNvSpPr>
          <p:nvPr>
            <p:ph type="sldNum" sz="quarter" idx="12"/>
          </p:nvPr>
        </p:nvSpPr>
        <p:spPr/>
        <p:txBody>
          <a:bodyPr/>
          <a:lstStyle/>
          <a:p>
            <a:fld id="{C555C39A-A510-4000-8EF5-D40B9B028B55}" type="slidenum">
              <a:rPr lang="x-none" smtClean="0"/>
              <a:t>‹N°›</a:t>
            </a:fld>
            <a:endParaRPr lang="x-none"/>
          </a:p>
        </p:txBody>
      </p:sp>
    </p:spTree>
    <p:extLst>
      <p:ext uri="{BB962C8B-B14F-4D97-AF65-F5344CB8AC3E}">
        <p14:creationId xmlns:p14="http://schemas.microsoft.com/office/powerpoint/2010/main" val="59714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B7A91F9-1D36-30E1-8668-BF9BEFAA9F05}"/>
              </a:ext>
            </a:extLst>
          </p:cNvPr>
          <p:cNvSpPr>
            <a:spLocks noGrp="1"/>
          </p:cNvSpPr>
          <p:nvPr>
            <p:ph type="title"/>
          </p:nvPr>
        </p:nvSpPr>
        <p:spPr/>
        <p:txBody>
          <a:bodyPr/>
          <a:lstStyle/>
          <a:p>
            <a:r>
              <a:rPr lang="fr-FR"/>
              <a:t>Modifiez le style du titre</a:t>
            </a:r>
            <a:endParaRPr lang="x-none"/>
          </a:p>
        </p:txBody>
      </p:sp>
      <p:sp>
        <p:nvSpPr>
          <p:cNvPr id="3" name="Espace réservé du contenu 2">
            <a:extLst>
              <a:ext uri="{FF2B5EF4-FFF2-40B4-BE49-F238E27FC236}">
                <a16:creationId xmlns="" xmlns:a16="http://schemas.microsoft.com/office/drawing/2014/main" id="{7BD1C042-54C4-DFED-1396-F3F67BB6CD2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4" name="Espace réservé du contenu 3">
            <a:extLst>
              <a:ext uri="{FF2B5EF4-FFF2-40B4-BE49-F238E27FC236}">
                <a16:creationId xmlns="" xmlns:a16="http://schemas.microsoft.com/office/drawing/2014/main" id="{A8C41D59-6AE9-2B74-B9C3-400135187A3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5" name="Espace réservé de la date 4">
            <a:extLst>
              <a:ext uri="{FF2B5EF4-FFF2-40B4-BE49-F238E27FC236}">
                <a16:creationId xmlns="" xmlns:a16="http://schemas.microsoft.com/office/drawing/2014/main" id="{549CED95-252E-A831-F634-1DDFE86F943E}"/>
              </a:ext>
            </a:extLst>
          </p:cNvPr>
          <p:cNvSpPr>
            <a:spLocks noGrp="1"/>
          </p:cNvSpPr>
          <p:nvPr>
            <p:ph type="dt" sz="half" idx="10"/>
          </p:nvPr>
        </p:nvSpPr>
        <p:spPr/>
        <p:txBody>
          <a:bodyPr/>
          <a:lstStyle/>
          <a:p>
            <a:fld id="{460092ED-EC7A-4B2D-803B-71B01A674D82}" type="datetimeFigureOut">
              <a:rPr lang="x-none" smtClean="0"/>
              <a:t>14/12/2023</a:t>
            </a:fld>
            <a:endParaRPr lang="x-none"/>
          </a:p>
        </p:txBody>
      </p:sp>
      <p:sp>
        <p:nvSpPr>
          <p:cNvPr id="6" name="Espace réservé du pied de page 5">
            <a:extLst>
              <a:ext uri="{FF2B5EF4-FFF2-40B4-BE49-F238E27FC236}">
                <a16:creationId xmlns="" xmlns:a16="http://schemas.microsoft.com/office/drawing/2014/main" id="{B1757D8E-6D61-D2B6-21C9-E3CC998CEAAD}"/>
              </a:ext>
            </a:extLst>
          </p:cNvPr>
          <p:cNvSpPr>
            <a:spLocks noGrp="1"/>
          </p:cNvSpPr>
          <p:nvPr>
            <p:ph type="ftr" sz="quarter" idx="11"/>
          </p:nvPr>
        </p:nvSpPr>
        <p:spPr/>
        <p:txBody>
          <a:bodyPr/>
          <a:lstStyle/>
          <a:p>
            <a:endParaRPr lang="x-none"/>
          </a:p>
        </p:txBody>
      </p:sp>
      <p:sp>
        <p:nvSpPr>
          <p:cNvPr id="7" name="Espace réservé du numéro de diapositive 6">
            <a:extLst>
              <a:ext uri="{FF2B5EF4-FFF2-40B4-BE49-F238E27FC236}">
                <a16:creationId xmlns="" xmlns:a16="http://schemas.microsoft.com/office/drawing/2014/main" id="{C584B0F1-EE19-4A5A-1F17-BB6AF48C1B01}"/>
              </a:ext>
            </a:extLst>
          </p:cNvPr>
          <p:cNvSpPr>
            <a:spLocks noGrp="1"/>
          </p:cNvSpPr>
          <p:nvPr>
            <p:ph type="sldNum" sz="quarter" idx="12"/>
          </p:nvPr>
        </p:nvSpPr>
        <p:spPr/>
        <p:txBody>
          <a:bodyPr/>
          <a:lstStyle/>
          <a:p>
            <a:fld id="{C555C39A-A510-4000-8EF5-D40B9B028B55}" type="slidenum">
              <a:rPr lang="x-none" smtClean="0"/>
              <a:t>‹N°›</a:t>
            </a:fld>
            <a:endParaRPr lang="x-none"/>
          </a:p>
        </p:txBody>
      </p:sp>
    </p:spTree>
    <p:extLst>
      <p:ext uri="{BB962C8B-B14F-4D97-AF65-F5344CB8AC3E}">
        <p14:creationId xmlns:p14="http://schemas.microsoft.com/office/powerpoint/2010/main" val="158741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02DE8D5-8366-68EE-14B6-450834A071A6}"/>
              </a:ext>
            </a:extLst>
          </p:cNvPr>
          <p:cNvSpPr>
            <a:spLocks noGrp="1"/>
          </p:cNvSpPr>
          <p:nvPr>
            <p:ph type="title"/>
          </p:nvPr>
        </p:nvSpPr>
        <p:spPr>
          <a:xfrm>
            <a:off x="839788" y="365125"/>
            <a:ext cx="10515600" cy="1325563"/>
          </a:xfrm>
        </p:spPr>
        <p:txBody>
          <a:bodyPr/>
          <a:lstStyle/>
          <a:p>
            <a:r>
              <a:rPr lang="fr-FR"/>
              <a:t>Modifiez le style du titre</a:t>
            </a:r>
            <a:endParaRPr lang="x-none"/>
          </a:p>
        </p:txBody>
      </p:sp>
      <p:sp>
        <p:nvSpPr>
          <p:cNvPr id="3" name="Espace réservé du texte 2">
            <a:extLst>
              <a:ext uri="{FF2B5EF4-FFF2-40B4-BE49-F238E27FC236}">
                <a16:creationId xmlns="" xmlns:a16="http://schemas.microsoft.com/office/drawing/2014/main" id="{C9AC7F91-1EF7-AD58-2B2F-C4CA48B0DD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C35EFC82-78EC-17FA-7902-E11EA7FE035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5" name="Espace réservé du texte 4">
            <a:extLst>
              <a:ext uri="{FF2B5EF4-FFF2-40B4-BE49-F238E27FC236}">
                <a16:creationId xmlns="" xmlns:a16="http://schemas.microsoft.com/office/drawing/2014/main" id="{21419B22-1F45-D044-B2D2-59F7D36CBD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DE77CE8C-92D8-8B45-1EAD-250F1F6C675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7" name="Espace réservé de la date 6">
            <a:extLst>
              <a:ext uri="{FF2B5EF4-FFF2-40B4-BE49-F238E27FC236}">
                <a16:creationId xmlns="" xmlns:a16="http://schemas.microsoft.com/office/drawing/2014/main" id="{BA99C031-45D9-E01C-2BAE-D7005F6EABFA}"/>
              </a:ext>
            </a:extLst>
          </p:cNvPr>
          <p:cNvSpPr>
            <a:spLocks noGrp="1"/>
          </p:cNvSpPr>
          <p:nvPr>
            <p:ph type="dt" sz="half" idx="10"/>
          </p:nvPr>
        </p:nvSpPr>
        <p:spPr/>
        <p:txBody>
          <a:bodyPr/>
          <a:lstStyle/>
          <a:p>
            <a:fld id="{460092ED-EC7A-4B2D-803B-71B01A674D82}" type="datetimeFigureOut">
              <a:rPr lang="x-none" smtClean="0"/>
              <a:t>14/12/2023</a:t>
            </a:fld>
            <a:endParaRPr lang="x-none"/>
          </a:p>
        </p:txBody>
      </p:sp>
      <p:sp>
        <p:nvSpPr>
          <p:cNvPr id="8" name="Espace réservé du pied de page 7">
            <a:extLst>
              <a:ext uri="{FF2B5EF4-FFF2-40B4-BE49-F238E27FC236}">
                <a16:creationId xmlns="" xmlns:a16="http://schemas.microsoft.com/office/drawing/2014/main" id="{52EB51E3-1B5F-21E1-6B0B-EE78D9FB9A2A}"/>
              </a:ext>
            </a:extLst>
          </p:cNvPr>
          <p:cNvSpPr>
            <a:spLocks noGrp="1"/>
          </p:cNvSpPr>
          <p:nvPr>
            <p:ph type="ftr" sz="quarter" idx="11"/>
          </p:nvPr>
        </p:nvSpPr>
        <p:spPr/>
        <p:txBody>
          <a:bodyPr/>
          <a:lstStyle/>
          <a:p>
            <a:endParaRPr lang="x-none"/>
          </a:p>
        </p:txBody>
      </p:sp>
      <p:sp>
        <p:nvSpPr>
          <p:cNvPr id="9" name="Espace réservé du numéro de diapositive 8">
            <a:extLst>
              <a:ext uri="{FF2B5EF4-FFF2-40B4-BE49-F238E27FC236}">
                <a16:creationId xmlns="" xmlns:a16="http://schemas.microsoft.com/office/drawing/2014/main" id="{C108C077-1AE6-0506-19FD-2281CC5BBE3D}"/>
              </a:ext>
            </a:extLst>
          </p:cNvPr>
          <p:cNvSpPr>
            <a:spLocks noGrp="1"/>
          </p:cNvSpPr>
          <p:nvPr>
            <p:ph type="sldNum" sz="quarter" idx="12"/>
          </p:nvPr>
        </p:nvSpPr>
        <p:spPr/>
        <p:txBody>
          <a:bodyPr/>
          <a:lstStyle/>
          <a:p>
            <a:fld id="{C555C39A-A510-4000-8EF5-D40B9B028B55}" type="slidenum">
              <a:rPr lang="x-none" smtClean="0"/>
              <a:t>‹N°›</a:t>
            </a:fld>
            <a:endParaRPr lang="x-none"/>
          </a:p>
        </p:txBody>
      </p:sp>
    </p:spTree>
    <p:extLst>
      <p:ext uri="{BB962C8B-B14F-4D97-AF65-F5344CB8AC3E}">
        <p14:creationId xmlns:p14="http://schemas.microsoft.com/office/powerpoint/2010/main" val="303853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F49ECB-1A36-40FB-A1C3-DD2117C50401}"/>
              </a:ext>
            </a:extLst>
          </p:cNvPr>
          <p:cNvSpPr>
            <a:spLocks noGrp="1"/>
          </p:cNvSpPr>
          <p:nvPr>
            <p:ph type="title"/>
          </p:nvPr>
        </p:nvSpPr>
        <p:spPr/>
        <p:txBody>
          <a:bodyPr/>
          <a:lstStyle/>
          <a:p>
            <a:r>
              <a:rPr lang="fr-FR"/>
              <a:t>Modifiez le style du titre</a:t>
            </a:r>
            <a:endParaRPr lang="x-none"/>
          </a:p>
        </p:txBody>
      </p:sp>
      <p:sp>
        <p:nvSpPr>
          <p:cNvPr id="3" name="Espace réservé de la date 2">
            <a:extLst>
              <a:ext uri="{FF2B5EF4-FFF2-40B4-BE49-F238E27FC236}">
                <a16:creationId xmlns="" xmlns:a16="http://schemas.microsoft.com/office/drawing/2014/main" id="{3B651F98-593B-DC99-CEF0-245F5682A3B5}"/>
              </a:ext>
            </a:extLst>
          </p:cNvPr>
          <p:cNvSpPr>
            <a:spLocks noGrp="1"/>
          </p:cNvSpPr>
          <p:nvPr>
            <p:ph type="dt" sz="half" idx="10"/>
          </p:nvPr>
        </p:nvSpPr>
        <p:spPr/>
        <p:txBody>
          <a:bodyPr/>
          <a:lstStyle/>
          <a:p>
            <a:fld id="{460092ED-EC7A-4B2D-803B-71B01A674D82}" type="datetimeFigureOut">
              <a:rPr lang="x-none" smtClean="0"/>
              <a:t>14/12/2023</a:t>
            </a:fld>
            <a:endParaRPr lang="x-none"/>
          </a:p>
        </p:txBody>
      </p:sp>
      <p:sp>
        <p:nvSpPr>
          <p:cNvPr id="4" name="Espace réservé du pied de page 3">
            <a:extLst>
              <a:ext uri="{FF2B5EF4-FFF2-40B4-BE49-F238E27FC236}">
                <a16:creationId xmlns="" xmlns:a16="http://schemas.microsoft.com/office/drawing/2014/main" id="{44EE3821-5766-117F-F62C-CFE701B2DF05}"/>
              </a:ext>
            </a:extLst>
          </p:cNvPr>
          <p:cNvSpPr>
            <a:spLocks noGrp="1"/>
          </p:cNvSpPr>
          <p:nvPr>
            <p:ph type="ftr" sz="quarter" idx="11"/>
          </p:nvPr>
        </p:nvSpPr>
        <p:spPr/>
        <p:txBody>
          <a:bodyPr/>
          <a:lstStyle/>
          <a:p>
            <a:endParaRPr lang="x-none"/>
          </a:p>
        </p:txBody>
      </p:sp>
      <p:sp>
        <p:nvSpPr>
          <p:cNvPr id="5" name="Espace réservé du numéro de diapositive 4">
            <a:extLst>
              <a:ext uri="{FF2B5EF4-FFF2-40B4-BE49-F238E27FC236}">
                <a16:creationId xmlns="" xmlns:a16="http://schemas.microsoft.com/office/drawing/2014/main" id="{A9E18BE0-E467-CC0C-0322-A8E44ADB7E51}"/>
              </a:ext>
            </a:extLst>
          </p:cNvPr>
          <p:cNvSpPr>
            <a:spLocks noGrp="1"/>
          </p:cNvSpPr>
          <p:nvPr>
            <p:ph type="sldNum" sz="quarter" idx="12"/>
          </p:nvPr>
        </p:nvSpPr>
        <p:spPr/>
        <p:txBody>
          <a:bodyPr/>
          <a:lstStyle/>
          <a:p>
            <a:fld id="{C555C39A-A510-4000-8EF5-D40B9B028B55}" type="slidenum">
              <a:rPr lang="x-none" smtClean="0"/>
              <a:t>‹N°›</a:t>
            </a:fld>
            <a:endParaRPr lang="x-none"/>
          </a:p>
        </p:txBody>
      </p:sp>
    </p:spTree>
    <p:extLst>
      <p:ext uri="{BB962C8B-B14F-4D97-AF65-F5344CB8AC3E}">
        <p14:creationId xmlns:p14="http://schemas.microsoft.com/office/powerpoint/2010/main" val="247166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3D5114EA-5780-9C23-C749-A78D742C0DF0}"/>
              </a:ext>
            </a:extLst>
          </p:cNvPr>
          <p:cNvSpPr>
            <a:spLocks noGrp="1"/>
          </p:cNvSpPr>
          <p:nvPr>
            <p:ph type="dt" sz="half" idx="10"/>
          </p:nvPr>
        </p:nvSpPr>
        <p:spPr/>
        <p:txBody>
          <a:bodyPr/>
          <a:lstStyle/>
          <a:p>
            <a:fld id="{460092ED-EC7A-4B2D-803B-71B01A674D82}" type="datetimeFigureOut">
              <a:rPr lang="x-none" smtClean="0"/>
              <a:t>14/12/2023</a:t>
            </a:fld>
            <a:endParaRPr lang="x-none"/>
          </a:p>
        </p:txBody>
      </p:sp>
      <p:sp>
        <p:nvSpPr>
          <p:cNvPr id="3" name="Espace réservé du pied de page 2">
            <a:extLst>
              <a:ext uri="{FF2B5EF4-FFF2-40B4-BE49-F238E27FC236}">
                <a16:creationId xmlns="" xmlns:a16="http://schemas.microsoft.com/office/drawing/2014/main" id="{A939F519-425B-7F24-F61A-CB17B0022D74}"/>
              </a:ext>
            </a:extLst>
          </p:cNvPr>
          <p:cNvSpPr>
            <a:spLocks noGrp="1"/>
          </p:cNvSpPr>
          <p:nvPr>
            <p:ph type="ftr" sz="quarter" idx="11"/>
          </p:nvPr>
        </p:nvSpPr>
        <p:spPr/>
        <p:txBody>
          <a:bodyPr/>
          <a:lstStyle/>
          <a:p>
            <a:endParaRPr lang="x-none"/>
          </a:p>
        </p:txBody>
      </p:sp>
      <p:sp>
        <p:nvSpPr>
          <p:cNvPr id="4" name="Espace réservé du numéro de diapositive 3">
            <a:extLst>
              <a:ext uri="{FF2B5EF4-FFF2-40B4-BE49-F238E27FC236}">
                <a16:creationId xmlns="" xmlns:a16="http://schemas.microsoft.com/office/drawing/2014/main" id="{D074E022-6585-0408-61A7-5C4211413E06}"/>
              </a:ext>
            </a:extLst>
          </p:cNvPr>
          <p:cNvSpPr>
            <a:spLocks noGrp="1"/>
          </p:cNvSpPr>
          <p:nvPr>
            <p:ph type="sldNum" sz="quarter" idx="12"/>
          </p:nvPr>
        </p:nvSpPr>
        <p:spPr/>
        <p:txBody>
          <a:bodyPr/>
          <a:lstStyle/>
          <a:p>
            <a:fld id="{C555C39A-A510-4000-8EF5-D40B9B028B55}" type="slidenum">
              <a:rPr lang="x-none" smtClean="0"/>
              <a:t>‹N°›</a:t>
            </a:fld>
            <a:endParaRPr lang="x-none"/>
          </a:p>
        </p:txBody>
      </p:sp>
    </p:spTree>
    <p:extLst>
      <p:ext uri="{BB962C8B-B14F-4D97-AF65-F5344CB8AC3E}">
        <p14:creationId xmlns:p14="http://schemas.microsoft.com/office/powerpoint/2010/main" val="126079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CBEB418-FE77-A76C-DD9A-0F72518A7D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x-none"/>
          </a:p>
        </p:txBody>
      </p:sp>
      <p:sp>
        <p:nvSpPr>
          <p:cNvPr id="3" name="Espace réservé du contenu 2">
            <a:extLst>
              <a:ext uri="{FF2B5EF4-FFF2-40B4-BE49-F238E27FC236}">
                <a16:creationId xmlns="" xmlns:a16="http://schemas.microsoft.com/office/drawing/2014/main" id="{2703653B-04AA-CBD0-8D54-D69601E0C0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4" name="Espace réservé du texte 3">
            <a:extLst>
              <a:ext uri="{FF2B5EF4-FFF2-40B4-BE49-F238E27FC236}">
                <a16:creationId xmlns="" xmlns:a16="http://schemas.microsoft.com/office/drawing/2014/main" id="{1C80C52C-144F-FEFB-534D-E711FB110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FF3D94B7-D32A-0FDC-8CBA-10B0DA074532}"/>
              </a:ext>
            </a:extLst>
          </p:cNvPr>
          <p:cNvSpPr>
            <a:spLocks noGrp="1"/>
          </p:cNvSpPr>
          <p:nvPr>
            <p:ph type="dt" sz="half" idx="10"/>
          </p:nvPr>
        </p:nvSpPr>
        <p:spPr/>
        <p:txBody>
          <a:bodyPr/>
          <a:lstStyle/>
          <a:p>
            <a:fld id="{460092ED-EC7A-4B2D-803B-71B01A674D82}" type="datetimeFigureOut">
              <a:rPr lang="x-none" smtClean="0"/>
              <a:t>14/12/2023</a:t>
            </a:fld>
            <a:endParaRPr lang="x-none"/>
          </a:p>
        </p:txBody>
      </p:sp>
      <p:sp>
        <p:nvSpPr>
          <p:cNvPr id="6" name="Espace réservé du pied de page 5">
            <a:extLst>
              <a:ext uri="{FF2B5EF4-FFF2-40B4-BE49-F238E27FC236}">
                <a16:creationId xmlns="" xmlns:a16="http://schemas.microsoft.com/office/drawing/2014/main" id="{3E833C03-D333-7ADE-5F8A-4EB4DF03979E}"/>
              </a:ext>
            </a:extLst>
          </p:cNvPr>
          <p:cNvSpPr>
            <a:spLocks noGrp="1"/>
          </p:cNvSpPr>
          <p:nvPr>
            <p:ph type="ftr" sz="quarter" idx="11"/>
          </p:nvPr>
        </p:nvSpPr>
        <p:spPr/>
        <p:txBody>
          <a:bodyPr/>
          <a:lstStyle/>
          <a:p>
            <a:endParaRPr lang="x-none"/>
          </a:p>
        </p:txBody>
      </p:sp>
      <p:sp>
        <p:nvSpPr>
          <p:cNvPr id="7" name="Espace réservé du numéro de diapositive 6">
            <a:extLst>
              <a:ext uri="{FF2B5EF4-FFF2-40B4-BE49-F238E27FC236}">
                <a16:creationId xmlns="" xmlns:a16="http://schemas.microsoft.com/office/drawing/2014/main" id="{0CFBFC68-F5CC-18E6-1614-C9A07A969BFC}"/>
              </a:ext>
            </a:extLst>
          </p:cNvPr>
          <p:cNvSpPr>
            <a:spLocks noGrp="1"/>
          </p:cNvSpPr>
          <p:nvPr>
            <p:ph type="sldNum" sz="quarter" idx="12"/>
          </p:nvPr>
        </p:nvSpPr>
        <p:spPr/>
        <p:txBody>
          <a:bodyPr/>
          <a:lstStyle/>
          <a:p>
            <a:fld id="{C555C39A-A510-4000-8EF5-D40B9B028B55}" type="slidenum">
              <a:rPr lang="x-none" smtClean="0"/>
              <a:t>‹N°›</a:t>
            </a:fld>
            <a:endParaRPr lang="x-none"/>
          </a:p>
        </p:txBody>
      </p:sp>
    </p:spTree>
    <p:extLst>
      <p:ext uri="{BB962C8B-B14F-4D97-AF65-F5344CB8AC3E}">
        <p14:creationId xmlns:p14="http://schemas.microsoft.com/office/powerpoint/2010/main" val="376037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5233E1-D29E-5E80-AC1A-ABF3C6FCF22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x-none"/>
          </a:p>
        </p:txBody>
      </p:sp>
      <p:sp>
        <p:nvSpPr>
          <p:cNvPr id="3" name="Espace réservé pour une image  2">
            <a:extLst>
              <a:ext uri="{FF2B5EF4-FFF2-40B4-BE49-F238E27FC236}">
                <a16:creationId xmlns="" xmlns:a16="http://schemas.microsoft.com/office/drawing/2014/main" id="{A4BD7CCE-4871-E336-81DD-2190B4F270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Espace réservé du texte 3">
            <a:extLst>
              <a:ext uri="{FF2B5EF4-FFF2-40B4-BE49-F238E27FC236}">
                <a16:creationId xmlns="" xmlns:a16="http://schemas.microsoft.com/office/drawing/2014/main" id="{0DD21255-6DCC-D381-0772-5172464B26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E230097D-67E2-850A-C96B-B25BF5B011E3}"/>
              </a:ext>
            </a:extLst>
          </p:cNvPr>
          <p:cNvSpPr>
            <a:spLocks noGrp="1"/>
          </p:cNvSpPr>
          <p:nvPr>
            <p:ph type="dt" sz="half" idx="10"/>
          </p:nvPr>
        </p:nvSpPr>
        <p:spPr/>
        <p:txBody>
          <a:bodyPr/>
          <a:lstStyle/>
          <a:p>
            <a:fld id="{460092ED-EC7A-4B2D-803B-71B01A674D82}" type="datetimeFigureOut">
              <a:rPr lang="x-none" smtClean="0"/>
              <a:t>14/12/2023</a:t>
            </a:fld>
            <a:endParaRPr lang="x-none"/>
          </a:p>
        </p:txBody>
      </p:sp>
      <p:sp>
        <p:nvSpPr>
          <p:cNvPr id="6" name="Espace réservé du pied de page 5">
            <a:extLst>
              <a:ext uri="{FF2B5EF4-FFF2-40B4-BE49-F238E27FC236}">
                <a16:creationId xmlns="" xmlns:a16="http://schemas.microsoft.com/office/drawing/2014/main" id="{69D16E70-8927-D8E0-AAB1-8A273959D11C}"/>
              </a:ext>
            </a:extLst>
          </p:cNvPr>
          <p:cNvSpPr>
            <a:spLocks noGrp="1"/>
          </p:cNvSpPr>
          <p:nvPr>
            <p:ph type="ftr" sz="quarter" idx="11"/>
          </p:nvPr>
        </p:nvSpPr>
        <p:spPr/>
        <p:txBody>
          <a:bodyPr/>
          <a:lstStyle/>
          <a:p>
            <a:endParaRPr lang="x-none"/>
          </a:p>
        </p:txBody>
      </p:sp>
      <p:sp>
        <p:nvSpPr>
          <p:cNvPr id="7" name="Espace réservé du numéro de diapositive 6">
            <a:extLst>
              <a:ext uri="{FF2B5EF4-FFF2-40B4-BE49-F238E27FC236}">
                <a16:creationId xmlns="" xmlns:a16="http://schemas.microsoft.com/office/drawing/2014/main" id="{C16B1B90-7CE6-842E-7B10-E395C15E4F58}"/>
              </a:ext>
            </a:extLst>
          </p:cNvPr>
          <p:cNvSpPr>
            <a:spLocks noGrp="1"/>
          </p:cNvSpPr>
          <p:nvPr>
            <p:ph type="sldNum" sz="quarter" idx="12"/>
          </p:nvPr>
        </p:nvSpPr>
        <p:spPr/>
        <p:txBody>
          <a:bodyPr/>
          <a:lstStyle/>
          <a:p>
            <a:fld id="{C555C39A-A510-4000-8EF5-D40B9B028B55}" type="slidenum">
              <a:rPr lang="x-none" smtClean="0"/>
              <a:t>‹N°›</a:t>
            </a:fld>
            <a:endParaRPr lang="x-none"/>
          </a:p>
        </p:txBody>
      </p:sp>
    </p:spTree>
    <p:extLst>
      <p:ext uri="{BB962C8B-B14F-4D97-AF65-F5344CB8AC3E}">
        <p14:creationId xmlns:p14="http://schemas.microsoft.com/office/powerpoint/2010/main" val="206321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8E9C078D-1B8B-1876-6737-C1AC49247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x-none"/>
          </a:p>
        </p:txBody>
      </p:sp>
      <p:sp>
        <p:nvSpPr>
          <p:cNvPr id="3" name="Espace réservé du texte 2">
            <a:extLst>
              <a:ext uri="{FF2B5EF4-FFF2-40B4-BE49-F238E27FC236}">
                <a16:creationId xmlns="" xmlns:a16="http://schemas.microsoft.com/office/drawing/2014/main" id="{337F0961-A629-297C-400E-F2B422E655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4" name="Espace réservé de la date 3">
            <a:extLst>
              <a:ext uri="{FF2B5EF4-FFF2-40B4-BE49-F238E27FC236}">
                <a16:creationId xmlns="" xmlns:a16="http://schemas.microsoft.com/office/drawing/2014/main" id="{1529222F-6797-6584-9EA7-FE94FEEF0D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092ED-EC7A-4B2D-803B-71B01A674D82}" type="datetimeFigureOut">
              <a:rPr lang="x-none" smtClean="0"/>
              <a:t>14/12/2023</a:t>
            </a:fld>
            <a:endParaRPr lang="x-none"/>
          </a:p>
        </p:txBody>
      </p:sp>
      <p:sp>
        <p:nvSpPr>
          <p:cNvPr id="5" name="Espace réservé du pied de page 4">
            <a:extLst>
              <a:ext uri="{FF2B5EF4-FFF2-40B4-BE49-F238E27FC236}">
                <a16:creationId xmlns="" xmlns:a16="http://schemas.microsoft.com/office/drawing/2014/main" id="{588DE9C6-6005-DC31-F8E7-0AA4105221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Espace réservé du numéro de diapositive 5">
            <a:extLst>
              <a:ext uri="{FF2B5EF4-FFF2-40B4-BE49-F238E27FC236}">
                <a16:creationId xmlns="" xmlns:a16="http://schemas.microsoft.com/office/drawing/2014/main" id="{E3810360-3706-C142-E00B-45A681BD4C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5C39A-A510-4000-8EF5-D40B9B028B55}" type="slidenum">
              <a:rPr lang="x-none" smtClean="0"/>
              <a:t>‹N°›</a:t>
            </a:fld>
            <a:endParaRPr lang="x-none"/>
          </a:p>
        </p:txBody>
      </p:sp>
    </p:spTree>
    <p:extLst>
      <p:ext uri="{BB962C8B-B14F-4D97-AF65-F5344CB8AC3E}">
        <p14:creationId xmlns:p14="http://schemas.microsoft.com/office/powerpoint/2010/main" val="23475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1" y="115888"/>
            <a:ext cx="11629622" cy="674211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205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8163" y="179388"/>
            <a:ext cx="9001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8650" y="192089"/>
            <a:ext cx="89535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09665"/>
            <a:ext cx="6413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36897" y="214427"/>
            <a:ext cx="6254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Imag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8011" y="209665"/>
            <a:ext cx="954087"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3810000" y="975498"/>
            <a:ext cx="4572000" cy="830997"/>
          </a:xfrm>
          <a:prstGeom prst="rect">
            <a:avLst/>
          </a:prstGeom>
        </p:spPr>
        <p:txBody>
          <a:bodyPr>
            <a:spAutoFit/>
          </a:bodyPr>
          <a:lstStyle/>
          <a:p>
            <a:pPr algn="ctr" eaLnBrk="1" hangingPunct="1">
              <a:defRPr/>
            </a:pPr>
            <a:r>
              <a:rPr lang="fr-FR" b="1" kern="100" dirty="0">
                <a:solidFill>
                  <a:srgbClr val="C9211E"/>
                </a:solidFill>
                <a:highlight>
                  <a:srgbClr val="FFFFFF"/>
                </a:highlight>
                <a:ea typeface="NSimSun" panose="02010609030101010101" pitchFamily="49" charset="-122"/>
              </a:rPr>
              <a:t>Projet </a:t>
            </a:r>
            <a:r>
              <a:rPr lang="fr-FR" b="1" kern="100" dirty="0" err="1">
                <a:solidFill>
                  <a:srgbClr val="C9211E"/>
                </a:solidFill>
                <a:highlight>
                  <a:srgbClr val="FFFFFF"/>
                </a:highlight>
                <a:ea typeface="NSimSun" panose="02010609030101010101" pitchFamily="49" charset="-122"/>
              </a:rPr>
              <a:t>Tunisoutenable</a:t>
            </a:r>
            <a:endParaRPr lang="fr-FR" dirty="0">
              <a:latin typeface="Times New Roman" panose="02020603050405020304" pitchFamily="18" charset="0"/>
              <a:ea typeface="Times New Roman" panose="02020603050405020304" pitchFamily="18" charset="0"/>
            </a:endParaRPr>
          </a:p>
          <a:p>
            <a:pPr algn="ctr" eaLnBrk="1" hangingPunct="1">
              <a:defRPr/>
            </a:pPr>
            <a:r>
              <a:rPr lang="fr-FR" b="1" kern="100" dirty="0">
                <a:solidFill>
                  <a:srgbClr val="C9211E"/>
                </a:solidFill>
                <a:highlight>
                  <a:srgbClr val="FFFFFF"/>
                </a:highlight>
                <a:ea typeface="NSimSun" panose="02010609030101010101" pitchFamily="49" charset="-122"/>
              </a:rPr>
              <a:t>Actions pour la soutenabilité en Tunisie </a:t>
            </a:r>
            <a:r>
              <a:rPr lang="fr-FR" b="1" dirty="0"/>
              <a:t> </a:t>
            </a:r>
          </a:p>
          <a:p>
            <a:pPr algn="ctr" eaLnBrk="1" hangingPunct="1">
              <a:defRPr/>
            </a:pPr>
            <a:r>
              <a:rPr lang="fr-FR" sz="1200" b="1" dirty="0">
                <a:solidFill>
                  <a:srgbClr val="C00000"/>
                </a:solidFill>
              </a:rPr>
              <a:t>CUP n. E51G22000190009</a:t>
            </a:r>
            <a:endParaRPr lang="fr-FR" dirty="0">
              <a:latin typeface="Times New Roman" panose="02020603050405020304" pitchFamily="18" charset="0"/>
              <a:ea typeface="Times New Roman" panose="02020603050405020304" pitchFamily="18" charset="0"/>
            </a:endParaRPr>
          </a:p>
        </p:txBody>
      </p:sp>
      <p:pic>
        <p:nvPicPr>
          <p:cNvPr id="2057" name="Imag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7575" y="6232525"/>
            <a:ext cx="27368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contenu 2">
            <a:extLst>
              <a:ext uri="{FF2B5EF4-FFF2-40B4-BE49-F238E27FC236}">
                <a16:creationId xmlns="" xmlns:a16="http://schemas.microsoft.com/office/drawing/2014/main" id="{0D660CD7-15DA-3C6C-D315-19843F4355DA}"/>
              </a:ext>
            </a:extLst>
          </p:cNvPr>
          <p:cNvSpPr txBox="1">
            <a:spLocks/>
          </p:cNvSpPr>
          <p:nvPr/>
        </p:nvSpPr>
        <p:spPr>
          <a:xfrm>
            <a:off x="653861" y="2147887"/>
            <a:ext cx="10515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3600" b="1" i="1" dirty="0" smtClean="0">
                <a:solidFill>
                  <a:srgbClr val="FF0000"/>
                </a:solidFill>
              </a:rPr>
              <a:t>L’Intégration de l’Agriculture et de l’Elevage</a:t>
            </a:r>
          </a:p>
          <a:p>
            <a:pPr marL="0" indent="0" algn="ctr">
              <a:buFont typeface="Arial" panose="020B0604020202020204" pitchFamily="34" charset="0"/>
              <a:buNone/>
            </a:pPr>
            <a:r>
              <a:rPr lang="fr-FR" sz="3600" b="1" i="1" dirty="0" smtClean="0">
                <a:solidFill>
                  <a:srgbClr val="FF0000"/>
                </a:solidFill>
              </a:rPr>
              <a:t> - Principe de l’</a:t>
            </a:r>
            <a:r>
              <a:rPr lang="fr-FR" sz="3600" b="1" i="1" dirty="0" err="1" smtClean="0">
                <a:solidFill>
                  <a:srgbClr val="FF0000"/>
                </a:solidFill>
              </a:rPr>
              <a:t>Agroécologie</a:t>
            </a:r>
            <a:endParaRPr lang="fr-FR" sz="3600" b="1" i="1" dirty="0" smtClean="0">
              <a:solidFill>
                <a:srgbClr val="FF0000"/>
              </a:solidFill>
            </a:endParaRPr>
          </a:p>
          <a:p>
            <a:pPr marL="0" indent="0" algn="ctr">
              <a:buFont typeface="Arial" panose="020B0604020202020204" pitchFamily="34" charset="0"/>
              <a:buNone/>
            </a:pPr>
            <a:r>
              <a:rPr lang="fr-FR" b="1" dirty="0" smtClean="0">
                <a:solidFill>
                  <a:srgbClr val="7030A0"/>
                </a:solidFill>
              </a:rPr>
              <a:t>NEXUS TUNISIE</a:t>
            </a:r>
          </a:p>
          <a:p>
            <a:pPr marL="0" indent="0" algn="ctr">
              <a:buFont typeface="Arial" panose="020B0604020202020204" pitchFamily="34" charset="0"/>
              <a:buNone/>
            </a:pPr>
            <a:r>
              <a:rPr lang="fr-FR" sz="2600" b="1" cap="all" dirty="0" smtClean="0">
                <a:solidFill>
                  <a:srgbClr val="0070C0"/>
                </a:solidFill>
                <a:cs typeface="Times New Roman" panose="02020603050405020304" pitchFamily="18" charset="0"/>
              </a:rPr>
              <a:t>AGENCE DE LA VULGARISATION ET DE LA FORMATION AGRICOLES</a:t>
            </a:r>
            <a:endParaRPr lang="fr-FR" sz="2600" b="1" dirty="0" smtClean="0">
              <a:solidFill>
                <a:srgbClr val="0070C0"/>
              </a:solidFill>
              <a:cs typeface="Times New Roman" panose="02020603050405020304" pitchFamily="18" charset="0"/>
            </a:endParaRPr>
          </a:p>
          <a:p>
            <a:pPr marL="0" indent="0" algn="ctr">
              <a:buFont typeface="Arial" panose="020B0604020202020204" pitchFamily="34" charset="0"/>
              <a:buNone/>
            </a:pPr>
            <a:r>
              <a:rPr lang="fr-FR" b="1" dirty="0" smtClean="0">
                <a:solidFill>
                  <a:srgbClr val="00B050"/>
                </a:solidFill>
              </a:rPr>
              <a:t>Centre Sectoriel de F.P.A. Chott-</a:t>
            </a:r>
            <a:r>
              <a:rPr lang="fr-FR" b="1" dirty="0" err="1" smtClean="0">
                <a:solidFill>
                  <a:srgbClr val="00B050"/>
                </a:solidFill>
              </a:rPr>
              <a:t>Mariem</a:t>
            </a:r>
            <a:endParaRPr lang="fr-FR" b="1" dirty="0" smtClean="0">
              <a:solidFill>
                <a:srgbClr val="00B050"/>
              </a:solidFill>
            </a:endParaRPr>
          </a:p>
          <a:p>
            <a:pPr marL="0" indent="0" algn="ctr">
              <a:buFont typeface="Arial" panose="020B0604020202020204" pitchFamily="34" charset="0"/>
              <a:buNone/>
            </a:pPr>
            <a:endParaRPr lang="fr-FR" b="1" dirty="0" smtClean="0">
              <a:solidFill>
                <a:srgbClr val="00B050"/>
              </a:solidFill>
            </a:endParaRPr>
          </a:p>
          <a:p>
            <a:pPr marL="0" indent="0" algn="ctr">
              <a:buFont typeface="Arial" panose="020B0604020202020204" pitchFamily="34" charset="0"/>
              <a:buNone/>
            </a:pPr>
            <a:r>
              <a:rPr lang="fr-FR" b="1" dirty="0" smtClean="0">
                <a:solidFill>
                  <a:srgbClr val="7030A0"/>
                </a:solidFill>
              </a:rPr>
              <a:t>Le 09 Octobre 2023</a:t>
            </a:r>
          </a:p>
          <a:p>
            <a:pPr marL="0" indent="0" algn="ctr">
              <a:buFont typeface="Arial" panose="020B0604020202020204" pitchFamily="34" charset="0"/>
              <a:buNone/>
            </a:pPr>
            <a:r>
              <a:rPr lang="fr-FR" b="1" dirty="0" smtClean="0">
                <a:solidFill>
                  <a:srgbClr val="7030A0"/>
                </a:solidFill>
              </a:rPr>
              <a:t>      </a:t>
            </a:r>
          </a:p>
          <a:p>
            <a:pPr marL="0" indent="0" algn="r">
              <a:buFont typeface="Arial" panose="020B0604020202020204" pitchFamily="34" charset="0"/>
              <a:buNone/>
            </a:pPr>
            <a:r>
              <a:rPr lang="fr-FR" b="1" dirty="0" smtClean="0">
                <a:solidFill>
                  <a:srgbClr val="7030A0"/>
                </a:solidFill>
              </a:rPr>
              <a:t>                       </a:t>
            </a:r>
            <a:r>
              <a:rPr lang="fr-FR" b="1" dirty="0" smtClean="0">
                <a:solidFill>
                  <a:schemeClr val="accent2">
                    <a:lumMod val="75000"/>
                  </a:schemeClr>
                </a:solidFill>
              </a:rPr>
              <a:t>  Mme </a:t>
            </a:r>
            <a:r>
              <a:rPr lang="fr-FR" b="1" dirty="0" err="1" smtClean="0">
                <a:solidFill>
                  <a:schemeClr val="accent2">
                    <a:lumMod val="75000"/>
                  </a:schemeClr>
                </a:solidFill>
              </a:rPr>
              <a:t>Maatoug</a:t>
            </a:r>
            <a:r>
              <a:rPr lang="fr-FR" b="1" dirty="0" smtClean="0">
                <a:solidFill>
                  <a:schemeClr val="accent2">
                    <a:lumMod val="75000"/>
                  </a:schemeClr>
                </a:solidFill>
              </a:rPr>
              <a:t> Sonia </a:t>
            </a:r>
            <a:endParaRPr lang="fr-FR" b="1" dirty="0">
              <a:solidFill>
                <a:schemeClr val="accent2">
                  <a:lumMod val="75000"/>
                </a:schemeClr>
              </a:solidFill>
            </a:endParaRPr>
          </a:p>
        </p:txBody>
      </p:sp>
    </p:spTree>
    <p:extLst>
      <p:ext uri="{BB962C8B-B14F-4D97-AF65-F5344CB8AC3E}">
        <p14:creationId xmlns:p14="http://schemas.microsoft.com/office/powerpoint/2010/main" val="4294325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BE0DA04-D2B2-148E-911B-6A76209F74E4}"/>
              </a:ext>
            </a:extLst>
          </p:cNvPr>
          <p:cNvSpPr>
            <a:spLocks noGrp="1"/>
          </p:cNvSpPr>
          <p:nvPr>
            <p:ph type="title"/>
          </p:nvPr>
        </p:nvSpPr>
        <p:spPr/>
        <p:txBody>
          <a:bodyPr/>
          <a:lstStyle/>
          <a:p>
            <a:r>
              <a:rPr lang="fr-FR" sz="4400" b="1" dirty="0">
                <a:solidFill>
                  <a:srgbClr val="FF0000"/>
                </a:solidFill>
                <a:effectLst/>
              </a:rPr>
              <a:t>L’agroécologie se situe à plusieurs échelles?</a:t>
            </a:r>
            <a:endParaRPr lang="x-none" dirty="0"/>
          </a:p>
        </p:txBody>
      </p:sp>
      <p:sp>
        <p:nvSpPr>
          <p:cNvPr id="3" name="Espace réservé du contenu 2">
            <a:extLst>
              <a:ext uri="{FF2B5EF4-FFF2-40B4-BE49-F238E27FC236}">
                <a16:creationId xmlns="" xmlns:a16="http://schemas.microsoft.com/office/drawing/2014/main" id="{51EE76D6-A5B1-DD50-C0FE-85FF0383A886}"/>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138882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8576F5B-E6A3-CE21-20D6-4129CD236DD3}"/>
              </a:ext>
            </a:extLst>
          </p:cNvPr>
          <p:cNvSpPr>
            <a:spLocks noGrp="1"/>
          </p:cNvSpPr>
          <p:nvPr>
            <p:ph type="title"/>
          </p:nvPr>
        </p:nvSpPr>
        <p:spPr/>
        <p:txBody>
          <a:bodyPr/>
          <a:lstStyle/>
          <a:p>
            <a:r>
              <a:rPr lang="fr-FR" sz="4400" b="1" dirty="0">
                <a:solidFill>
                  <a:srgbClr val="FF0000"/>
                </a:solidFill>
                <a:effectLst/>
              </a:rPr>
              <a:t>L’agroécologie se situe à plusieurs échelles:</a:t>
            </a:r>
            <a:endParaRPr lang="x-none" dirty="0"/>
          </a:p>
        </p:txBody>
      </p:sp>
      <p:sp>
        <p:nvSpPr>
          <p:cNvPr id="3" name="Espace réservé du contenu 2">
            <a:extLst>
              <a:ext uri="{FF2B5EF4-FFF2-40B4-BE49-F238E27FC236}">
                <a16:creationId xmlns="" xmlns:a16="http://schemas.microsoft.com/office/drawing/2014/main" id="{2952C822-C2D5-F5FB-8573-0220EB31862D}"/>
              </a:ext>
            </a:extLst>
          </p:cNvPr>
          <p:cNvSpPr>
            <a:spLocks noGrp="1"/>
          </p:cNvSpPr>
          <p:nvPr>
            <p:ph idx="1"/>
          </p:nvPr>
        </p:nvSpPr>
        <p:spPr/>
        <p:txBody>
          <a:bodyPr/>
          <a:lstStyle/>
          <a:p>
            <a:pPr>
              <a:buFont typeface="Wingdings" panose="05000000000000000000" pitchFamily="2" charset="2"/>
              <a:buChar char="q"/>
            </a:pPr>
            <a:r>
              <a:rPr lang="fr-FR" b="1" dirty="0">
                <a:solidFill>
                  <a:srgbClr val="00B050"/>
                </a:solidFill>
              </a:rPr>
              <a:t>P</a:t>
            </a:r>
            <a:r>
              <a:rPr lang="fr-FR" b="1" dirty="0">
                <a:solidFill>
                  <a:srgbClr val="00B050"/>
                </a:solidFill>
                <a:effectLst/>
              </a:rPr>
              <a:t>ratiques agricoles</a:t>
            </a:r>
          </a:p>
          <a:p>
            <a:endParaRPr lang="fr-FR" b="1" dirty="0"/>
          </a:p>
          <a:p>
            <a:pPr>
              <a:buFont typeface="Wingdings" panose="05000000000000000000" pitchFamily="2" charset="2"/>
              <a:buChar char="q"/>
            </a:pPr>
            <a:r>
              <a:rPr lang="fr-FR" b="1" dirty="0">
                <a:solidFill>
                  <a:srgbClr val="0070C0"/>
                </a:solidFill>
              </a:rPr>
              <a:t>S</a:t>
            </a:r>
            <a:r>
              <a:rPr lang="fr-FR" b="1" dirty="0">
                <a:solidFill>
                  <a:srgbClr val="0070C0"/>
                </a:solidFill>
                <a:effectLst/>
              </a:rPr>
              <a:t>ystèmes agricoles</a:t>
            </a:r>
          </a:p>
          <a:p>
            <a:endParaRPr lang="fr-FR" b="1" dirty="0"/>
          </a:p>
          <a:p>
            <a:pPr>
              <a:buFont typeface="Wingdings" panose="05000000000000000000" pitchFamily="2" charset="2"/>
              <a:buChar char="q"/>
            </a:pPr>
            <a:r>
              <a:rPr lang="fr-FR" b="1" dirty="0">
                <a:solidFill>
                  <a:srgbClr val="7030A0"/>
                </a:solidFill>
              </a:rPr>
              <a:t>F</a:t>
            </a:r>
            <a:r>
              <a:rPr lang="fr-FR" b="1" dirty="0">
                <a:solidFill>
                  <a:srgbClr val="7030A0"/>
                </a:solidFill>
                <a:effectLst/>
              </a:rPr>
              <a:t>ilières et territoires </a:t>
            </a:r>
            <a:r>
              <a:rPr lang="fr-FR" dirty="0">
                <a:solidFill>
                  <a:srgbClr val="7030A0"/>
                </a:solidFill>
                <a:effectLst/>
              </a:rPr>
              <a:t> </a:t>
            </a:r>
            <a:endParaRPr lang="x-none" dirty="0">
              <a:solidFill>
                <a:srgbClr val="7030A0"/>
              </a:solidFill>
            </a:endParaRPr>
          </a:p>
        </p:txBody>
      </p:sp>
    </p:spTree>
    <p:extLst>
      <p:ext uri="{BB962C8B-B14F-4D97-AF65-F5344CB8AC3E}">
        <p14:creationId xmlns:p14="http://schemas.microsoft.com/office/powerpoint/2010/main" val="1018516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6DC3F1B-9B7B-AF1C-6F83-B0A240C08827}"/>
              </a:ext>
            </a:extLst>
          </p:cNvPr>
          <p:cNvSpPr>
            <a:spLocks noGrp="1"/>
          </p:cNvSpPr>
          <p:nvPr>
            <p:ph type="title"/>
          </p:nvPr>
        </p:nvSpPr>
        <p:spPr/>
        <p:txBody>
          <a:bodyPr>
            <a:normAutofit fontScale="90000"/>
          </a:bodyPr>
          <a:lstStyle/>
          <a:p>
            <a:pPr algn="ctr"/>
            <a:r>
              <a:rPr lang="fr-FR" sz="4000" b="1" dirty="0">
                <a:solidFill>
                  <a:srgbClr val="FF0000"/>
                </a:solidFill>
                <a:effectLst/>
              </a:rPr>
              <a:t/>
            </a:r>
            <a:br>
              <a:rPr lang="fr-FR" sz="4000" b="1" dirty="0">
                <a:solidFill>
                  <a:srgbClr val="FF0000"/>
                </a:solidFill>
                <a:effectLst/>
              </a:rPr>
            </a:br>
            <a:r>
              <a:rPr lang="fr-FR" b="1" dirty="0">
                <a:solidFill>
                  <a:srgbClr val="FF0000"/>
                </a:solidFill>
                <a:effectLst/>
              </a:rPr>
              <a:t>L’agroécologie se situe à plusieurs échelles:</a:t>
            </a:r>
            <a:br>
              <a:rPr lang="fr-FR" b="1" dirty="0">
                <a:solidFill>
                  <a:srgbClr val="FF0000"/>
                </a:solidFill>
                <a:effectLst/>
              </a:rPr>
            </a:br>
            <a:r>
              <a:rPr lang="fr-FR" sz="2400" b="1" dirty="0">
                <a:solidFill>
                  <a:srgbClr val="00B050"/>
                </a:solidFill>
                <a:effectLst/>
              </a:rPr>
              <a:t/>
            </a:r>
            <a:br>
              <a:rPr lang="fr-FR" sz="2400" b="1" dirty="0">
                <a:solidFill>
                  <a:srgbClr val="00B050"/>
                </a:solidFill>
                <a:effectLst/>
              </a:rPr>
            </a:br>
            <a:r>
              <a:rPr lang="fr-FR" sz="4000" b="1" dirty="0">
                <a:solidFill>
                  <a:srgbClr val="FF0000"/>
                </a:solidFill>
                <a:effectLst/>
              </a:rPr>
              <a:t> </a:t>
            </a:r>
            <a:br>
              <a:rPr lang="fr-FR" sz="4000" b="1" dirty="0">
                <a:solidFill>
                  <a:srgbClr val="FF0000"/>
                </a:solidFill>
                <a:effectLst/>
              </a:rPr>
            </a:br>
            <a:endParaRPr lang="x-none" sz="4000" b="1" dirty="0">
              <a:solidFill>
                <a:srgbClr val="FF0000"/>
              </a:solidFill>
            </a:endParaRPr>
          </a:p>
        </p:txBody>
      </p:sp>
      <p:sp>
        <p:nvSpPr>
          <p:cNvPr id="3" name="Espace réservé du contenu 2">
            <a:extLst>
              <a:ext uri="{FF2B5EF4-FFF2-40B4-BE49-F238E27FC236}">
                <a16:creationId xmlns="" xmlns:a16="http://schemas.microsoft.com/office/drawing/2014/main" id="{CEAD9014-74E3-2FF8-6A92-129D6E5618A3}"/>
              </a:ext>
            </a:extLst>
          </p:cNvPr>
          <p:cNvSpPr>
            <a:spLocks noGrp="1"/>
          </p:cNvSpPr>
          <p:nvPr>
            <p:ph idx="1"/>
          </p:nvPr>
        </p:nvSpPr>
        <p:spPr/>
        <p:txBody>
          <a:bodyPr>
            <a:normAutofit/>
          </a:bodyPr>
          <a:lstStyle/>
          <a:p>
            <a:pPr>
              <a:buFont typeface="Arial" panose="020B0604020202020204" pitchFamily="34" charset="0"/>
              <a:buChar char="•"/>
            </a:pPr>
            <a:endParaRPr lang="fr-FR" b="1" dirty="0"/>
          </a:p>
          <a:p>
            <a:pPr>
              <a:buFont typeface="Arial" panose="020B0604020202020204" pitchFamily="34" charset="0"/>
              <a:buChar char="•"/>
            </a:pPr>
            <a:r>
              <a:rPr lang="fr-FR" b="1" dirty="0">
                <a:solidFill>
                  <a:srgbClr val="00B050"/>
                </a:solidFill>
              </a:rPr>
              <a:t>P</a:t>
            </a:r>
            <a:r>
              <a:rPr lang="fr-FR" b="1" dirty="0">
                <a:solidFill>
                  <a:srgbClr val="00B050"/>
                </a:solidFill>
                <a:effectLst/>
              </a:rPr>
              <a:t>ratiques agricoles</a:t>
            </a:r>
            <a:r>
              <a:rPr lang="fr-FR" dirty="0">
                <a:effectLst/>
              </a:rPr>
              <a:t>, </a:t>
            </a:r>
            <a:r>
              <a:rPr lang="fr-FR" b="1" dirty="0">
                <a:effectLst/>
              </a:rPr>
              <a:t>adaptées à la diversité des situations, valorisant la combinaison de savoirs scientifiques et de savoirs locaux.</a:t>
            </a:r>
          </a:p>
          <a:p>
            <a:endParaRPr lang="x-none" dirty="0"/>
          </a:p>
        </p:txBody>
      </p:sp>
    </p:spTree>
    <p:extLst>
      <p:ext uri="{BB962C8B-B14F-4D97-AF65-F5344CB8AC3E}">
        <p14:creationId xmlns:p14="http://schemas.microsoft.com/office/powerpoint/2010/main" val="669566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9743D98-9FF7-43C1-1666-21F008917964}"/>
              </a:ext>
            </a:extLst>
          </p:cNvPr>
          <p:cNvSpPr>
            <a:spLocks noGrp="1"/>
          </p:cNvSpPr>
          <p:nvPr>
            <p:ph type="title"/>
          </p:nvPr>
        </p:nvSpPr>
        <p:spPr/>
        <p:txBody>
          <a:bodyPr/>
          <a:lstStyle/>
          <a:p>
            <a:r>
              <a:rPr lang="fr-FR" sz="4400" b="1" dirty="0">
                <a:solidFill>
                  <a:srgbClr val="FF0000"/>
                </a:solidFill>
                <a:effectLst/>
              </a:rPr>
              <a:t>L’agroécologie se situe à plusieurs échelles:</a:t>
            </a:r>
            <a:endParaRPr lang="x-none" dirty="0"/>
          </a:p>
        </p:txBody>
      </p:sp>
      <p:sp>
        <p:nvSpPr>
          <p:cNvPr id="3" name="Espace réservé du contenu 2">
            <a:extLst>
              <a:ext uri="{FF2B5EF4-FFF2-40B4-BE49-F238E27FC236}">
                <a16:creationId xmlns="" xmlns:a16="http://schemas.microsoft.com/office/drawing/2014/main" id="{61AF7E4E-87E6-CDB7-7D2C-1F8860219E57}"/>
              </a:ext>
            </a:extLst>
          </p:cNvPr>
          <p:cNvSpPr>
            <a:spLocks noGrp="1"/>
          </p:cNvSpPr>
          <p:nvPr>
            <p:ph idx="1"/>
          </p:nvPr>
        </p:nvSpPr>
        <p:spPr/>
        <p:txBody>
          <a:bodyPr/>
          <a:lstStyle/>
          <a:p>
            <a:pPr>
              <a:buFont typeface="Arial" panose="020B0604020202020204" pitchFamily="34" charset="0"/>
              <a:buChar char="•"/>
            </a:pPr>
            <a:endParaRPr lang="fr-FR" b="1" dirty="0"/>
          </a:p>
          <a:p>
            <a:pPr>
              <a:buFont typeface="Arial" panose="020B0604020202020204" pitchFamily="34" charset="0"/>
              <a:buChar char="•"/>
            </a:pPr>
            <a:r>
              <a:rPr lang="fr-FR" b="1" dirty="0">
                <a:solidFill>
                  <a:srgbClr val="0070C0"/>
                </a:solidFill>
              </a:rPr>
              <a:t>S</a:t>
            </a:r>
            <a:r>
              <a:rPr lang="fr-FR" b="1" dirty="0">
                <a:solidFill>
                  <a:srgbClr val="0070C0"/>
                </a:solidFill>
                <a:effectLst/>
              </a:rPr>
              <a:t>ystèmes agricoles</a:t>
            </a:r>
            <a:r>
              <a:rPr lang="fr-FR" dirty="0">
                <a:effectLst/>
              </a:rPr>
              <a:t> qui valorisent les régulations naturelles pour réduire les intrants.</a:t>
            </a:r>
          </a:p>
          <a:p>
            <a:endParaRPr lang="x-none" dirty="0"/>
          </a:p>
        </p:txBody>
      </p:sp>
    </p:spTree>
    <p:extLst>
      <p:ext uri="{BB962C8B-B14F-4D97-AF65-F5344CB8AC3E}">
        <p14:creationId xmlns:p14="http://schemas.microsoft.com/office/powerpoint/2010/main" val="2309367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89E1946-E4F8-F280-0844-4CDE9277862B}"/>
              </a:ext>
            </a:extLst>
          </p:cNvPr>
          <p:cNvSpPr>
            <a:spLocks noGrp="1"/>
          </p:cNvSpPr>
          <p:nvPr>
            <p:ph type="title"/>
          </p:nvPr>
        </p:nvSpPr>
        <p:spPr>
          <a:xfrm>
            <a:off x="838200" y="336249"/>
            <a:ext cx="10515600" cy="1325563"/>
          </a:xfrm>
        </p:spPr>
        <p:txBody>
          <a:bodyPr/>
          <a:lstStyle/>
          <a:p>
            <a:r>
              <a:rPr lang="fr-FR" sz="4400" b="1" dirty="0">
                <a:solidFill>
                  <a:srgbClr val="FF0000"/>
                </a:solidFill>
                <a:effectLst/>
              </a:rPr>
              <a:t>L’agroécologie se situe à plusieurs échelles:</a:t>
            </a:r>
            <a:endParaRPr lang="x-none" dirty="0"/>
          </a:p>
        </p:txBody>
      </p:sp>
      <p:sp>
        <p:nvSpPr>
          <p:cNvPr id="3" name="Espace réservé du contenu 2">
            <a:extLst>
              <a:ext uri="{FF2B5EF4-FFF2-40B4-BE49-F238E27FC236}">
                <a16:creationId xmlns="" xmlns:a16="http://schemas.microsoft.com/office/drawing/2014/main" id="{4C52689B-5480-AC27-BA4F-2887C767F01A}"/>
              </a:ext>
            </a:extLst>
          </p:cNvPr>
          <p:cNvSpPr>
            <a:spLocks noGrp="1"/>
          </p:cNvSpPr>
          <p:nvPr>
            <p:ph idx="1"/>
          </p:nvPr>
        </p:nvSpPr>
        <p:spPr/>
        <p:txBody>
          <a:bodyPr/>
          <a:lstStyle/>
          <a:p>
            <a:pPr>
              <a:buFont typeface="Arial" panose="020B0604020202020204" pitchFamily="34" charset="0"/>
              <a:buChar char="•"/>
            </a:pPr>
            <a:r>
              <a:rPr lang="fr-FR" b="1" dirty="0">
                <a:solidFill>
                  <a:srgbClr val="7030A0"/>
                </a:solidFill>
              </a:rPr>
              <a:t>F</a:t>
            </a:r>
            <a:r>
              <a:rPr lang="fr-FR" b="1" dirty="0">
                <a:solidFill>
                  <a:srgbClr val="7030A0"/>
                </a:solidFill>
                <a:effectLst/>
              </a:rPr>
              <a:t>ilières et territoires</a:t>
            </a:r>
            <a:r>
              <a:rPr lang="fr-FR" dirty="0">
                <a:solidFill>
                  <a:srgbClr val="7030A0"/>
                </a:solidFill>
                <a:effectLst/>
              </a:rPr>
              <a:t>,</a:t>
            </a:r>
            <a:r>
              <a:rPr lang="fr-FR" dirty="0">
                <a:effectLst/>
              </a:rPr>
              <a:t> avec des organisations favorables au recyclage des nutriments et une gestion économe des ressources rares (sols, eau, biodiversité, énergie).</a:t>
            </a:r>
          </a:p>
          <a:p>
            <a:endParaRPr lang="x-none" dirty="0"/>
          </a:p>
        </p:txBody>
      </p:sp>
    </p:spTree>
    <p:extLst>
      <p:ext uri="{BB962C8B-B14F-4D97-AF65-F5344CB8AC3E}">
        <p14:creationId xmlns:p14="http://schemas.microsoft.com/office/powerpoint/2010/main" val="113838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0866B69-576D-02E8-6E0B-7BFB447879D2}"/>
              </a:ext>
            </a:extLst>
          </p:cNvPr>
          <p:cNvSpPr>
            <a:spLocks noGrp="1"/>
          </p:cNvSpPr>
          <p:nvPr>
            <p:ph type="title"/>
          </p:nvPr>
        </p:nvSpPr>
        <p:spPr/>
        <p:txBody>
          <a:bodyPr/>
          <a:lstStyle/>
          <a:p>
            <a:r>
              <a:rPr lang="fr-FR" sz="4400" b="1" dirty="0">
                <a:solidFill>
                  <a:srgbClr val="FF0000"/>
                </a:solidFill>
                <a:effectLst/>
              </a:rPr>
              <a:t>L’agroécologie se situe à plusieurs échelles:</a:t>
            </a:r>
            <a:endParaRPr lang="x-none" dirty="0"/>
          </a:p>
        </p:txBody>
      </p:sp>
      <p:sp>
        <p:nvSpPr>
          <p:cNvPr id="3" name="Espace réservé du contenu 2">
            <a:extLst>
              <a:ext uri="{FF2B5EF4-FFF2-40B4-BE49-F238E27FC236}">
                <a16:creationId xmlns="" xmlns:a16="http://schemas.microsoft.com/office/drawing/2014/main" id="{33394082-6665-3A82-A2D7-58A1AFA7C01C}"/>
              </a:ext>
            </a:extLst>
          </p:cNvPr>
          <p:cNvSpPr>
            <a:spLocks noGrp="1"/>
          </p:cNvSpPr>
          <p:nvPr>
            <p:ph idx="1"/>
          </p:nvPr>
        </p:nvSpPr>
        <p:spPr/>
        <p:txBody>
          <a:bodyPr/>
          <a:lstStyle/>
          <a:p>
            <a:r>
              <a:rPr lang="fr-FR" b="1" dirty="0">
                <a:effectLst/>
              </a:rPr>
              <a:t>La finalité recherchée est alors une nécessaire et étroite </a:t>
            </a:r>
            <a:r>
              <a:rPr lang="fr-FR" b="1" dirty="0">
                <a:solidFill>
                  <a:srgbClr val="0070C0"/>
                </a:solidFill>
                <a:effectLst/>
              </a:rPr>
              <a:t>articulation entre production et alimentation</a:t>
            </a:r>
            <a:r>
              <a:rPr lang="fr-FR" b="1" dirty="0">
                <a:effectLst/>
              </a:rPr>
              <a:t>. C’est-à-dire des systèmes alimentaires locaux, avec recherche d’une bonne santé des sols, des plantes, des animaux et des humains.</a:t>
            </a:r>
          </a:p>
          <a:p>
            <a:r>
              <a:rPr lang="fr-FR" b="1" dirty="0">
                <a:solidFill>
                  <a:srgbClr val="007E3F"/>
                </a:solidFill>
                <a:effectLst/>
                <a:latin typeface="HelveticaNeueBold"/>
              </a:rPr>
              <a:t>La transition agroécologique</a:t>
            </a:r>
          </a:p>
          <a:p>
            <a:endParaRPr lang="x-none" dirty="0"/>
          </a:p>
        </p:txBody>
      </p:sp>
    </p:spTree>
    <p:extLst>
      <p:ext uri="{BB962C8B-B14F-4D97-AF65-F5344CB8AC3E}">
        <p14:creationId xmlns:p14="http://schemas.microsoft.com/office/powerpoint/2010/main" val="766892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16D180C-3A82-9F58-D84E-7445D5911639}"/>
              </a:ext>
            </a:extLst>
          </p:cNvPr>
          <p:cNvSpPr>
            <a:spLocks noGrp="1"/>
          </p:cNvSpPr>
          <p:nvPr>
            <p:ph type="title"/>
          </p:nvPr>
        </p:nvSpPr>
        <p:spPr/>
        <p:txBody>
          <a:bodyPr/>
          <a:lstStyle/>
          <a:p>
            <a:r>
              <a:rPr lang="fr-FR" b="1" i="0" dirty="0">
                <a:solidFill>
                  <a:srgbClr val="C00000"/>
                </a:solidFill>
                <a:effectLst/>
                <a:latin typeface="Google Sans"/>
              </a:rPr>
              <a:t>C'est quoi la transition écologique ?</a:t>
            </a:r>
            <a:r>
              <a:rPr lang="fr-FR" b="0" i="0" dirty="0">
                <a:solidFill>
                  <a:srgbClr val="202124"/>
                </a:solidFill>
                <a:effectLst/>
                <a:latin typeface="arial" panose="020B0604020202020204" pitchFamily="34" charset="0"/>
              </a:rPr>
              <a:t/>
            </a:r>
            <a:br>
              <a:rPr lang="fr-FR" b="0" i="0" dirty="0">
                <a:solidFill>
                  <a:srgbClr val="202124"/>
                </a:solidFill>
                <a:effectLst/>
                <a:latin typeface="arial" panose="020B0604020202020204" pitchFamily="34" charset="0"/>
              </a:rPr>
            </a:br>
            <a:endParaRPr lang="x-none" dirty="0"/>
          </a:p>
        </p:txBody>
      </p:sp>
      <p:sp>
        <p:nvSpPr>
          <p:cNvPr id="3" name="Espace réservé du contenu 2">
            <a:extLst>
              <a:ext uri="{FF2B5EF4-FFF2-40B4-BE49-F238E27FC236}">
                <a16:creationId xmlns="" xmlns:a16="http://schemas.microsoft.com/office/drawing/2014/main" id="{47A35693-ED70-D25D-7908-F1938A194A18}"/>
              </a:ext>
            </a:extLst>
          </p:cNvPr>
          <p:cNvSpPr>
            <a:spLocks noGrp="1"/>
          </p:cNvSpPr>
          <p:nvPr>
            <p:ph idx="1"/>
          </p:nvPr>
        </p:nvSpPr>
        <p:spPr>
          <a:xfrm>
            <a:off x="838200" y="1825624"/>
            <a:ext cx="10515600" cy="4815807"/>
          </a:xfrm>
        </p:spPr>
        <p:txBody>
          <a:bodyPr>
            <a:normAutofit fontScale="92500" lnSpcReduction="20000"/>
          </a:bodyPr>
          <a:lstStyle/>
          <a:p>
            <a:pPr algn="l">
              <a:buFont typeface="Wingdings" panose="05000000000000000000" pitchFamily="2" charset="2"/>
              <a:buChar char="q"/>
            </a:pPr>
            <a:endParaRPr lang="fr-FR" b="1" i="0" dirty="0">
              <a:solidFill>
                <a:srgbClr val="4D5156"/>
              </a:solidFill>
              <a:effectLst/>
              <a:latin typeface="Google Sans"/>
            </a:endParaRPr>
          </a:p>
          <a:p>
            <a:pPr algn="l">
              <a:buFont typeface="Wingdings" panose="05000000000000000000" pitchFamily="2" charset="2"/>
              <a:buChar char="q"/>
            </a:pPr>
            <a:r>
              <a:rPr lang="fr-FR" b="1" i="0" dirty="0">
                <a:solidFill>
                  <a:srgbClr val="4D5156"/>
                </a:solidFill>
                <a:effectLst/>
                <a:latin typeface="Google Sans"/>
              </a:rPr>
              <a:t>La </a:t>
            </a:r>
            <a:r>
              <a:rPr lang="fr-FR" b="1" i="0" dirty="0">
                <a:solidFill>
                  <a:srgbClr val="040C28"/>
                </a:solidFill>
                <a:effectLst/>
                <a:latin typeface="Google Sans"/>
              </a:rPr>
              <a:t>transition écologique</a:t>
            </a:r>
            <a:r>
              <a:rPr lang="fr-FR" b="1" i="0" dirty="0">
                <a:solidFill>
                  <a:srgbClr val="4D5156"/>
                </a:solidFill>
                <a:effectLst/>
                <a:latin typeface="Google Sans"/>
              </a:rPr>
              <a:t> est une</a:t>
            </a:r>
            <a:r>
              <a:rPr lang="fr-FR" b="1" i="0" dirty="0">
                <a:solidFill>
                  <a:srgbClr val="00B050"/>
                </a:solidFill>
                <a:effectLst/>
                <a:latin typeface="Google Sans"/>
              </a:rPr>
              <a:t> évolution</a:t>
            </a:r>
            <a:r>
              <a:rPr lang="fr-FR" b="1" i="0" dirty="0">
                <a:solidFill>
                  <a:srgbClr val="4D5156"/>
                </a:solidFill>
                <a:effectLst/>
                <a:latin typeface="Google Sans"/>
              </a:rPr>
              <a:t> vers </a:t>
            </a:r>
            <a:r>
              <a:rPr lang="fr-FR" b="1" i="0" dirty="0">
                <a:solidFill>
                  <a:srgbClr val="FF0000"/>
                </a:solidFill>
                <a:effectLst/>
                <a:latin typeface="Google Sans"/>
              </a:rPr>
              <a:t>un nouveau modèle économique et social.</a:t>
            </a:r>
          </a:p>
          <a:p>
            <a:pPr marL="0" indent="0" algn="l">
              <a:buNone/>
            </a:pPr>
            <a:endParaRPr lang="fr-FR" b="1" i="0" dirty="0">
              <a:solidFill>
                <a:srgbClr val="4D5156"/>
              </a:solidFill>
              <a:effectLst/>
              <a:latin typeface="Google Sans"/>
            </a:endParaRPr>
          </a:p>
          <a:p>
            <a:pPr algn="l">
              <a:buFont typeface="Wingdings" panose="05000000000000000000" pitchFamily="2" charset="2"/>
              <a:buChar char="q"/>
            </a:pPr>
            <a:r>
              <a:rPr lang="fr-FR" b="1" i="0" dirty="0">
                <a:solidFill>
                  <a:srgbClr val="4D5156"/>
                </a:solidFill>
                <a:effectLst/>
                <a:latin typeface="Google Sans"/>
              </a:rPr>
              <a:t> Un modèle de développement </a:t>
            </a:r>
            <a:r>
              <a:rPr lang="fr-FR" sz="3200" b="1" i="0" dirty="0">
                <a:solidFill>
                  <a:srgbClr val="0070C0"/>
                </a:solidFill>
                <a:effectLst/>
                <a:latin typeface="Google Sans"/>
              </a:rPr>
              <a:t>durable</a:t>
            </a:r>
            <a:r>
              <a:rPr lang="fr-FR" b="1" i="0" dirty="0">
                <a:solidFill>
                  <a:srgbClr val="4D5156"/>
                </a:solidFill>
                <a:effectLst/>
                <a:latin typeface="Google Sans"/>
              </a:rPr>
              <a:t> qui </a:t>
            </a:r>
            <a:r>
              <a:rPr lang="fr-FR" b="1" i="0" dirty="0">
                <a:solidFill>
                  <a:srgbClr val="7030A0"/>
                </a:solidFill>
                <a:effectLst/>
                <a:latin typeface="Google Sans"/>
              </a:rPr>
              <a:t>renouvelle</a:t>
            </a:r>
            <a:r>
              <a:rPr lang="fr-FR" b="1" i="0" dirty="0">
                <a:solidFill>
                  <a:srgbClr val="4D5156"/>
                </a:solidFill>
                <a:effectLst/>
                <a:latin typeface="Google Sans"/>
              </a:rPr>
              <a:t> nos façons de consommer, de produire, de travailler, de vivre ensemble pour répondre aux grands enjeux environnementaux, ceux du changement climatique et de la rareté des ressources</a:t>
            </a:r>
          </a:p>
          <a:p>
            <a:pPr algn="l">
              <a:buFont typeface="Wingdings" panose="05000000000000000000" pitchFamily="2" charset="2"/>
              <a:buChar char="q"/>
            </a:pPr>
            <a:r>
              <a:rPr lang="fr-FR" b="1" dirty="0">
                <a:solidFill>
                  <a:srgbClr val="4D5156"/>
                </a:solidFill>
                <a:latin typeface="Google Sans"/>
              </a:rPr>
              <a:t>L</a:t>
            </a:r>
            <a:r>
              <a:rPr lang="fr-FR" b="1" i="0" dirty="0">
                <a:solidFill>
                  <a:srgbClr val="4D5156"/>
                </a:solidFill>
                <a:effectLst/>
                <a:latin typeface="Google Sans"/>
              </a:rPr>
              <a:t>'adaptation au </a:t>
            </a:r>
            <a:r>
              <a:rPr lang="fr-FR" b="1" i="0" dirty="0">
                <a:solidFill>
                  <a:srgbClr val="7030A0"/>
                </a:solidFill>
                <a:effectLst/>
                <a:latin typeface="Google Sans"/>
              </a:rPr>
              <a:t>changement climatique</a:t>
            </a:r>
            <a:endParaRPr lang="fr-FR" b="1" i="0" dirty="0">
              <a:solidFill>
                <a:srgbClr val="4D5156"/>
              </a:solidFill>
              <a:effectLst/>
              <a:latin typeface="Google Sans"/>
            </a:endParaRPr>
          </a:p>
          <a:p>
            <a:pPr algn="l">
              <a:buFont typeface="Wingdings" panose="05000000000000000000" pitchFamily="2" charset="2"/>
              <a:buChar char="q"/>
            </a:pPr>
            <a:r>
              <a:rPr lang="fr-FR" b="1" dirty="0">
                <a:solidFill>
                  <a:srgbClr val="4D5156"/>
                </a:solidFill>
                <a:latin typeface="Google Sans"/>
              </a:rPr>
              <a:t>L</a:t>
            </a:r>
            <a:r>
              <a:rPr lang="fr-FR" b="1" i="0" dirty="0">
                <a:solidFill>
                  <a:srgbClr val="4D5156"/>
                </a:solidFill>
                <a:effectLst/>
                <a:latin typeface="Google Sans"/>
              </a:rPr>
              <a:t>a </a:t>
            </a:r>
            <a:r>
              <a:rPr lang="fr-FR" b="1" i="0" dirty="0">
                <a:solidFill>
                  <a:srgbClr val="00B050"/>
                </a:solidFill>
                <a:effectLst/>
                <a:latin typeface="Google Sans"/>
              </a:rPr>
              <a:t>préservation </a:t>
            </a:r>
            <a:r>
              <a:rPr lang="fr-FR" b="1" i="0" dirty="0">
                <a:solidFill>
                  <a:srgbClr val="4D5156"/>
                </a:solidFill>
                <a:effectLst/>
                <a:latin typeface="Google Sans"/>
              </a:rPr>
              <a:t>de la </a:t>
            </a:r>
            <a:r>
              <a:rPr lang="fr-FR" b="1" i="0" dirty="0">
                <a:solidFill>
                  <a:srgbClr val="FF0000"/>
                </a:solidFill>
                <a:effectLst/>
                <a:latin typeface="Google Sans"/>
              </a:rPr>
              <a:t>biodiversité</a:t>
            </a:r>
            <a:r>
              <a:rPr lang="fr-FR" b="1" dirty="0">
                <a:solidFill>
                  <a:srgbClr val="4D5156"/>
                </a:solidFill>
                <a:latin typeface="Google Sans"/>
              </a:rPr>
              <a:t>.</a:t>
            </a:r>
            <a:endParaRPr lang="fr-FR" b="1" i="0" dirty="0">
              <a:solidFill>
                <a:srgbClr val="4D5156"/>
              </a:solidFill>
              <a:effectLst/>
              <a:latin typeface="Google Sans"/>
            </a:endParaRPr>
          </a:p>
          <a:p>
            <a:pPr algn="l">
              <a:buFont typeface="Wingdings" panose="05000000000000000000" pitchFamily="2" charset="2"/>
              <a:buChar char="q"/>
            </a:pPr>
            <a:r>
              <a:rPr lang="fr-FR" b="1" dirty="0">
                <a:solidFill>
                  <a:srgbClr val="4D5156"/>
                </a:solidFill>
                <a:latin typeface="Google Sans"/>
              </a:rPr>
              <a:t>D</a:t>
            </a:r>
            <a:r>
              <a:rPr lang="fr-FR" b="1" i="0" dirty="0">
                <a:solidFill>
                  <a:srgbClr val="4D5156"/>
                </a:solidFill>
                <a:effectLst/>
                <a:latin typeface="Google Sans"/>
              </a:rPr>
              <a:t>es mesures en faveur d'une </a:t>
            </a:r>
            <a:r>
              <a:rPr lang="fr-FR" b="1" i="0" dirty="0">
                <a:solidFill>
                  <a:srgbClr val="0070C0"/>
                </a:solidFill>
                <a:effectLst/>
                <a:latin typeface="Google Sans"/>
              </a:rPr>
              <a:t>gestion résiliente et concertée de</a:t>
            </a:r>
            <a:r>
              <a:rPr lang="fr-FR" sz="3500" b="1" i="0" dirty="0">
                <a:solidFill>
                  <a:srgbClr val="0070C0"/>
                </a:solidFill>
                <a:effectLst/>
                <a:latin typeface="Google Sans"/>
              </a:rPr>
              <a:t> l'eau</a:t>
            </a:r>
            <a:endParaRPr lang="fr-FR" sz="3500" b="1" i="0" dirty="0">
              <a:solidFill>
                <a:srgbClr val="0070C0"/>
              </a:solidFill>
              <a:effectLst/>
              <a:latin typeface="arial" panose="020B0604020202020204" pitchFamily="34" charset="0"/>
            </a:endParaRPr>
          </a:p>
          <a:p>
            <a:endParaRPr lang="x-none" sz="3500" dirty="0"/>
          </a:p>
        </p:txBody>
      </p:sp>
    </p:spTree>
    <p:extLst>
      <p:ext uri="{BB962C8B-B14F-4D97-AF65-F5344CB8AC3E}">
        <p14:creationId xmlns:p14="http://schemas.microsoft.com/office/powerpoint/2010/main" val="114943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19CFF360-5DB4-2595-55D3-0EF1BB5BF9E1}"/>
              </a:ext>
            </a:extLst>
          </p:cNvPr>
          <p:cNvSpPr>
            <a:spLocks noGrp="1"/>
          </p:cNvSpPr>
          <p:nvPr>
            <p:ph idx="1"/>
          </p:nvPr>
        </p:nvSpPr>
        <p:spPr/>
        <p:txBody>
          <a:bodyPr>
            <a:normAutofit/>
          </a:bodyPr>
          <a:lstStyle/>
          <a:p>
            <a:pPr>
              <a:buFont typeface="Wingdings" panose="05000000000000000000" pitchFamily="2" charset="2"/>
              <a:buChar char="Ø"/>
            </a:pPr>
            <a:r>
              <a:rPr lang="fr-FR" sz="4000" b="1" i="0" dirty="0">
                <a:solidFill>
                  <a:srgbClr val="666666"/>
                </a:solidFill>
                <a:effectLst/>
                <a:latin typeface="Poppins"/>
              </a:rPr>
              <a:t>L’agroécologie vise la création d’exploitations   agricoles    </a:t>
            </a:r>
            <a:r>
              <a:rPr lang="fr-FR" sz="4000" b="1" i="0" dirty="0">
                <a:solidFill>
                  <a:srgbClr val="C00000"/>
                </a:solidFill>
                <a:effectLst/>
                <a:latin typeface="Poppins"/>
              </a:rPr>
              <a:t>durables,</a:t>
            </a:r>
            <a:r>
              <a:rPr lang="fr-FR" sz="4000" b="1" i="0" dirty="0">
                <a:solidFill>
                  <a:srgbClr val="666666"/>
                </a:solidFill>
                <a:effectLst/>
                <a:latin typeface="Poppins"/>
              </a:rPr>
              <a:t> </a:t>
            </a:r>
          </a:p>
          <a:p>
            <a:pPr marL="0" indent="0">
              <a:buNone/>
            </a:pPr>
            <a:r>
              <a:rPr lang="fr-FR" sz="4000" b="1" i="0" dirty="0">
                <a:solidFill>
                  <a:srgbClr val="666666"/>
                </a:solidFill>
                <a:effectLst/>
                <a:latin typeface="Poppins"/>
              </a:rPr>
              <a:t>                     </a:t>
            </a:r>
            <a:r>
              <a:rPr lang="fr-FR" sz="4000" b="1" i="0" dirty="0">
                <a:solidFill>
                  <a:srgbClr val="0070C0"/>
                </a:solidFill>
                <a:effectLst/>
                <a:latin typeface="Poppins"/>
              </a:rPr>
              <a:t> résilientes</a:t>
            </a:r>
            <a:r>
              <a:rPr lang="fr-FR" sz="4000" b="1" i="0" dirty="0">
                <a:solidFill>
                  <a:srgbClr val="666666"/>
                </a:solidFill>
                <a:effectLst/>
                <a:latin typeface="Poppins"/>
              </a:rPr>
              <a:t> </a:t>
            </a:r>
          </a:p>
          <a:p>
            <a:pPr marL="0" indent="0">
              <a:buNone/>
            </a:pPr>
            <a:r>
              <a:rPr lang="fr-FR" sz="4000" b="1" i="0" dirty="0">
                <a:solidFill>
                  <a:srgbClr val="666666"/>
                </a:solidFill>
                <a:effectLst/>
                <a:latin typeface="Poppins"/>
              </a:rPr>
              <a:t>                      </a:t>
            </a:r>
            <a:r>
              <a:rPr lang="fr-FR" sz="4000" b="1" i="0" dirty="0">
                <a:solidFill>
                  <a:schemeClr val="accent6">
                    <a:lumMod val="50000"/>
                  </a:schemeClr>
                </a:solidFill>
                <a:effectLst/>
                <a:latin typeface="Poppins"/>
              </a:rPr>
              <a:t>productives.</a:t>
            </a:r>
            <a:endParaRPr lang="x-none" sz="4000" b="1" dirty="0">
              <a:solidFill>
                <a:schemeClr val="accent6">
                  <a:lumMod val="50000"/>
                </a:schemeClr>
              </a:solidFill>
            </a:endParaRPr>
          </a:p>
          <a:p>
            <a:endParaRPr lang="x-none" dirty="0"/>
          </a:p>
        </p:txBody>
      </p:sp>
    </p:spTree>
    <p:extLst>
      <p:ext uri="{BB962C8B-B14F-4D97-AF65-F5344CB8AC3E}">
        <p14:creationId xmlns:p14="http://schemas.microsoft.com/office/powerpoint/2010/main" val="128230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97443D6A-544D-167A-C015-24EE4A47EAE7}"/>
              </a:ext>
            </a:extLst>
          </p:cNvPr>
          <p:cNvSpPr>
            <a:spLocks noGrp="1"/>
          </p:cNvSpPr>
          <p:nvPr>
            <p:ph idx="1"/>
          </p:nvPr>
        </p:nvSpPr>
        <p:spPr/>
        <p:txBody>
          <a:bodyPr/>
          <a:lstStyle/>
          <a:p>
            <a:pPr algn="ctr"/>
            <a:endParaRPr lang="fr-FR" sz="4000" b="1" i="0" dirty="0">
              <a:solidFill>
                <a:srgbClr val="FF0000"/>
              </a:solidFill>
              <a:effectLst/>
              <a:latin typeface="Google Sans"/>
            </a:endParaRPr>
          </a:p>
          <a:p>
            <a:pPr algn="ctr"/>
            <a:r>
              <a:rPr lang="fr-FR" sz="4000" b="1" i="0" dirty="0">
                <a:solidFill>
                  <a:srgbClr val="FF0000"/>
                </a:solidFill>
                <a:effectLst/>
                <a:latin typeface="Google Sans"/>
              </a:rPr>
              <a:t>Comment l agroécologie peut nous sauver ?</a:t>
            </a:r>
            <a:endParaRPr lang="fr-FR" sz="4000" b="1" i="0" dirty="0">
              <a:solidFill>
                <a:srgbClr val="FF0000"/>
              </a:solidFill>
              <a:effectLst/>
              <a:latin typeface="arial" panose="020B0604020202020204" pitchFamily="34" charset="0"/>
            </a:endParaRPr>
          </a:p>
          <a:p>
            <a:endParaRPr lang="x-none" dirty="0"/>
          </a:p>
        </p:txBody>
      </p:sp>
    </p:spTree>
    <p:extLst>
      <p:ext uri="{BB962C8B-B14F-4D97-AF65-F5344CB8AC3E}">
        <p14:creationId xmlns:p14="http://schemas.microsoft.com/office/powerpoint/2010/main" val="261790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12FB63C-18FE-5642-9848-79B7452365B4}"/>
              </a:ext>
            </a:extLst>
          </p:cNvPr>
          <p:cNvSpPr>
            <a:spLocks noGrp="1"/>
          </p:cNvSpPr>
          <p:nvPr>
            <p:ph type="title"/>
          </p:nvPr>
        </p:nvSpPr>
        <p:spPr/>
        <p:txBody>
          <a:bodyPr>
            <a:normAutofit fontScale="90000"/>
          </a:bodyPr>
          <a:lstStyle/>
          <a:p>
            <a:r>
              <a:rPr lang="fr-FR" b="1" i="0" dirty="0">
                <a:solidFill>
                  <a:srgbClr val="FF0000"/>
                </a:solidFill>
                <a:effectLst/>
                <a:latin typeface="Google Sans"/>
              </a:rPr>
              <a:t>Comment l agroécologie peut nous sauver ?</a:t>
            </a:r>
            <a:r>
              <a:rPr lang="fr-FR" b="1" i="0" dirty="0">
                <a:solidFill>
                  <a:srgbClr val="FF0000"/>
                </a:solidFill>
                <a:effectLst/>
                <a:latin typeface="arial" panose="020B0604020202020204" pitchFamily="34" charset="0"/>
              </a:rPr>
              <a:t/>
            </a:r>
            <a:br>
              <a:rPr lang="fr-FR" b="1" i="0" dirty="0">
                <a:solidFill>
                  <a:srgbClr val="FF0000"/>
                </a:solidFill>
                <a:effectLst/>
                <a:latin typeface="arial" panose="020B0604020202020204" pitchFamily="34" charset="0"/>
              </a:rPr>
            </a:br>
            <a:endParaRPr lang="x-none" b="1" dirty="0">
              <a:solidFill>
                <a:srgbClr val="FF0000"/>
              </a:solidFill>
            </a:endParaRPr>
          </a:p>
        </p:txBody>
      </p:sp>
      <p:sp>
        <p:nvSpPr>
          <p:cNvPr id="3" name="Espace réservé du contenu 2">
            <a:extLst>
              <a:ext uri="{FF2B5EF4-FFF2-40B4-BE49-F238E27FC236}">
                <a16:creationId xmlns="" xmlns:a16="http://schemas.microsoft.com/office/drawing/2014/main" id="{B1574D71-805C-3387-18F4-2A767DE62C4B}"/>
              </a:ext>
            </a:extLst>
          </p:cNvPr>
          <p:cNvSpPr>
            <a:spLocks noGrp="1"/>
          </p:cNvSpPr>
          <p:nvPr>
            <p:ph idx="1"/>
          </p:nvPr>
        </p:nvSpPr>
        <p:spPr/>
        <p:txBody>
          <a:bodyPr/>
          <a:lstStyle/>
          <a:p>
            <a:pPr algn="l">
              <a:buFont typeface="Wingdings" panose="05000000000000000000" pitchFamily="2" charset="2"/>
              <a:buChar char="Ø"/>
            </a:pPr>
            <a:r>
              <a:rPr lang="fr-FR" b="1" i="0" dirty="0">
                <a:solidFill>
                  <a:srgbClr val="4D5156"/>
                </a:solidFill>
                <a:effectLst/>
                <a:latin typeface="Google Sans"/>
              </a:rPr>
              <a:t>Mettre définitivement fin à </a:t>
            </a:r>
            <a:r>
              <a:rPr lang="fr-FR" sz="3200" b="1" i="0" dirty="0">
                <a:solidFill>
                  <a:srgbClr val="00B050"/>
                </a:solidFill>
                <a:effectLst/>
                <a:latin typeface="Google Sans"/>
              </a:rPr>
              <a:t>la faim et à la malnutrition</a:t>
            </a:r>
            <a:r>
              <a:rPr lang="fr-FR" b="1" i="0" dirty="0">
                <a:solidFill>
                  <a:srgbClr val="4D5156"/>
                </a:solidFill>
                <a:effectLst/>
                <a:latin typeface="Google Sans"/>
              </a:rPr>
              <a:t>,</a:t>
            </a:r>
            <a:r>
              <a:rPr lang="fr-FR" sz="4800" b="1" i="0" dirty="0">
                <a:solidFill>
                  <a:srgbClr val="0070C0"/>
                </a:solidFill>
                <a:effectLst/>
                <a:latin typeface="Google Sans"/>
              </a:rPr>
              <a:t> sans endommager </a:t>
            </a:r>
            <a:r>
              <a:rPr lang="fr-FR" b="1" i="0" dirty="0">
                <a:solidFill>
                  <a:srgbClr val="4D5156"/>
                </a:solidFill>
                <a:effectLst/>
                <a:latin typeface="Google Sans"/>
              </a:rPr>
              <a:t>notre</a:t>
            </a:r>
            <a:r>
              <a:rPr lang="fr-FR" sz="3200" b="1" i="0" dirty="0">
                <a:solidFill>
                  <a:srgbClr val="FF0000"/>
                </a:solidFill>
                <a:effectLst/>
                <a:latin typeface="Google Sans"/>
              </a:rPr>
              <a:t> environnement.</a:t>
            </a:r>
            <a:r>
              <a:rPr lang="fr-FR" b="1" i="0" dirty="0">
                <a:solidFill>
                  <a:srgbClr val="4D5156"/>
                </a:solidFill>
                <a:effectLst/>
                <a:latin typeface="Google Sans"/>
              </a:rPr>
              <a:t> </a:t>
            </a:r>
          </a:p>
          <a:p>
            <a:pPr algn="l">
              <a:buFont typeface="Wingdings" panose="05000000000000000000" pitchFamily="2" charset="2"/>
              <a:buChar char="Ø"/>
            </a:pPr>
            <a:r>
              <a:rPr lang="fr-FR" b="1" i="0" dirty="0">
                <a:solidFill>
                  <a:srgbClr val="4D5156"/>
                </a:solidFill>
                <a:effectLst/>
                <a:latin typeface="Google Sans"/>
              </a:rPr>
              <a:t>Produire </a:t>
            </a:r>
            <a:r>
              <a:rPr lang="fr-FR" sz="3600" b="1" i="0" dirty="0">
                <a:solidFill>
                  <a:srgbClr val="00B050"/>
                </a:solidFill>
                <a:effectLst/>
                <a:latin typeface="Google Sans"/>
              </a:rPr>
              <a:t>à la fois</a:t>
            </a:r>
            <a:r>
              <a:rPr lang="fr-FR" b="1" i="0" dirty="0">
                <a:solidFill>
                  <a:srgbClr val="4D5156"/>
                </a:solidFill>
                <a:effectLst/>
                <a:latin typeface="Google Sans"/>
              </a:rPr>
              <a:t> </a:t>
            </a:r>
            <a:r>
              <a:rPr lang="fr-FR" sz="3200" b="1" i="0" dirty="0">
                <a:solidFill>
                  <a:srgbClr val="7030A0"/>
                </a:solidFill>
                <a:effectLst/>
                <a:latin typeface="Google Sans"/>
              </a:rPr>
              <a:t>suffisamment</a:t>
            </a:r>
            <a:r>
              <a:rPr lang="fr-FR" b="1" i="0" dirty="0">
                <a:solidFill>
                  <a:srgbClr val="4D5156"/>
                </a:solidFill>
                <a:effectLst/>
                <a:latin typeface="Google Sans"/>
              </a:rPr>
              <a:t> et </a:t>
            </a:r>
            <a:r>
              <a:rPr lang="fr-FR" sz="3600" b="1" i="0" dirty="0">
                <a:solidFill>
                  <a:srgbClr val="C00000"/>
                </a:solidFill>
                <a:effectLst/>
                <a:latin typeface="Google Sans"/>
              </a:rPr>
              <a:t>mieux</a:t>
            </a:r>
            <a:r>
              <a:rPr lang="fr-FR" b="1" i="0" dirty="0">
                <a:solidFill>
                  <a:srgbClr val="4D5156"/>
                </a:solidFill>
                <a:effectLst/>
                <a:latin typeface="Google Sans"/>
              </a:rPr>
              <a:t>, </a:t>
            </a:r>
            <a:r>
              <a:rPr lang="fr-FR" sz="4000" b="1" i="0" dirty="0">
                <a:solidFill>
                  <a:schemeClr val="accent6">
                    <a:lumMod val="50000"/>
                  </a:schemeClr>
                </a:solidFill>
                <a:effectLst/>
                <a:latin typeface="Google Sans"/>
              </a:rPr>
              <a:t>sans </a:t>
            </a:r>
            <a:r>
              <a:rPr lang="fr-FR" b="1" i="0" dirty="0">
                <a:solidFill>
                  <a:srgbClr val="0070C0"/>
                </a:solidFill>
                <a:effectLst/>
                <a:latin typeface="Google Sans"/>
              </a:rPr>
              <a:t>polluer l'air ni les eaux, sans éroder la biodiversité</a:t>
            </a:r>
            <a:r>
              <a:rPr lang="fr-FR" b="1" i="0" dirty="0">
                <a:solidFill>
                  <a:srgbClr val="4D5156"/>
                </a:solidFill>
                <a:effectLst/>
                <a:latin typeface="Google Sans"/>
              </a:rPr>
              <a:t>, sans dégrader les sols et sans porter préjudice aux </a:t>
            </a:r>
            <a:r>
              <a:rPr lang="fr-FR" sz="4800" b="1" i="0" dirty="0">
                <a:solidFill>
                  <a:srgbClr val="FFC000"/>
                </a:solidFill>
                <a:effectLst/>
                <a:latin typeface="Google Sans"/>
              </a:rPr>
              <a:t>générations futures.</a:t>
            </a:r>
            <a:endParaRPr lang="fr-FR" sz="4800" b="1" i="0" dirty="0">
              <a:solidFill>
                <a:srgbClr val="FFC000"/>
              </a:solidFill>
              <a:effectLst/>
              <a:latin typeface="arial" panose="020B0604020202020204" pitchFamily="34" charset="0"/>
            </a:endParaRPr>
          </a:p>
          <a:p>
            <a:endParaRPr lang="x-none" dirty="0"/>
          </a:p>
        </p:txBody>
      </p:sp>
    </p:spTree>
    <p:extLst>
      <p:ext uri="{BB962C8B-B14F-4D97-AF65-F5344CB8AC3E}">
        <p14:creationId xmlns:p14="http://schemas.microsoft.com/office/powerpoint/2010/main" val="293888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9AABFD7-5A54-C349-8B9A-59928B0130A6}"/>
              </a:ext>
            </a:extLst>
          </p:cNvPr>
          <p:cNvSpPr>
            <a:spLocks noGrp="1"/>
          </p:cNvSpPr>
          <p:nvPr>
            <p:ph type="title"/>
          </p:nvPr>
        </p:nvSpPr>
        <p:spPr/>
        <p:txBody>
          <a:bodyPr/>
          <a:lstStyle/>
          <a:p>
            <a:r>
              <a:rPr lang="fr-FR" dirty="0"/>
              <a:t>                                                 </a:t>
            </a:r>
            <a:r>
              <a:rPr lang="fr-FR" sz="6000" b="1" dirty="0">
                <a:solidFill>
                  <a:srgbClr val="FF0000"/>
                </a:solidFill>
                <a:latin typeface="Times New Roman" panose="02020603050405020304" pitchFamily="18" charset="0"/>
                <a:cs typeface="Times New Roman" panose="02020603050405020304" pitchFamily="18" charset="0"/>
              </a:rPr>
              <a:t>????</a:t>
            </a:r>
            <a:endParaRPr lang="x-none" sz="6000" b="1" dirty="0">
              <a:solidFill>
                <a:srgbClr val="FF0000"/>
              </a:solidFill>
              <a:latin typeface="Times New Roman" panose="02020603050405020304" pitchFamily="18" charset="0"/>
              <a:cs typeface="Times New Roman" panose="02020603050405020304" pitchFamily="18" charset="0"/>
            </a:endParaRPr>
          </a:p>
        </p:txBody>
      </p:sp>
      <p:pic>
        <p:nvPicPr>
          <p:cNvPr id="5" name="Espace réservé du contenu 4" descr="Agriculteur tunisie Banque de photographies et d'images à ...">
            <a:extLst>
              <a:ext uri="{FF2B5EF4-FFF2-40B4-BE49-F238E27FC236}">
                <a16:creationId xmlns="" xmlns:a16="http://schemas.microsoft.com/office/drawing/2014/main" id="{8959C543-C9C8-151A-558F-02A94D6CAF4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4754" y="1690688"/>
            <a:ext cx="3352098" cy="2156352"/>
          </a:xfrm>
          <a:prstGeom prst="rect">
            <a:avLst/>
          </a:prstGeom>
          <a:noFill/>
          <a:ln>
            <a:noFill/>
          </a:ln>
        </p:spPr>
      </p:pic>
      <p:pic>
        <p:nvPicPr>
          <p:cNvPr id="6" name="Image 5" descr="L'élevage en agroécologie : une production animalière plus ...">
            <a:extLst>
              <a:ext uri="{FF2B5EF4-FFF2-40B4-BE49-F238E27FC236}">
                <a16:creationId xmlns="" xmlns:a16="http://schemas.microsoft.com/office/drawing/2014/main" id="{83233EE7-AABE-50C4-40EC-6E0F2A7FC8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753" y="4937760"/>
            <a:ext cx="2646947" cy="1728437"/>
          </a:xfrm>
          <a:prstGeom prst="rect">
            <a:avLst/>
          </a:prstGeom>
          <a:noFill/>
          <a:ln>
            <a:noFill/>
          </a:ln>
        </p:spPr>
      </p:pic>
      <p:pic>
        <p:nvPicPr>
          <p:cNvPr id="7" name="Image 6" descr="Images de Balance Ecologique – Téléchargement gratuit sur ...">
            <a:extLst>
              <a:ext uri="{FF2B5EF4-FFF2-40B4-BE49-F238E27FC236}">
                <a16:creationId xmlns="" xmlns:a16="http://schemas.microsoft.com/office/drawing/2014/main" id="{3319669A-3B9C-E0DC-A4A3-DD592B5F59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3152" y="2001354"/>
            <a:ext cx="1854200" cy="1238250"/>
          </a:xfrm>
          <a:prstGeom prst="rect">
            <a:avLst/>
          </a:prstGeom>
          <a:noFill/>
          <a:ln>
            <a:noFill/>
          </a:ln>
        </p:spPr>
      </p:pic>
      <p:pic>
        <p:nvPicPr>
          <p:cNvPr id="8" name="Image 7" descr="Photo gratuite old balance pour peser">
            <a:extLst>
              <a:ext uri="{FF2B5EF4-FFF2-40B4-BE49-F238E27FC236}">
                <a16:creationId xmlns="" xmlns:a16="http://schemas.microsoft.com/office/drawing/2014/main" id="{967F6545-5FC4-AEE5-1AAE-B416911FB10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36733" y="3856665"/>
            <a:ext cx="3176336" cy="2048300"/>
          </a:xfrm>
          <a:prstGeom prst="rect">
            <a:avLst/>
          </a:prstGeom>
          <a:noFill/>
          <a:ln>
            <a:noFill/>
          </a:ln>
        </p:spPr>
      </p:pic>
      <p:pic>
        <p:nvPicPr>
          <p:cNvPr id="9" name="Espace réservé du contenu 8" descr="Images de Miel Lait – Téléchargement gratuit sur Freepik">
            <a:extLst>
              <a:ext uri="{FF2B5EF4-FFF2-40B4-BE49-F238E27FC236}">
                <a16:creationId xmlns="" xmlns:a16="http://schemas.microsoft.com/office/drawing/2014/main" id="{40C498C3-AF79-8152-190B-1CA92C26B955}"/>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8980371" y="1880628"/>
            <a:ext cx="2007669" cy="1548372"/>
          </a:xfrm>
          <a:prstGeom prst="rect">
            <a:avLst/>
          </a:prstGeom>
          <a:noFill/>
          <a:ln>
            <a:noFill/>
          </a:ln>
        </p:spPr>
      </p:pic>
      <p:pic>
        <p:nvPicPr>
          <p:cNvPr id="10" name="Image 9" descr="morceau de viande Les définitions qui en sont données ne ...">
            <a:extLst>
              <a:ext uri="{FF2B5EF4-FFF2-40B4-BE49-F238E27FC236}">
                <a16:creationId xmlns="" xmlns:a16="http://schemas.microsoft.com/office/drawing/2014/main" id="{7A0E0019-0DE5-F9D3-E623-CB57325D06A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84545" y="1994135"/>
            <a:ext cx="1733550" cy="1238250"/>
          </a:xfrm>
          <a:prstGeom prst="rect">
            <a:avLst/>
          </a:prstGeom>
          <a:noFill/>
          <a:ln>
            <a:noFill/>
          </a:ln>
        </p:spPr>
      </p:pic>
      <p:pic>
        <p:nvPicPr>
          <p:cNvPr id="11" name="Image 10" descr="Apiculture tunisie - GDA Sidi Amor">
            <a:extLst>
              <a:ext uri="{FF2B5EF4-FFF2-40B4-BE49-F238E27FC236}">
                <a16:creationId xmlns="" xmlns:a16="http://schemas.microsoft.com/office/drawing/2014/main" id="{D3B7848C-D9C5-BAD1-2D88-ECC22F96473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4753" y="3773275"/>
            <a:ext cx="1854200" cy="1238250"/>
          </a:xfrm>
          <a:prstGeom prst="rect">
            <a:avLst/>
          </a:prstGeom>
          <a:noFill/>
          <a:ln>
            <a:noFill/>
          </a:ln>
        </p:spPr>
      </p:pic>
      <p:pic>
        <p:nvPicPr>
          <p:cNvPr id="12" name="Image 11" descr="Elevage des poules pour amateur en tunisie | Radès">
            <a:extLst>
              <a:ext uri="{FF2B5EF4-FFF2-40B4-BE49-F238E27FC236}">
                <a16:creationId xmlns="" xmlns:a16="http://schemas.microsoft.com/office/drawing/2014/main" id="{3A76697D-C1DA-79F3-5229-77946E5A7C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67727" y="5427947"/>
            <a:ext cx="1238250" cy="1238250"/>
          </a:xfrm>
          <a:prstGeom prst="rect">
            <a:avLst/>
          </a:prstGeom>
          <a:noFill/>
          <a:ln>
            <a:noFill/>
          </a:ln>
        </p:spPr>
      </p:pic>
      <p:pic>
        <p:nvPicPr>
          <p:cNvPr id="13" name="Image 12" descr="Œufs Jaune/Jaune">
            <a:extLst>
              <a:ext uri="{FF2B5EF4-FFF2-40B4-BE49-F238E27FC236}">
                <a16:creationId xmlns="" xmlns:a16="http://schemas.microsoft.com/office/drawing/2014/main" id="{28E4398A-8266-1299-D123-BC63122BF99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75345" y="3290137"/>
            <a:ext cx="1238250" cy="1238250"/>
          </a:xfrm>
          <a:prstGeom prst="rect">
            <a:avLst/>
          </a:prstGeom>
          <a:noFill/>
          <a:ln>
            <a:noFill/>
          </a:ln>
        </p:spPr>
      </p:pic>
      <p:pic>
        <p:nvPicPr>
          <p:cNvPr id="14" name="Image 13" descr="Des progrès notables dans LE STATUT DE LA FEMME TUNISIENNE">
            <a:extLst>
              <a:ext uri="{FF2B5EF4-FFF2-40B4-BE49-F238E27FC236}">
                <a16:creationId xmlns="" xmlns:a16="http://schemas.microsoft.com/office/drawing/2014/main" id="{F3FB87C4-8572-274B-EEC3-73478FBA4BF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70458" y="408781"/>
            <a:ext cx="1428750" cy="1238250"/>
          </a:xfrm>
          <a:prstGeom prst="rect">
            <a:avLst/>
          </a:prstGeom>
          <a:noFill/>
          <a:ln>
            <a:noFill/>
          </a:ln>
        </p:spPr>
      </p:pic>
      <p:pic>
        <p:nvPicPr>
          <p:cNvPr id="15" name="Image 14" descr="Le Père Et Le Grand-père De La Famille Jouent Avec Le Bébé à La Maison">
            <a:extLst>
              <a:ext uri="{FF2B5EF4-FFF2-40B4-BE49-F238E27FC236}">
                <a16:creationId xmlns="" xmlns:a16="http://schemas.microsoft.com/office/drawing/2014/main" id="{AD5467A1-008A-521B-C969-104F90D1470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96185" y="0"/>
            <a:ext cx="2622550" cy="1739900"/>
          </a:xfrm>
          <a:prstGeom prst="rect">
            <a:avLst/>
          </a:prstGeom>
          <a:noFill/>
          <a:ln>
            <a:noFill/>
          </a:ln>
        </p:spPr>
      </p:pic>
      <p:pic>
        <p:nvPicPr>
          <p:cNvPr id="16" name="Image 15" descr="Sousse">
            <a:extLst>
              <a:ext uri="{FF2B5EF4-FFF2-40B4-BE49-F238E27FC236}">
                <a16:creationId xmlns="" xmlns:a16="http://schemas.microsoft.com/office/drawing/2014/main" id="{DD0EED1B-F70E-72BB-EA8D-FC2F3CA438F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84545" y="4292867"/>
            <a:ext cx="4454291" cy="2373330"/>
          </a:xfrm>
          <a:prstGeom prst="rect">
            <a:avLst/>
          </a:prstGeom>
          <a:noFill/>
          <a:ln>
            <a:noFill/>
          </a:ln>
        </p:spPr>
      </p:pic>
    </p:spTree>
    <p:extLst>
      <p:ext uri="{BB962C8B-B14F-4D97-AF65-F5344CB8AC3E}">
        <p14:creationId xmlns:p14="http://schemas.microsoft.com/office/powerpoint/2010/main" val="3442725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7CA7D98B-798E-CD40-4796-7EA823F0460A}"/>
              </a:ext>
            </a:extLst>
          </p:cNvPr>
          <p:cNvSpPr>
            <a:spLocks noGrp="1"/>
          </p:cNvSpPr>
          <p:nvPr>
            <p:ph idx="1"/>
          </p:nvPr>
        </p:nvSpPr>
        <p:spPr/>
        <p:txBody>
          <a:bodyPr>
            <a:normAutofit/>
          </a:bodyPr>
          <a:lstStyle/>
          <a:p>
            <a:pPr marL="0" indent="0" algn="ctr">
              <a:buNone/>
            </a:pPr>
            <a:r>
              <a:rPr lang="fr-FR" sz="4800" b="1" i="0" dirty="0">
                <a:solidFill>
                  <a:srgbClr val="C00000"/>
                </a:solidFill>
                <a:effectLst/>
                <a:latin typeface="Google Sans"/>
              </a:rPr>
              <a:t>Pourquoi pratiquer l'agroécologie ?</a:t>
            </a:r>
            <a:r>
              <a:rPr lang="fr-FR" sz="4800" b="1" i="0" dirty="0">
                <a:solidFill>
                  <a:srgbClr val="C00000"/>
                </a:solidFill>
                <a:effectLst/>
                <a:latin typeface="arial" panose="020B0604020202020204" pitchFamily="34" charset="0"/>
              </a:rPr>
              <a:t/>
            </a:r>
            <a:br>
              <a:rPr lang="fr-FR" sz="4800" b="1" i="0" dirty="0">
                <a:solidFill>
                  <a:srgbClr val="C00000"/>
                </a:solidFill>
                <a:effectLst/>
                <a:latin typeface="arial" panose="020B0604020202020204" pitchFamily="34" charset="0"/>
              </a:rPr>
            </a:br>
            <a:endParaRPr lang="x-none" sz="4800" dirty="0"/>
          </a:p>
        </p:txBody>
      </p:sp>
    </p:spTree>
    <p:extLst>
      <p:ext uri="{BB962C8B-B14F-4D97-AF65-F5344CB8AC3E}">
        <p14:creationId xmlns:p14="http://schemas.microsoft.com/office/powerpoint/2010/main" val="4038510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AB0EBB6-8DA8-B425-1642-D27CD8177AA3}"/>
              </a:ext>
            </a:extLst>
          </p:cNvPr>
          <p:cNvSpPr>
            <a:spLocks noGrp="1"/>
          </p:cNvSpPr>
          <p:nvPr>
            <p:ph type="title"/>
          </p:nvPr>
        </p:nvSpPr>
        <p:spPr/>
        <p:txBody>
          <a:bodyPr>
            <a:normAutofit fontScale="90000"/>
          </a:bodyPr>
          <a:lstStyle/>
          <a:p>
            <a:pPr algn="ctr"/>
            <a:r>
              <a:rPr lang="fr-FR" b="1" i="0" dirty="0">
                <a:solidFill>
                  <a:srgbClr val="C00000"/>
                </a:solidFill>
                <a:effectLst/>
                <a:latin typeface="Google Sans"/>
              </a:rPr>
              <a:t>Pourquoi pratiquer l'agroécologie ?</a:t>
            </a:r>
            <a:r>
              <a:rPr lang="fr-FR" b="1" i="0" dirty="0">
                <a:solidFill>
                  <a:srgbClr val="C00000"/>
                </a:solidFill>
                <a:effectLst/>
                <a:latin typeface="arial" panose="020B0604020202020204" pitchFamily="34" charset="0"/>
              </a:rPr>
              <a:t/>
            </a:r>
            <a:br>
              <a:rPr lang="fr-FR" b="1" i="0" dirty="0">
                <a:solidFill>
                  <a:srgbClr val="C00000"/>
                </a:solidFill>
                <a:effectLst/>
                <a:latin typeface="arial" panose="020B0604020202020204" pitchFamily="34" charset="0"/>
              </a:rPr>
            </a:br>
            <a:r>
              <a:rPr lang="fr-FR" dirty="0"/>
              <a:t/>
            </a:r>
            <a:br>
              <a:rPr lang="fr-FR" dirty="0"/>
            </a:br>
            <a:endParaRPr lang="x-none" dirty="0"/>
          </a:p>
        </p:txBody>
      </p:sp>
      <p:sp>
        <p:nvSpPr>
          <p:cNvPr id="3" name="Espace réservé du contenu 2">
            <a:extLst>
              <a:ext uri="{FF2B5EF4-FFF2-40B4-BE49-F238E27FC236}">
                <a16:creationId xmlns="" xmlns:a16="http://schemas.microsoft.com/office/drawing/2014/main" id="{E34BCA83-F010-8629-8ADD-43EB2FAFD588}"/>
              </a:ext>
            </a:extLst>
          </p:cNvPr>
          <p:cNvSpPr>
            <a:spLocks noGrp="1"/>
          </p:cNvSpPr>
          <p:nvPr>
            <p:ph idx="1"/>
          </p:nvPr>
        </p:nvSpPr>
        <p:spPr/>
        <p:txBody>
          <a:bodyPr/>
          <a:lstStyle/>
          <a:p>
            <a:pPr>
              <a:buFont typeface="Wingdings" panose="05000000000000000000" pitchFamily="2" charset="2"/>
              <a:buChar char="Ø"/>
            </a:pPr>
            <a:r>
              <a:rPr lang="fr-FR" b="1" i="0" dirty="0">
                <a:solidFill>
                  <a:srgbClr val="4D5156"/>
                </a:solidFill>
                <a:effectLst/>
                <a:latin typeface="Google Sans"/>
              </a:rPr>
              <a:t>L'agroécologie :</a:t>
            </a:r>
          </a:p>
          <a:p>
            <a:pPr>
              <a:buFont typeface="Wingdings" panose="05000000000000000000" pitchFamily="2" charset="2"/>
              <a:buChar char="Ø"/>
            </a:pPr>
            <a:r>
              <a:rPr lang="fr-FR" b="1" i="0" dirty="0">
                <a:solidFill>
                  <a:srgbClr val="4D5156"/>
                </a:solidFill>
                <a:effectLst/>
                <a:latin typeface="Google Sans"/>
              </a:rPr>
              <a:t> </a:t>
            </a:r>
            <a:r>
              <a:rPr lang="fr-FR" b="1" dirty="0">
                <a:solidFill>
                  <a:srgbClr val="4D5156"/>
                </a:solidFill>
                <a:latin typeface="Google Sans"/>
              </a:rPr>
              <a:t>A</a:t>
            </a:r>
            <a:r>
              <a:rPr lang="fr-FR" b="1" i="0" dirty="0">
                <a:solidFill>
                  <a:srgbClr val="4D5156"/>
                </a:solidFill>
                <a:effectLst/>
                <a:latin typeface="Google Sans"/>
              </a:rPr>
              <a:t>pproche agricole </a:t>
            </a:r>
            <a:r>
              <a:rPr lang="fr-FR" b="1" dirty="0">
                <a:solidFill>
                  <a:srgbClr val="4D5156"/>
                </a:solidFill>
                <a:latin typeface="Google Sans"/>
              </a:rPr>
              <a:t>qui </a:t>
            </a:r>
            <a:r>
              <a:rPr lang="fr-FR" b="1" i="0" dirty="0">
                <a:solidFill>
                  <a:srgbClr val="040C28"/>
                </a:solidFill>
                <a:effectLst/>
                <a:latin typeface="Google Sans"/>
              </a:rPr>
              <a:t>garantit  le droit à l'alimentation de tout le monde</a:t>
            </a:r>
          </a:p>
          <a:p>
            <a:pPr>
              <a:buFont typeface="Wingdings" panose="05000000000000000000" pitchFamily="2" charset="2"/>
              <a:buChar char="Ø"/>
            </a:pPr>
            <a:r>
              <a:rPr lang="fr-FR" b="1" dirty="0">
                <a:solidFill>
                  <a:srgbClr val="040C28"/>
                </a:solidFill>
                <a:latin typeface="Google Sans"/>
              </a:rPr>
              <a:t>S’adapte aux changement </a:t>
            </a:r>
            <a:r>
              <a:rPr lang="fr-FR" b="1" i="0" dirty="0">
                <a:solidFill>
                  <a:srgbClr val="040C28"/>
                </a:solidFill>
                <a:effectLst/>
                <a:latin typeface="Google Sans"/>
              </a:rPr>
              <a:t> climatique</a:t>
            </a:r>
            <a:endParaRPr lang="x-none" b="1" dirty="0"/>
          </a:p>
        </p:txBody>
      </p:sp>
    </p:spTree>
    <p:extLst>
      <p:ext uri="{BB962C8B-B14F-4D97-AF65-F5344CB8AC3E}">
        <p14:creationId xmlns:p14="http://schemas.microsoft.com/office/powerpoint/2010/main" val="4227458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1FBFA1F7-27C2-6EAF-EC39-D282AB636203}"/>
              </a:ext>
            </a:extLst>
          </p:cNvPr>
          <p:cNvSpPr>
            <a:spLocks noGrp="1"/>
          </p:cNvSpPr>
          <p:nvPr>
            <p:ph idx="1"/>
          </p:nvPr>
        </p:nvSpPr>
        <p:spPr/>
        <p:txBody>
          <a:bodyPr>
            <a:normAutofit/>
          </a:bodyPr>
          <a:lstStyle/>
          <a:p>
            <a:pPr marL="0" indent="0" algn="ctr">
              <a:buNone/>
            </a:pPr>
            <a:r>
              <a:rPr lang="fr-FR" sz="4400" b="1" i="0" dirty="0">
                <a:solidFill>
                  <a:srgbClr val="00B050"/>
                </a:solidFill>
                <a:effectLst/>
                <a:latin typeface="Google Sans"/>
              </a:rPr>
              <a:t>Pourquoi l'agriculture de conservation fait partie de l'agroécologie ?</a:t>
            </a:r>
            <a:r>
              <a:rPr lang="fr-FR" sz="4400" b="1" i="0" dirty="0">
                <a:solidFill>
                  <a:srgbClr val="00B050"/>
                </a:solidFill>
                <a:effectLst/>
                <a:latin typeface="arial" panose="020B0604020202020204" pitchFamily="34" charset="0"/>
              </a:rPr>
              <a:t/>
            </a:r>
            <a:br>
              <a:rPr lang="fr-FR" sz="4400" b="1" i="0" dirty="0">
                <a:solidFill>
                  <a:srgbClr val="00B050"/>
                </a:solidFill>
                <a:effectLst/>
                <a:latin typeface="arial" panose="020B0604020202020204" pitchFamily="34" charset="0"/>
              </a:rPr>
            </a:br>
            <a:endParaRPr lang="x-none" sz="4400" dirty="0"/>
          </a:p>
        </p:txBody>
      </p:sp>
    </p:spTree>
    <p:extLst>
      <p:ext uri="{BB962C8B-B14F-4D97-AF65-F5344CB8AC3E}">
        <p14:creationId xmlns:p14="http://schemas.microsoft.com/office/powerpoint/2010/main" val="1450201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F853090-C4FE-B4CE-1411-E25957E0AF2C}"/>
              </a:ext>
            </a:extLst>
          </p:cNvPr>
          <p:cNvSpPr>
            <a:spLocks noGrp="1"/>
          </p:cNvSpPr>
          <p:nvPr>
            <p:ph type="title"/>
          </p:nvPr>
        </p:nvSpPr>
        <p:spPr/>
        <p:txBody>
          <a:bodyPr>
            <a:normAutofit fontScale="90000"/>
          </a:bodyPr>
          <a:lstStyle/>
          <a:p>
            <a:r>
              <a:rPr lang="fr-FR" b="1" i="0" dirty="0">
                <a:solidFill>
                  <a:srgbClr val="00B050"/>
                </a:solidFill>
                <a:effectLst/>
                <a:latin typeface="Google Sans"/>
              </a:rPr>
              <a:t>Pourquoi l'agriculture de conservation fait partie de l'agroécologie ?</a:t>
            </a:r>
            <a:r>
              <a:rPr lang="fr-FR" b="1" i="0" dirty="0">
                <a:solidFill>
                  <a:srgbClr val="00B050"/>
                </a:solidFill>
                <a:effectLst/>
                <a:latin typeface="arial" panose="020B0604020202020204" pitchFamily="34" charset="0"/>
              </a:rPr>
              <a:t/>
            </a:r>
            <a:br>
              <a:rPr lang="fr-FR" b="1" i="0" dirty="0">
                <a:solidFill>
                  <a:srgbClr val="00B050"/>
                </a:solidFill>
                <a:effectLst/>
                <a:latin typeface="arial" panose="020B0604020202020204" pitchFamily="34" charset="0"/>
              </a:rPr>
            </a:br>
            <a:r>
              <a:rPr lang="fr-FR" dirty="0"/>
              <a:t/>
            </a:r>
            <a:br>
              <a:rPr lang="fr-FR" dirty="0"/>
            </a:br>
            <a:endParaRPr lang="x-none" dirty="0"/>
          </a:p>
        </p:txBody>
      </p:sp>
      <p:sp>
        <p:nvSpPr>
          <p:cNvPr id="3" name="Espace réservé du contenu 2">
            <a:extLst>
              <a:ext uri="{FF2B5EF4-FFF2-40B4-BE49-F238E27FC236}">
                <a16:creationId xmlns="" xmlns:a16="http://schemas.microsoft.com/office/drawing/2014/main" id="{4A848C30-F5F1-6685-F40E-95C1D8E7109A}"/>
              </a:ext>
            </a:extLst>
          </p:cNvPr>
          <p:cNvSpPr>
            <a:spLocks noGrp="1"/>
          </p:cNvSpPr>
          <p:nvPr>
            <p:ph idx="1"/>
          </p:nvPr>
        </p:nvSpPr>
        <p:spPr/>
        <p:txBody>
          <a:bodyPr/>
          <a:lstStyle/>
          <a:p>
            <a:r>
              <a:rPr lang="fr-FR" b="1" i="0" dirty="0">
                <a:solidFill>
                  <a:srgbClr val="4D5156"/>
                </a:solidFill>
                <a:effectLst/>
                <a:latin typeface="Google Sans"/>
              </a:rPr>
              <a:t>L'Agriculture de Conservation :</a:t>
            </a:r>
          </a:p>
          <a:p>
            <a:pPr>
              <a:buFont typeface="Wingdings" panose="05000000000000000000" pitchFamily="2" charset="2"/>
              <a:buChar char="q"/>
            </a:pPr>
            <a:r>
              <a:rPr lang="fr-FR" b="1" i="0" dirty="0">
                <a:solidFill>
                  <a:srgbClr val="4D5156"/>
                </a:solidFill>
                <a:effectLst/>
                <a:latin typeface="Google Sans"/>
              </a:rPr>
              <a:t>est un système s'inscrivant dans la démarche de l'agroécologie, </a:t>
            </a:r>
            <a:r>
              <a:rPr lang="fr-FR" b="1" i="0" dirty="0">
                <a:solidFill>
                  <a:srgbClr val="040C28"/>
                </a:solidFill>
                <a:effectLst/>
                <a:latin typeface="Google Sans"/>
              </a:rPr>
              <a:t>fondé sur le non-labour, la couverture permanente du sol par des végétaux et des rotations longues et diversifiées</a:t>
            </a:r>
            <a:r>
              <a:rPr lang="fr-FR" b="1" i="0" dirty="0">
                <a:solidFill>
                  <a:srgbClr val="4D5156"/>
                </a:solidFill>
                <a:effectLst/>
                <a:latin typeface="Google Sans"/>
              </a:rPr>
              <a:t>.</a:t>
            </a:r>
            <a:endParaRPr lang="x-none" b="1" dirty="0"/>
          </a:p>
        </p:txBody>
      </p:sp>
    </p:spTree>
    <p:extLst>
      <p:ext uri="{BB962C8B-B14F-4D97-AF65-F5344CB8AC3E}">
        <p14:creationId xmlns:p14="http://schemas.microsoft.com/office/powerpoint/2010/main" val="1787913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B06D41C-F159-288B-1DF0-1C458A882248}"/>
              </a:ext>
            </a:extLst>
          </p:cNvPr>
          <p:cNvSpPr>
            <a:spLocks noGrp="1"/>
          </p:cNvSpPr>
          <p:nvPr>
            <p:ph type="title"/>
          </p:nvPr>
        </p:nvSpPr>
        <p:spPr/>
        <p:txBody>
          <a:bodyPr>
            <a:normAutofit fontScale="90000"/>
          </a:bodyPr>
          <a:lstStyle/>
          <a:p>
            <a:r>
              <a:rPr lang="fr-FR" b="1" i="0" dirty="0">
                <a:solidFill>
                  <a:srgbClr val="C00000"/>
                </a:solidFill>
                <a:effectLst/>
                <a:latin typeface="Google Sans"/>
              </a:rPr>
              <a:t>Quelques Principes de l'agriculture durable</a:t>
            </a:r>
            <a:r>
              <a:rPr lang="fr-FR" b="0" i="0" dirty="0">
                <a:solidFill>
                  <a:srgbClr val="C00000"/>
                </a:solidFill>
                <a:effectLst/>
                <a:latin typeface="Google Sans"/>
              </a:rPr>
              <a:t/>
            </a:r>
            <a:br>
              <a:rPr lang="fr-FR" b="0" i="0" dirty="0">
                <a:solidFill>
                  <a:srgbClr val="C00000"/>
                </a:solidFill>
                <a:effectLst/>
                <a:latin typeface="Google Sans"/>
              </a:rPr>
            </a:br>
            <a:endParaRPr lang="x-none" dirty="0">
              <a:solidFill>
                <a:srgbClr val="C00000"/>
              </a:solidFill>
            </a:endParaRPr>
          </a:p>
        </p:txBody>
      </p:sp>
      <p:sp>
        <p:nvSpPr>
          <p:cNvPr id="3" name="Espace réservé du contenu 2">
            <a:extLst>
              <a:ext uri="{FF2B5EF4-FFF2-40B4-BE49-F238E27FC236}">
                <a16:creationId xmlns="" xmlns:a16="http://schemas.microsoft.com/office/drawing/2014/main" id="{3934BEE8-B42C-5F58-4DEF-2A39B4E3575E}"/>
              </a:ext>
            </a:extLst>
          </p:cNvPr>
          <p:cNvSpPr>
            <a:spLocks noGrp="1"/>
          </p:cNvSpPr>
          <p:nvPr>
            <p:ph idx="1"/>
          </p:nvPr>
        </p:nvSpPr>
        <p:spPr/>
        <p:txBody>
          <a:bodyPr/>
          <a:lstStyle/>
          <a:p>
            <a:pPr algn="l">
              <a:buFont typeface="Wingdings" panose="05000000000000000000" pitchFamily="2" charset="2"/>
              <a:buChar char="Ø"/>
            </a:pPr>
            <a:r>
              <a:rPr lang="fr-FR" b="1" i="0" dirty="0">
                <a:solidFill>
                  <a:srgbClr val="202124"/>
                </a:solidFill>
                <a:effectLst/>
                <a:latin typeface="Google Sans"/>
              </a:rPr>
              <a:t>Utilisation optimale des ressources naturelles, en priorité de l'eau.</a:t>
            </a:r>
          </a:p>
          <a:p>
            <a:pPr algn="l">
              <a:buFont typeface="Wingdings" panose="05000000000000000000" pitchFamily="2" charset="2"/>
              <a:buChar char="Ø"/>
            </a:pPr>
            <a:endParaRPr lang="fr-FR" b="1" dirty="0">
              <a:solidFill>
                <a:srgbClr val="202124"/>
              </a:solidFill>
              <a:latin typeface="Google Sans"/>
            </a:endParaRPr>
          </a:p>
          <a:p>
            <a:pPr algn="l">
              <a:buFont typeface="Wingdings" panose="05000000000000000000" pitchFamily="2" charset="2"/>
              <a:buChar char="Ø"/>
            </a:pPr>
            <a:r>
              <a:rPr lang="fr-FR" b="1" i="0" dirty="0">
                <a:solidFill>
                  <a:srgbClr val="202124"/>
                </a:solidFill>
                <a:effectLst/>
                <a:latin typeface="Google Sans"/>
              </a:rPr>
              <a:t>Recyclage des déchets végétaux et animaux pour fertiliser et maintenir la qualité des sols (compost et fumier).</a:t>
            </a:r>
          </a:p>
          <a:p>
            <a:pPr algn="l">
              <a:buFont typeface="Wingdings" panose="05000000000000000000" pitchFamily="2" charset="2"/>
              <a:buChar char="Ø"/>
            </a:pPr>
            <a:endParaRPr lang="fr-FR" b="1" dirty="0">
              <a:solidFill>
                <a:srgbClr val="202124"/>
              </a:solidFill>
              <a:latin typeface="Google Sans"/>
            </a:endParaRPr>
          </a:p>
          <a:p>
            <a:pPr algn="l">
              <a:buFont typeface="Wingdings" panose="05000000000000000000" pitchFamily="2" charset="2"/>
              <a:buChar char="Ø"/>
            </a:pPr>
            <a:r>
              <a:rPr lang="fr-FR" b="1" i="0" dirty="0">
                <a:solidFill>
                  <a:srgbClr val="202124"/>
                </a:solidFill>
                <a:effectLst/>
                <a:latin typeface="Google Sans"/>
              </a:rPr>
              <a:t>Utilisation des déchets verts comme biomasse (combustible, carburant, biogaz) pour créer de l'énergie.</a:t>
            </a:r>
          </a:p>
          <a:p>
            <a:endParaRPr lang="x-none" dirty="0"/>
          </a:p>
        </p:txBody>
      </p:sp>
    </p:spTree>
    <p:extLst>
      <p:ext uri="{BB962C8B-B14F-4D97-AF65-F5344CB8AC3E}">
        <p14:creationId xmlns:p14="http://schemas.microsoft.com/office/powerpoint/2010/main" val="2688553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8DE1F7C-6012-75C6-B507-91A1CB1D0F5A}"/>
              </a:ext>
            </a:extLst>
          </p:cNvPr>
          <p:cNvSpPr>
            <a:spLocks noGrp="1"/>
          </p:cNvSpPr>
          <p:nvPr>
            <p:ph type="title"/>
          </p:nvPr>
        </p:nvSpPr>
        <p:spPr>
          <a:xfrm>
            <a:off x="838200" y="480153"/>
            <a:ext cx="10515600" cy="1095506"/>
          </a:xfrm>
        </p:spPr>
        <p:txBody>
          <a:bodyPr/>
          <a:lstStyle/>
          <a:p>
            <a:r>
              <a:rPr lang="fr-FR" b="1" dirty="0">
                <a:solidFill>
                  <a:srgbClr val="C00000"/>
                </a:solidFill>
              </a:rPr>
              <a:t>La durabilité d’une exploitation agricole</a:t>
            </a:r>
            <a:endParaRPr lang="x-none" b="1" dirty="0">
              <a:solidFill>
                <a:srgbClr val="C00000"/>
              </a:solidFill>
            </a:endParaRPr>
          </a:p>
        </p:txBody>
      </p:sp>
      <p:sp>
        <p:nvSpPr>
          <p:cNvPr id="3" name="Espace réservé du contenu 2">
            <a:extLst>
              <a:ext uri="{FF2B5EF4-FFF2-40B4-BE49-F238E27FC236}">
                <a16:creationId xmlns="" xmlns:a16="http://schemas.microsoft.com/office/drawing/2014/main" id="{78B19A53-3F0E-C51A-94CD-A48EC7F6AC69}"/>
              </a:ext>
            </a:extLst>
          </p:cNvPr>
          <p:cNvSpPr>
            <a:spLocks noGrp="1"/>
          </p:cNvSpPr>
          <p:nvPr>
            <p:ph idx="1"/>
          </p:nvPr>
        </p:nvSpPr>
        <p:spPr/>
        <p:txBody>
          <a:bodyPr/>
          <a:lstStyle/>
          <a:p>
            <a:pPr marL="0" indent="0" algn="l">
              <a:buNone/>
            </a:pPr>
            <a:endParaRPr lang="fr-FR" b="1" i="0" dirty="0">
              <a:solidFill>
                <a:srgbClr val="040C28"/>
              </a:solidFill>
              <a:effectLst/>
            </a:endParaRPr>
          </a:p>
          <a:p>
            <a:pPr marL="0" indent="0" algn="l">
              <a:buNone/>
            </a:pPr>
            <a:r>
              <a:rPr lang="fr-FR" b="1" i="0" dirty="0">
                <a:solidFill>
                  <a:srgbClr val="00B050"/>
                </a:solidFill>
                <a:effectLst/>
              </a:rPr>
              <a:t>Une agriculture durable</a:t>
            </a:r>
            <a:r>
              <a:rPr lang="fr-FR" b="1" i="0" dirty="0">
                <a:solidFill>
                  <a:srgbClr val="040C28"/>
                </a:solidFill>
                <a:effectLst/>
              </a:rPr>
              <a:t> est une agriculture:</a:t>
            </a:r>
          </a:p>
          <a:p>
            <a:pPr marL="0" indent="0" algn="l">
              <a:buNone/>
            </a:pPr>
            <a:endParaRPr lang="fr-FR" b="1" dirty="0">
              <a:solidFill>
                <a:srgbClr val="040C28"/>
              </a:solidFill>
            </a:endParaRPr>
          </a:p>
          <a:p>
            <a:pPr algn="l">
              <a:buFont typeface="Wingdings" panose="05000000000000000000" pitchFamily="2" charset="2"/>
              <a:buChar char="Ø"/>
            </a:pPr>
            <a:r>
              <a:rPr lang="fr-FR" b="1" i="0" dirty="0">
                <a:solidFill>
                  <a:srgbClr val="040C28"/>
                </a:solidFill>
                <a:effectLst/>
              </a:rPr>
              <a:t> économiquement </a:t>
            </a:r>
            <a:r>
              <a:rPr lang="fr-FR" b="1" i="0" dirty="0">
                <a:solidFill>
                  <a:srgbClr val="FF0000"/>
                </a:solidFill>
                <a:effectLst/>
              </a:rPr>
              <a:t>viable,</a:t>
            </a:r>
          </a:p>
          <a:p>
            <a:pPr algn="l">
              <a:buFont typeface="Wingdings" panose="05000000000000000000" pitchFamily="2" charset="2"/>
              <a:buChar char="Ø"/>
            </a:pPr>
            <a:r>
              <a:rPr lang="fr-FR" b="1" i="0" dirty="0">
                <a:solidFill>
                  <a:srgbClr val="040C28"/>
                </a:solidFill>
                <a:effectLst/>
              </a:rPr>
              <a:t> écologiquement </a:t>
            </a:r>
            <a:r>
              <a:rPr lang="fr-FR" b="1" i="0" dirty="0">
                <a:solidFill>
                  <a:srgbClr val="0070C0"/>
                </a:solidFill>
                <a:effectLst/>
              </a:rPr>
              <a:t>saine,</a:t>
            </a:r>
            <a:r>
              <a:rPr lang="fr-FR" b="1" i="0" dirty="0">
                <a:solidFill>
                  <a:srgbClr val="040C28"/>
                </a:solidFill>
                <a:effectLst/>
              </a:rPr>
              <a:t> </a:t>
            </a:r>
          </a:p>
          <a:p>
            <a:pPr algn="l">
              <a:buFont typeface="Wingdings" panose="05000000000000000000" pitchFamily="2" charset="2"/>
              <a:buChar char="Ø"/>
            </a:pPr>
            <a:r>
              <a:rPr lang="fr-FR" b="1" i="0" dirty="0">
                <a:solidFill>
                  <a:srgbClr val="040C28"/>
                </a:solidFill>
                <a:effectLst/>
              </a:rPr>
              <a:t>socialement</a:t>
            </a:r>
            <a:r>
              <a:rPr lang="fr-FR" b="1" i="0" dirty="0">
                <a:solidFill>
                  <a:srgbClr val="7030A0"/>
                </a:solidFill>
                <a:effectLst/>
              </a:rPr>
              <a:t> juste</a:t>
            </a:r>
            <a:r>
              <a:rPr lang="fr-FR" b="1" i="0" dirty="0">
                <a:solidFill>
                  <a:srgbClr val="040C28"/>
                </a:solidFill>
                <a:effectLst/>
              </a:rPr>
              <a:t> et humaine</a:t>
            </a:r>
            <a:r>
              <a:rPr lang="fr-FR" b="1" i="0" dirty="0">
                <a:solidFill>
                  <a:srgbClr val="4D5156"/>
                </a:solidFill>
                <a:effectLst/>
              </a:rPr>
              <a:t>.</a:t>
            </a:r>
            <a:endParaRPr lang="fr-FR" b="1" i="0" dirty="0">
              <a:solidFill>
                <a:srgbClr val="202124"/>
              </a:solidFill>
              <a:effectLst/>
            </a:endParaRPr>
          </a:p>
          <a:p>
            <a:endParaRPr lang="x-none" dirty="0"/>
          </a:p>
        </p:txBody>
      </p:sp>
    </p:spTree>
    <p:extLst>
      <p:ext uri="{BB962C8B-B14F-4D97-AF65-F5344CB8AC3E}">
        <p14:creationId xmlns:p14="http://schemas.microsoft.com/office/powerpoint/2010/main" val="3240159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2CCF915-9BB1-FF91-EFCB-A66304476FAA}"/>
              </a:ext>
            </a:extLst>
          </p:cNvPr>
          <p:cNvSpPr>
            <a:spLocks noGrp="1"/>
          </p:cNvSpPr>
          <p:nvPr>
            <p:ph type="title"/>
          </p:nvPr>
        </p:nvSpPr>
        <p:spPr>
          <a:xfrm>
            <a:off x="838200" y="365126"/>
            <a:ext cx="10515600" cy="982412"/>
          </a:xfrm>
        </p:spPr>
        <p:txBody>
          <a:bodyPr/>
          <a:lstStyle/>
          <a:p>
            <a:endParaRPr lang="x-none" dirty="0"/>
          </a:p>
        </p:txBody>
      </p:sp>
      <p:sp>
        <p:nvSpPr>
          <p:cNvPr id="3" name="Espace réservé du contenu 2">
            <a:extLst>
              <a:ext uri="{FF2B5EF4-FFF2-40B4-BE49-F238E27FC236}">
                <a16:creationId xmlns="" xmlns:a16="http://schemas.microsoft.com/office/drawing/2014/main" id="{E1EF505B-C5D8-BAC3-05E2-916E1B3D8435}"/>
              </a:ext>
            </a:extLst>
          </p:cNvPr>
          <p:cNvSpPr>
            <a:spLocks noGrp="1"/>
          </p:cNvSpPr>
          <p:nvPr>
            <p:ph idx="1"/>
          </p:nvPr>
        </p:nvSpPr>
        <p:spPr>
          <a:xfrm>
            <a:off x="838200" y="1825624"/>
            <a:ext cx="10515600" cy="5032375"/>
          </a:xfrm>
        </p:spPr>
        <p:txBody>
          <a:bodyPr>
            <a:normAutofit fontScale="92500" lnSpcReduction="20000"/>
          </a:bodyPr>
          <a:lstStyle/>
          <a:p>
            <a:pPr algn="ctr"/>
            <a:r>
              <a:rPr lang="fr-FR" sz="3200" b="1" i="0" dirty="0">
                <a:solidFill>
                  <a:srgbClr val="FF0000"/>
                </a:solidFill>
                <a:effectLst/>
                <a:latin typeface="Times New Roman" panose="02020603050405020304" pitchFamily="18" charset="0"/>
                <a:cs typeface="Times New Roman" panose="02020603050405020304" pitchFamily="18" charset="0"/>
              </a:rPr>
              <a:t>L’Agriculture </a:t>
            </a:r>
            <a:r>
              <a:rPr lang="fr-FR" sz="3200" b="1" i="0" u="sng" dirty="0">
                <a:solidFill>
                  <a:srgbClr val="FF0000"/>
                </a:solidFill>
                <a:effectLst/>
                <a:latin typeface="Times New Roman" panose="02020603050405020304" pitchFamily="18" charset="0"/>
                <a:cs typeface="Times New Roman" panose="02020603050405020304" pitchFamily="18" charset="0"/>
              </a:rPr>
              <a:t>écologique</a:t>
            </a:r>
            <a:r>
              <a:rPr lang="fr-FR" sz="3200" b="1" i="0" dirty="0">
                <a:solidFill>
                  <a:srgbClr val="FF0000"/>
                </a:solidFill>
                <a:effectLst/>
                <a:latin typeface="Times New Roman" panose="02020603050405020304" pitchFamily="18" charset="0"/>
                <a:cs typeface="Times New Roman" panose="02020603050405020304" pitchFamily="18" charset="0"/>
              </a:rPr>
              <a:t> </a:t>
            </a:r>
          </a:p>
          <a:p>
            <a:endParaRPr lang="fr-FR" dirty="0">
              <a:solidFill>
                <a:srgbClr val="202124"/>
              </a:solidFill>
              <a:latin typeface="Google Sans"/>
            </a:endParaRPr>
          </a:p>
          <a:p>
            <a:endParaRPr lang="fr-FR" b="0" i="0" dirty="0">
              <a:solidFill>
                <a:srgbClr val="202124"/>
              </a:solidFill>
              <a:effectLst/>
              <a:latin typeface="Google Sans"/>
            </a:endParaRPr>
          </a:p>
          <a:p>
            <a:r>
              <a:rPr lang="fr-FR" sz="3200" b="1" i="0" dirty="0">
                <a:effectLst/>
                <a:latin typeface="Times New Roman" panose="02020603050405020304" pitchFamily="18" charset="0"/>
                <a:cs typeface="Times New Roman" panose="02020603050405020304" pitchFamily="18" charset="0"/>
              </a:rPr>
              <a:t>Des systèmes</a:t>
            </a:r>
            <a:r>
              <a:rPr lang="fr-FR" sz="3200" b="1" i="0" dirty="0">
                <a:solidFill>
                  <a:srgbClr val="00B050"/>
                </a:solidFill>
                <a:effectLst/>
                <a:latin typeface="Times New Roman" panose="02020603050405020304" pitchFamily="18" charset="0"/>
                <a:cs typeface="Times New Roman" panose="02020603050405020304" pitchFamily="18" charset="0"/>
              </a:rPr>
              <a:t> plus productifs et</a:t>
            </a:r>
            <a:r>
              <a:rPr lang="fr-FR" sz="3200" b="1" i="0" dirty="0">
                <a:solidFill>
                  <a:srgbClr val="002060"/>
                </a:solidFill>
                <a:effectLst/>
                <a:latin typeface="Times New Roman" panose="02020603050405020304" pitchFamily="18" charset="0"/>
                <a:cs typeface="Times New Roman" panose="02020603050405020304" pitchFamily="18" charset="0"/>
              </a:rPr>
              <a:t> plus durables.</a:t>
            </a:r>
            <a:r>
              <a:rPr lang="fr-FR" sz="3200" b="1" i="0" dirty="0">
                <a:solidFill>
                  <a:srgbClr val="00B050"/>
                </a:solidFill>
                <a:effectLst/>
                <a:latin typeface="Times New Roman" panose="02020603050405020304" pitchFamily="18" charset="0"/>
                <a:cs typeface="Times New Roman" panose="02020603050405020304" pitchFamily="18" charset="0"/>
              </a:rPr>
              <a:t> </a:t>
            </a:r>
          </a:p>
          <a:p>
            <a:endParaRPr lang="fr-FR" sz="3200" b="1" dirty="0">
              <a:solidFill>
                <a:srgbClr val="00B050"/>
              </a:solidFill>
              <a:latin typeface="Times New Roman" panose="02020603050405020304" pitchFamily="18" charset="0"/>
              <a:cs typeface="Times New Roman" panose="02020603050405020304" pitchFamily="18" charset="0"/>
            </a:endParaRPr>
          </a:p>
          <a:p>
            <a:pPr marL="0" indent="0">
              <a:buNone/>
            </a:pPr>
            <a:endParaRPr lang="fr-FR" sz="3200" b="1" i="0" dirty="0">
              <a:solidFill>
                <a:srgbClr val="00B050"/>
              </a:solidFill>
              <a:effectLst/>
              <a:latin typeface="Times New Roman" panose="02020603050405020304" pitchFamily="18" charset="0"/>
              <a:cs typeface="Times New Roman" panose="02020603050405020304" pitchFamily="18" charset="0"/>
            </a:endParaRPr>
          </a:p>
          <a:p>
            <a:r>
              <a:rPr lang="fr-FR" sz="3600" b="1" dirty="0">
                <a:solidFill>
                  <a:schemeClr val="accent4">
                    <a:lumMod val="75000"/>
                  </a:schemeClr>
                </a:solidFill>
                <a:latin typeface="Times New Roman" panose="02020603050405020304" pitchFamily="18" charset="0"/>
                <a:cs typeface="Times New Roman" panose="02020603050405020304" pitchFamily="18" charset="0"/>
              </a:rPr>
              <a:t>L</a:t>
            </a:r>
            <a:r>
              <a:rPr lang="fr-FR" sz="3600" b="1" i="0" dirty="0">
                <a:solidFill>
                  <a:schemeClr val="accent4">
                    <a:lumMod val="75000"/>
                  </a:schemeClr>
                </a:solidFill>
                <a:effectLst/>
                <a:latin typeface="Times New Roman" panose="02020603050405020304" pitchFamily="18" charset="0"/>
                <a:cs typeface="Times New Roman" panose="02020603050405020304" pitchFamily="18" charset="0"/>
              </a:rPr>
              <a:t>'intégration</a:t>
            </a:r>
            <a:r>
              <a:rPr lang="fr-FR" sz="3200" b="1" i="0" dirty="0">
                <a:solidFill>
                  <a:srgbClr val="00B050"/>
                </a:solidFill>
                <a:effectLst/>
                <a:latin typeface="Times New Roman" panose="02020603050405020304" pitchFamily="18" charset="0"/>
                <a:cs typeface="Times New Roman" panose="02020603050405020304" pitchFamily="18" charset="0"/>
              </a:rPr>
              <a:t> </a:t>
            </a:r>
            <a:r>
              <a:rPr lang="fr-FR" sz="4000" b="1" i="0" dirty="0">
                <a:solidFill>
                  <a:srgbClr val="00B050"/>
                </a:solidFill>
                <a:effectLst/>
                <a:latin typeface="Times New Roman" panose="02020603050405020304" pitchFamily="18" charset="0"/>
                <a:cs typeface="Times New Roman" panose="02020603050405020304" pitchFamily="18" charset="0"/>
              </a:rPr>
              <a:t>agriculture-</a:t>
            </a:r>
            <a:r>
              <a:rPr lang="fr-FR" sz="4400" b="1" i="0" dirty="0">
                <a:solidFill>
                  <a:srgbClr val="FF0000"/>
                </a:solidFill>
                <a:effectLst/>
                <a:latin typeface="Times New Roman" panose="02020603050405020304" pitchFamily="18" charset="0"/>
                <a:cs typeface="Times New Roman" panose="02020603050405020304" pitchFamily="18" charset="0"/>
              </a:rPr>
              <a:t>élevage</a:t>
            </a:r>
            <a:r>
              <a:rPr lang="fr-FR" sz="3200" b="1" i="0" dirty="0">
                <a:solidFill>
                  <a:srgbClr val="00B050"/>
                </a:solidFill>
                <a:effectLst/>
                <a:latin typeface="Times New Roman" panose="02020603050405020304" pitchFamily="18" charset="0"/>
                <a:cs typeface="Times New Roman" panose="02020603050405020304" pitchFamily="18" charset="0"/>
              </a:rPr>
              <a:t> </a:t>
            </a:r>
          </a:p>
          <a:p>
            <a:endParaRPr lang="fr-FR" sz="3200" b="1" dirty="0">
              <a:solidFill>
                <a:srgbClr val="00B050"/>
              </a:solidFill>
              <a:latin typeface="Times New Roman" panose="02020603050405020304" pitchFamily="18" charset="0"/>
              <a:cs typeface="Times New Roman" panose="02020603050405020304" pitchFamily="18" charset="0"/>
            </a:endParaRPr>
          </a:p>
          <a:p>
            <a:r>
              <a:rPr lang="fr-FR" sz="4300" b="1" dirty="0">
                <a:solidFill>
                  <a:srgbClr val="FF0000"/>
                </a:solidFill>
                <a:latin typeface="Times New Roman" panose="02020603050405020304" pitchFamily="18" charset="0"/>
                <a:cs typeface="Times New Roman" panose="02020603050405020304" pitchFamily="18" charset="0"/>
              </a:rPr>
              <a:t>A</a:t>
            </a:r>
            <a:r>
              <a:rPr lang="fr-FR" sz="4300" b="1" i="0" dirty="0">
                <a:solidFill>
                  <a:srgbClr val="FF0000"/>
                </a:solidFill>
                <a:effectLst/>
                <a:latin typeface="Times New Roman" panose="02020603050405020304" pitchFamily="18" charset="0"/>
                <a:cs typeface="Times New Roman" panose="02020603050405020304" pitchFamily="18" charset="0"/>
              </a:rPr>
              <a:t>ugmente</a:t>
            </a:r>
            <a:r>
              <a:rPr lang="fr-FR" sz="4300" b="1" i="0" dirty="0">
                <a:effectLst/>
                <a:latin typeface="Times New Roman" panose="02020603050405020304" pitchFamily="18" charset="0"/>
                <a:cs typeface="Times New Roman" panose="02020603050405020304" pitchFamily="18" charset="0"/>
              </a:rPr>
              <a:t> </a:t>
            </a:r>
            <a:r>
              <a:rPr lang="fr-FR" sz="4300" b="1" i="0" dirty="0">
                <a:solidFill>
                  <a:srgbClr val="00B050"/>
                </a:solidFill>
                <a:effectLst/>
                <a:latin typeface="Times New Roman" panose="02020603050405020304" pitchFamily="18" charset="0"/>
                <a:cs typeface="Times New Roman" panose="02020603050405020304" pitchFamily="18" charset="0"/>
              </a:rPr>
              <a:t>la productivité </a:t>
            </a:r>
            <a:r>
              <a:rPr lang="fr-FR" sz="4300" b="1" i="0" dirty="0">
                <a:effectLst/>
                <a:latin typeface="Times New Roman" panose="02020603050405020304" pitchFamily="18" charset="0"/>
                <a:cs typeface="Times New Roman" panose="02020603050405020304" pitchFamily="18" charset="0"/>
              </a:rPr>
              <a:t>et </a:t>
            </a:r>
            <a:r>
              <a:rPr lang="fr-FR" sz="4300" b="1" i="0" dirty="0">
                <a:solidFill>
                  <a:srgbClr val="0070C0"/>
                </a:solidFill>
                <a:effectLst/>
                <a:latin typeface="Times New Roman" panose="02020603050405020304" pitchFamily="18" charset="0"/>
                <a:cs typeface="Times New Roman" panose="02020603050405020304" pitchFamily="18" charset="0"/>
              </a:rPr>
              <a:t>Améliore</a:t>
            </a:r>
            <a:r>
              <a:rPr lang="fr-FR" sz="4300" b="1" i="0" dirty="0">
                <a:effectLst/>
                <a:latin typeface="Times New Roman" panose="02020603050405020304" pitchFamily="18" charset="0"/>
                <a:cs typeface="Times New Roman" panose="02020603050405020304" pitchFamily="18" charset="0"/>
              </a:rPr>
              <a:t> </a:t>
            </a:r>
            <a:r>
              <a:rPr lang="fr-FR" sz="6500" b="1" i="0" dirty="0">
                <a:solidFill>
                  <a:srgbClr val="FFC000"/>
                </a:solidFill>
                <a:effectLst/>
                <a:latin typeface="Times New Roman" panose="02020603050405020304" pitchFamily="18" charset="0"/>
                <a:cs typeface="Times New Roman" panose="02020603050405020304" pitchFamily="18" charset="0"/>
              </a:rPr>
              <a:t>la durabilité </a:t>
            </a:r>
            <a:r>
              <a:rPr lang="fr-FR" sz="4300" b="1" i="0" dirty="0">
                <a:solidFill>
                  <a:srgbClr val="7030A0"/>
                </a:solidFill>
                <a:effectLst/>
                <a:latin typeface="Times New Roman" panose="02020603050405020304" pitchFamily="18" charset="0"/>
                <a:cs typeface="Times New Roman" panose="02020603050405020304" pitchFamily="18" charset="0"/>
              </a:rPr>
              <a:t>des systèmes de production.</a:t>
            </a:r>
            <a:endParaRPr lang="x-none" sz="4300" b="1" dirty="0">
              <a:solidFill>
                <a:srgbClr val="7030A0"/>
              </a:solidFill>
              <a:latin typeface="Times New Roman" panose="02020603050405020304" pitchFamily="18" charset="0"/>
              <a:cs typeface="Times New Roman" panose="02020603050405020304" pitchFamily="18" charset="0"/>
            </a:endParaRPr>
          </a:p>
        </p:txBody>
      </p:sp>
      <p:sp>
        <p:nvSpPr>
          <p:cNvPr id="4" name="Flèche : bas 3">
            <a:extLst>
              <a:ext uri="{FF2B5EF4-FFF2-40B4-BE49-F238E27FC236}">
                <a16:creationId xmlns="" xmlns:a16="http://schemas.microsoft.com/office/drawing/2014/main" id="{4AB8F2F7-157F-3B88-0D05-1BD8BE3BCF9D}"/>
              </a:ext>
            </a:extLst>
          </p:cNvPr>
          <p:cNvSpPr/>
          <p:nvPr/>
        </p:nvSpPr>
        <p:spPr>
          <a:xfrm>
            <a:off x="5853684" y="2367815"/>
            <a:ext cx="484632" cy="6641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Flèche : bas 8">
            <a:extLst>
              <a:ext uri="{FF2B5EF4-FFF2-40B4-BE49-F238E27FC236}">
                <a16:creationId xmlns="" xmlns:a16="http://schemas.microsoft.com/office/drawing/2014/main" id="{E32D6B7D-4C73-61B8-2E59-F2439748CD1B}"/>
              </a:ext>
            </a:extLst>
          </p:cNvPr>
          <p:cNvSpPr/>
          <p:nvPr/>
        </p:nvSpPr>
        <p:spPr>
          <a:xfrm>
            <a:off x="4263992" y="3676851"/>
            <a:ext cx="510139" cy="6545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solidFill>
                <a:srgbClr val="FF0000"/>
              </a:solidFill>
            </a:endParaRPr>
          </a:p>
        </p:txBody>
      </p:sp>
    </p:spTree>
    <p:extLst>
      <p:ext uri="{BB962C8B-B14F-4D97-AF65-F5344CB8AC3E}">
        <p14:creationId xmlns:p14="http://schemas.microsoft.com/office/powerpoint/2010/main" val="2799345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C02D01F-8C8B-9786-C54E-173F4EC15FD9}"/>
              </a:ext>
            </a:extLst>
          </p:cNvPr>
          <p:cNvSpPr>
            <a:spLocks noGrp="1"/>
          </p:cNvSpPr>
          <p:nvPr>
            <p:ph type="title"/>
          </p:nvPr>
        </p:nvSpPr>
        <p:spPr/>
        <p:txBody>
          <a:bodyPr>
            <a:normAutofit/>
          </a:bodyPr>
          <a:lstStyle/>
          <a:p>
            <a:pPr algn="ctr"/>
            <a:r>
              <a:rPr lang="fr-FR" sz="4800" b="1" dirty="0">
                <a:solidFill>
                  <a:srgbClr val="FF0000"/>
                </a:solidFill>
              </a:rPr>
              <a:t>LE SECTEUR DE L’ÉLEVAGE</a:t>
            </a:r>
            <a:endParaRPr lang="x-none" sz="4800" b="1" dirty="0">
              <a:solidFill>
                <a:srgbClr val="FF0000"/>
              </a:solidFill>
            </a:endParaRPr>
          </a:p>
        </p:txBody>
      </p:sp>
      <p:sp>
        <p:nvSpPr>
          <p:cNvPr id="3" name="Espace réservé du contenu 2">
            <a:extLst>
              <a:ext uri="{FF2B5EF4-FFF2-40B4-BE49-F238E27FC236}">
                <a16:creationId xmlns="" xmlns:a16="http://schemas.microsoft.com/office/drawing/2014/main" id="{435CAFD6-D0CD-CA7A-E815-91EA553DD49B}"/>
              </a:ext>
            </a:extLst>
          </p:cNvPr>
          <p:cNvSpPr>
            <a:spLocks noGrp="1"/>
          </p:cNvSpPr>
          <p:nvPr>
            <p:ph sz="half" idx="1"/>
          </p:nvPr>
        </p:nvSpPr>
        <p:spPr/>
        <p:txBody>
          <a:bodyPr/>
          <a:lstStyle/>
          <a:p>
            <a:pPr>
              <a:buFont typeface="Wingdings" panose="05000000000000000000" pitchFamily="2" charset="2"/>
              <a:buChar char="q"/>
            </a:pPr>
            <a:endParaRPr lang="fr-FR" b="1" dirty="0">
              <a:solidFill>
                <a:srgbClr val="00B050"/>
              </a:solidFill>
            </a:endParaRPr>
          </a:p>
          <a:p>
            <a:pPr>
              <a:buFont typeface="Wingdings" panose="05000000000000000000" pitchFamily="2" charset="2"/>
              <a:buChar char="q"/>
            </a:pPr>
            <a:endParaRPr lang="fr-FR" b="1" dirty="0">
              <a:solidFill>
                <a:srgbClr val="00B050"/>
              </a:solidFill>
            </a:endParaRPr>
          </a:p>
          <a:p>
            <a:pPr>
              <a:buFont typeface="Wingdings" panose="05000000000000000000" pitchFamily="2" charset="2"/>
              <a:buChar char="q"/>
            </a:pPr>
            <a:r>
              <a:rPr lang="fr-FR" b="1" dirty="0">
                <a:solidFill>
                  <a:srgbClr val="00B050"/>
                </a:solidFill>
              </a:rPr>
              <a:t>ALIMENTATION</a:t>
            </a:r>
          </a:p>
          <a:p>
            <a:pPr marL="0" indent="0">
              <a:buNone/>
            </a:pPr>
            <a:r>
              <a:rPr lang="fr-FR" b="1" dirty="0">
                <a:solidFill>
                  <a:srgbClr val="00B050"/>
                </a:solidFill>
              </a:rPr>
              <a:t>     </a:t>
            </a:r>
            <a:r>
              <a:rPr lang="fr-FR" b="1" dirty="0"/>
              <a:t>          </a:t>
            </a:r>
          </a:p>
          <a:p>
            <a:pPr marL="0" indent="0">
              <a:buNone/>
            </a:pPr>
            <a:r>
              <a:rPr lang="fr-FR" b="1" dirty="0"/>
              <a:t>                                                                          </a:t>
            </a:r>
          </a:p>
          <a:p>
            <a:endParaRPr lang="x-none" dirty="0"/>
          </a:p>
          <a:p>
            <a:endParaRPr lang="x-none" dirty="0"/>
          </a:p>
        </p:txBody>
      </p:sp>
      <p:sp>
        <p:nvSpPr>
          <p:cNvPr id="4" name="Espace réservé du contenu 3">
            <a:extLst>
              <a:ext uri="{FF2B5EF4-FFF2-40B4-BE49-F238E27FC236}">
                <a16:creationId xmlns="" xmlns:a16="http://schemas.microsoft.com/office/drawing/2014/main" id="{E78723CE-4AAF-5E51-3B3A-13FBA16EB2AB}"/>
              </a:ext>
            </a:extLst>
          </p:cNvPr>
          <p:cNvSpPr>
            <a:spLocks noGrp="1"/>
          </p:cNvSpPr>
          <p:nvPr>
            <p:ph sz="half" idx="2"/>
          </p:nvPr>
        </p:nvSpPr>
        <p:spPr/>
        <p:txBody>
          <a:bodyPr/>
          <a:lstStyle/>
          <a:p>
            <a:pPr>
              <a:buFont typeface="Wingdings" panose="05000000000000000000" pitchFamily="2" charset="2"/>
              <a:buChar char="q"/>
            </a:pPr>
            <a:endParaRPr lang="fr-FR" b="1" dirty="0">
              <a:solidFill>
                <a:srgbClr val="0070C0"/>
              </a:solidFill>
            </a:endParaRPr>
          </a:p>
          <a:p>
            <a:pPr>
              <a:buFont typeface="Wingdings" panose="05000000000000000000" pitchFamily="2" charset="2"/>
              <a:buChar char="q"/>
            </a:pPr>
            <a:endParaRPr lang="fr-FR" b="1" dirty="0">
              <a:solidFill>
                <a:srgbClr val="0070C0"/>
              </a:solidFill>
            </a:endParaRPr>
          </a:p>
          <a:p>
            <a:pPr>
              <a:buFont typeface="Wingdings" panose="05000000000000000000" pitchFamily="2" charset="2"/>
              <a:buChar char="q"/>
            </a:pPr>
            <a:r>
              <a:rPr lang="fr-FR" b="1" dirty="0">
                <a:solidFill>
                  <a:srgbClr val="0070C0"/>
                </a:solidFill>
              </a:rPr>
              <a:t> REVENUS</a:t>
            </a:r>
            <a:endParaRPr lang="x-none" b="1" dirty="0">
              <a:solidFill>
                <a:srgbClr val="0070C0"/>
              </a:solidFill>
            </a:endParaRPr>
          </a:p>
          <a:p>
            <a:endParaRPr lang="x-none" dirty="0"/>
          </a:p>
        </p:txBody>
      </p:sp>
    </p:spTree>
    <p:extLst>
      <p:ext uri="{BB962C8B-B14F-4D97-AF65-F5344CB8AC3E}">
        <p14:creationId xmlns:p14="http://schemas.microsoft.com/office/powerpoint/2010/main" val="154658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CFE5A02-9DA0-4049-70C4-17E7B559C62B}"/>
              </a:ext>
            </a:extLst>
          </p:cNvPr>
          <p:cNvSpPr>
            <a:spLocks noGrp="1"/>
          </p:cNvSpPr>
          <p:nvPr>
            <p:ph type="title"/>
          </p:nvPr>
        </p:nvSpPr>
        <p:spPr/>
        <p:txBody>
          <a:bodyPr>
            <a:normAutofit/>
          </a:bodyPr>
          <a:lstStyle/>
          <a:p>
            <a:pPr algn="ctr"/>
            <a:r>
              <a:rPr lang="fr-FR" sz="4800" b="1" dirty="0"/>
              <a:t>Système d’élevage </a:t>
            </a:r>
            <a:endParaRPr lang="x-none" sz="4800" b="1" dirty="0"/>
          </a:p>
        </p:txBody>
      </p:sp>
      <p:sp>
        <p:nvSpPr>
          <p:cNvPr id="3" name="Espace réservé du contenu 2">
            <a:extLst>
              <a:ext uri="{FF2B5EF4-FFF2-40B4-BE49-F238E27FC236}">
                <a16:creationId xmlns="" xmlns:a16="http://schemas.microsoft.com/office/drawing/2014/main" id="{0D624589-0974-E4A0-0824-0A6CADE39C57}"/>
              </a:ext>
            </a:extLst>
          </p:cNvPr>
          <p:cNvSpPr>
            <a:spLocks noGrp="1"/>
          </p:cNvSpPr>
          <p:nvPr>
            <p:ph idx="1"/>
          </p:nvPr>
        </p:nvSpPr>
        <p:spPr>
          <a:xfrm>
            <a:off x="838199" y="1825625"/>
            <a:ext cx="10856495" cy="4351338"/>
          </a:xfrm>
        </p:spPr>
        <p:txBody>
          <a:bodyPr/>
          <a:lstStyle/>
          <a:p>
            <a:pPr>
              <a:buFont typeface="Wingdings" panose="05000000000000000000" pitchFamily="2" charset="2"/>
              <a:buChar char="q"/>
            </a:pPr>
            <a:r>
              <a:rPr lang="fr-FR" b="1" dirty="0">
                <a:solidFill>
                  <a:srgbClr val="FF0000"/>
                </a:solidFill>
              </a:rPr>
              <a:t>Le système d’élevage</a:t>
            </a:r>
            <a:r>
              <a:rPr lang="fr-FR" dirty="0"/>
              <a:t> représente « </a:t>
            </a:r>
            <a:r>
              <a:rPr lang="fr-FR" b="1" dirty="0">
                <a:solidFill>
                  <a:srgbClr val="00B050"/>
                </a:solidFill>
              </a:rPr>
              <a:t>un ensemble d’éléments</a:t>
            </a:r>
            <a:r>
              <a:rPr lang="fr-FR" dirty="0"/>
              <a:t> en </a:t>
            </a:r>
            <a:r>
              <a:rPr lang="fr-FR" b="1" dirty="0">
                <a:solidFill>
                  <a:srgbClr val="0070C0"/>
                </a:solidFill>
              </a:rPr>
              <a:t>interaction dynamique</a:t>
            </a:r>
            <a:r>
              <a:rPr lang="fr-FR" sz="4400" b="1" dirty="0">
                <a:solidFill>
                  <a:srgbClr val="7030A0"/>
                </a:solidFill>
              </a:rPr>
              <a:t> organisé par l’homme</a:t>
            </a:r>
            <a:r>
              <a:rPr lang="fr-FR" dirty="0"/>
              <a:t> en vue de </a:t>
            </a:r>
            <a:r>
              <a:rPr lang="fr-FR" b="1" dirty="0">
                <a:solidFill>
                  <a:srgbClr val="FF0000"/>
                </a:solidFill>
              </a:rPr>
              <a:t>valoriser des ressources</a:t>
            </a:r>
            <a:r>
              <a:rPr lang="fr-FR" dirty="0"/>
              <a:t> par l’intermédiaire </a:t>
            </a:r>
            <a:r>
              <a:rPr lang="fr-FR" b="1" dirty="0">
                <a:solidFill>
                  <a:srgbClr val="FFC000"/>
                </a:solidFill>
              </a:rPr>
              <a:t>d’animaux domestiques</a:t>
            </a:r>
            <a:r>
              <a:rPr lang="fr-FR" dirty="0"/>
              <a:t> .</a:t>
            </a:r>
          </a:p>
          <a:p>
            <a:pPr>
              <a:buFont typeface="Wingdings" panose="05000000000000000000" pitchFamily="2" charset="2"/>
              <a:buChar char="q"/>
            </a:pPr>
            <a:r>
              <a:rPr lang="fr-FR" dirty="0"/>
              <a:t> </a:t>
            </a:r>
            <a:r>
              <a:rPr lang="fr-FR" b="1" dirty="0">
                <a:solidFill>
                  <a:srgbClr val="FF0000"/>
                </a:solidFill>
              </a:rPr>
              <a:t>Le système d’élevage</a:t>
            </a:r>
            <a:r>
              <a:rPr lang="fr-FR" dirty="0"/>
              <a:t> naît</a:t>
            </a:r>
            <a:r>
              <a:rPr lang="fr-FR" b="1" dirty="0">
                <a:solidFill>
                  <a:srgbClr val="7030A0"/>
                </a:solidFill>
              </a:rPr>
              <a:t> d’un projet humain</a:t>
            </a:r>
            <a:r>
              <a:rPr lang="fr-FR" dirty="0"/>
              <a:t>, qui en </a:t>
            </a:r>
            <a:r>
              <a:rPr lang="fr-FR" sz="4000" b="1" dirty="0">
                <a:solidFill>
                  <a:srgbClr val="00B050"/>
                </a:solidFill>
              </a:rPr>
              <a:t>délimite l’extension</a:t>
            </a:r>
            <a:r>
              <a:rPr lang="fr-FR" dirty="0"/>
              <a:t>, en mettant en relation les éléments qui le composent et en l’organisant à plusieurs niveaux</a:t>
            </a:r>
            <a:endParaRPr lang="x-none" dirty="0"/>
          </a:p>
        </p:txBody>
      </p:sp>
    </p:spTree>
    <p:extLst>
      <p:ext uri="{BB962C8B-B14F-4D97-AF65-F5344CB8AC3E}">
        <p14:creationId xmlns:p14="http://schemas.microsoft.com/office/powerpoint/2010/main" val="2626142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059343B-A2D2-E20D-6D54-142EAA0E27D6}"/>
              </a:ext>
            </a:extLst>
          </p:cNvPr>
          <p:cNvSpPr>
            <a:spLocks noGrp="1"/>
          </p:cNvSpPr>
          <p:nvPr>
            <p:ph type="title"/>
          </p:nvPr>
        </p:nvSpPr>
        <p:spPr>
          <a:xfrm>
            <a:off x="838200" y="365125"/>
            <a:ext cx="10515600" cy="1146041"/>
          </a:xfrm>
        </p:spPr>
        <p:txBody>
          <a:bodyPr>
            <a:normAutofit fontScale="90000"/>
          </a:bodyPr>
          <a:lstStyle/>
          <a:p>
            <a:r>
              <a:rPr lang="fr-FR" sz="4400" b="1" i="0" dirty="0">
                <a:solidFill>
                  <a:srgbClr val="4D4D4D"/>
                </a:solidFill>
                <a:effectLst/>
                <a:latin typeface="Times New Roman" panose="02020603050405020304" pitchFamily="18" charset="0"/>
                <a:cs typeface="Times New Roman" panose="02020603050405020304" pitchFamily="18" charset="0"/>
              </a:rPr>
              <a:t/>
            </a:r>
            <a:br>
              <a:rPr lang="fr-FR" sz="4400" b="1" i="0" dirty="0">
                <a:solidFill>
                  <a:srgbClr val="4D4D4D"/>
                </a:solidFill>
                <a:effectLst/>
                <a:latin typeface="Times New Roman" panose="02020603050405020304" pitchFamily="18" charset="0"/>
                <a:cs typeface="Times New Roman" panose="02020603050405020304" pitchFamily="18" charset="0"/>
              </a:rPr>
            </a:br>
            <a:r>
              <a:rPr lang="fr-FR" sz="4000" b="1" dirty="0">
                <a:solidFill>
                  <a:srgbClr val="FF0000"/>
                </a:solidFill>
                <a:latin typeface="Times New Roman" panose="02020603050405020304" pitchFamily="18" charset="0"/>
                <a:cs typeface="Times New Roman" panose="02020603050405020304" pitchFamily="18" charset="0"/>
              </a:rPr>
              <a:t>L’</a:t>
            </a:r>
            <a:r>
              <a:rPr lang="fr-FR" sz="4000" b="1" i="0" dirty="0">
                <a:solidFill>
                  <a:srgbClr val="FF0000"/>
                </a:solidFill>
                <a:effectLst/>
                <a:latin typeface="Times New Roman" panose="02020603050405020304" pitchFamily="18" charset="0"/>
                <a:cs typeface="Times New Roman" panose="02020603050405020304" pitchFamily="18" charset="0"/>
              </a:rPr>
              <a:t> intégration de l’élevage:</a:t>
            </a:r>
            <a:br>
              <a:rPr lang="fr-FR" sz="4000" b="1" i="0" dirty="0">
                <a:solidFill>
                  <a:srgbClr val="FF0000"/>
                </a:solidFill>
                <a:effectLst/>
                <a:latin typeface="Times New Roman" panose="02020603050405020304" pitchFamily="18" charset="0"/>
                <a:cs typeface="Times New Roman" panose="02020603050405020304" pitchFamily="18" charset="0"/>
              </a:rPr>
            </a:br>
            <a:endParaRPr lang="x-none" sz="4000" dirty="0">
              <a:solidFill>
                <a:srgbClr val="FF0000"/>
              </a:solidFill>
            </a:endParaRPr>
          </a:p>
        </p:txBody>
      </p:sp>
      <p:sp>
        <p:nvSpPr>
          <p:cNvPr id="3" name="Espace réservé du contenu 2">
            <a:extLst>
              <a:ext uri="{FF2B5EF4-FFF2-40B4-BE49-F238E27FC236}">
                <a16:creationId xmlns="" xmlns:a16="http://schemas.microsoft.com/office/drawing/2014/main" id="{4E49C8D3-E5D0-08C4-384C-633157031987}"/>
              </a:ext>
            </a:extLst>
          </p:cNvPr>
          <p:cNvSpPr>
            <a:spLocks noGrp="1"/>
          </p:cNvSpPr>
          <p:nvPr>
            <p:ph idx="1"/>
          </p:nvPr>
        </p:nvSpPr>
        <p:spPr>
          <a:xfrm>
            <a:off x="462013" y="1825624"/>
            <a:ext cx="10891787" cy="4786931"/>
          </a:xfrm>
        </p:spPr>
        <p:txBody>
          <a:bodyPr>
            <a:normAutofit fontScale="92500"/>
          </a:bodyPr>
          <a:lstStyle/>
          <a:p>
            <a:pPr algn="l" fontAlgn="base">
              <a:buFont typeface="+mj-lt"/>
              <a:buAutoNum type="arabicPeriod"/>
            </a:pPr>
            <a:r>
              <a:rPr lang="fr-FR" sz="3000" b="1" i="0" dirty="0">
                <a:solidFill>
                  <a:srgbClr val="000000"/>
                </a:solidFill>
                <a:effectLst/>
                <a:latin typeface="Times New Roman" panose="02020603050405020304" pitchFamily="18" charset="0"/>
                <a:cs typeface="Times New Roman" panose="02020603050405020304" pitchFamily="18" charset="0"/>
              </a:rPr>
              <a:t>Aliments pour animaux provenant de la production végétale (cultures fourragères, résidus de cultures, champs en jachère, etc.).</a:t>
            </a:r>
          </a:p>
          <a:p>
            <a:pPr algn="l" fontAlgn="base">
              <a:buFont typeface="+mj-lt"/>
              <a:buAutoNum type="arabicPeriod"/>
            </a:pPr>
            <a:r>
              <a:rPr lang="fr-FR" sz="3000" b="1" i="0" dirty="0">
                <a:solidFill>
                  <a:srgbClr val="000000"/>
                </a:solidFill>
                <a:effectLst/>
                <a:latin typeface="Times New Roman" panose="02020603050405020304" pitchFamily="18" charset="0"/>
                <a:cs typeface="Times New Roman" panose="02020603050405020304" pitchFamily="18" charset="0"/>
              </a:rPr>
              <a:t>L’élevage comme source de produits alimentaires et non-alimentaires (lait, viande, miel, œufs, laine, peau</a:t>
            </a:r>
            <a:r>
              <a:rPr lang="fr-FR" sz="3000" b="1" dirty="0">
                <a:solidFill>
                  <a:srgbClr val="000000"/>
                </a:solidFill>
                <a:latin typeface="Times New Roman" panose="02020603050405020304" pitchFamily="18" charset="0"/>
                <a:cs typeface="Times New Roman" panose="02020603050405020304" pitchFamily="18" charset="0"/>
              </a:rPr>
              <a:t>)</a:t>
            </a:r>
            <a:r>
              <a:rPr lang="fr-FR" sz="3000" b="1" i="0" dirty="0">
                <a:solidFill>
                  <a:srgbClr val="000000"/>
                </a:solidFill>
                <a:effectLst/>
                <a:latin typeface="Times New Roman" panose="02020603050405020304" pitchFamily="18" charset="0"/>
                <a:cs typeface="Times New Roman" panose="02020603050405020304" pitchFamily="18" charset="0"/>
              </a:rPr>
              <a:t>.</a:t>
            </a:r>
          </a:p>
          <a:p>
            <a:pPr algn="l" fontAlgn="base">
              <a:buFont typeface="+mj-lt"/>
              <a:buAutoNum type="arabicPeriod"/>
            </a:pPr>
            <a:r>
              <a:rPr lang="fr-FR" sz="3000" b="1" i="0" dirty="0">
                <a:solidFill>
                  <a:srgbClr val="000000"/>
                </a:solidFill>
                <a:effectLst/>
                <a:latin typeface="Times New Roman" panose="02020603050405020304" pitchFamily="18" charset="0"/>
                <a:cs typeface="Times New Roman" panose="02020603050405020304" pitchFamily="18" charset="0"/>
              </a:rPr>
              <a:t>Traction animale en faveur de la production végétale et d’autres activités agricoles (labour, exhaure de l’eau, semis, sarclage, transport de la récolte, etc.).</a:t>
            </a:r>
          </a:p>
          <a:p>
            <a:pPr algn="l" fontAlgn="base">
              <a:buFont typeface="+mj-lt"/>
              <a:buAutoNum type="arabicPeriod"/>
            </a:pPr>
            <a:r>
              <a:rPr lang="fr-FR" sz="3000" b="1" i="0" dirty="0">
                <a:solidFill>
                  <a:srgbClr val="000000"/>
                </a:solidFill>
                <a:effectLst/>
                <a:latin typeface="Times New Roman" panose="02020603050405020304" pitchFamily="18" charset="0"/>
                <a:cs typeface="Times New Roman" panose="02020603050405020304" pitchFamily="18" charset="0"/>
              </a:rPr>
              <a:t>Les produits de l’élevage servant la production végétale (fertilisants, gestion des pâturages), ou dans certains cas le piétinement des animaux améliorant la structure du sol en émiettant la surface encroutée du sol.</a:t>
            </a:r>
          </a:p>
          <a:p>
            <a:endParaRPr lang="x-none" dirty="0"/>
          </a:p>
        </p:txBody>
      </p:sp>
    </p:spTree>
    <p:extLst>
      <p:ext uri="{BB962C8B-B14F-4D97-AF65-F5344CB8AC3E}">
        <p14:creationId xmlns:p14="http://schemas.microsoft.com/office/powerpoint/2010/main" val="263343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20E5FCC3-B22C-ABBB-E4A5-C973E1136560}"/>
              </a:ext>
            </a:extLst>
          </p:cNvPr>
          <p:cNvSpPr>
            <a:spLocks noGrp="1"/>
          </p:cNvSpPr>
          <p:nvPr>
            <p:ph idx="1"/>
          </p:nvPr>
        </p:nvSpPr>
        <p:spPr/>
        <p:txBody>
          <a:bodyPr>
            <a:normAutofit/>
          </a:bodyPr>
          <a:lstStyle/>
          <a:p>
            <a:pPr marL="0" indent="0" algn="ctr">
              <a:buNone/>
            </a:pPr>
            <a:r>
              <a:rPr lang="fr-FR" sz="6000" b="1" dirty="0">
                <a:solidFill>
                  <a:srgbClr val="FF0000"/>
                </a:solidFill>
                <a:latin typeface="Times New Roman" panose="02020603050405020304" pitchFamily="18" charset="0"/>
                <a:cs typeface="Times New Roman" panose="02020603050405020304" pitchFamily="18" charset="0"/>
              </a:rPr>
              <a:t>L’Agroécologie? </a:t>
            </a:r>
            <a:br>
              <a:rPr lang="fr-FR" sz="6000" b="1" dirty="0">
                <a:solidFill>
                  <a:srgbClr val="FF0000"/>
                </a:solidFill>
                <a:latin typeface="Times New Roman" panose="02020603050405020304" pitchFamily="18" charset="0"/>
                <a:cs typeface="Times New Roman" panose="02020603050405020304" pitchFamily="18" charset="0"/>
              </a:rPr>
            </a:br>
            <a:endParaRPr lang="x-none" sz="6000" dirty="0"/>
          </a:p>
        </p:txBody>
      </p:sp>
    </p:spTree>
    <p:extLst>
      <p:ext uri="{BB962C8B-B14F-4D97-AF65-F5344CB8AC3E}">
        <p14:creationId xmlns:p14="http://schemas.microsoft.com/office/powerpoint/2010/main" val="2286625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95514E4-5DB2-D4EA-5FB0-2B75F5FCC585}"/>
              </a:ext>
            </a:extLst>
          </p:cNvPr>
          <p:cNvSpPr>
            <a:spLocks noGrp="1"/>
          </p:cNvSpPr>
          <p:nvPr>
            <p:ph type="title"/>
          </p:nvPr>
        </p:nvSpPr>
        <p:spPr/>
        <p:txBody>
          <a:bodyPr/>
          <a:lstStyle/>
          <a:p>
            <a:endParaRPr lang="x-none"/>
          </a:p>
        </p:txBody>
      </p:sp>
      <p:sp>
        <p:nvSpPr>
          <p:cNvPr id="3" name="Espace réservé du texte 2">
            <a:extLst>
              <a:ext uri="{FF2B5EF4-FFF2-40B4-BE49-F238E27FC236}">
                <a16:creationId xmlns="" xmlns:a16="http://schemas.microsoft.com/office/drawing/2014/main" id="{D8756595-EA0F-F8B9-3FB6-F92AB8D9FE6E}"/>
              </a:ext>
            </a:extLst>
          </p:cNvPr>
          <p:cNvSpPr>
            <a:spLocks noGrp="1"/>
          </p:cNvSpPr>
          <p:nvPr>
            <p:ph type="body" idx="1"/>
          </p:nvPr>
        </p:nvSpPr>
        <p:spPr/>
        <p:txBody>
          <a:bodyPr>
            <a:normAutofit fontScale="55000" lnSpcReduction="20000"/>
          </a:bodyPr>
          <a:lstStyle/>
          <a:p>
            <a:pPr algn="ctr"/>
            <a:endParaRPr lang="fr-FR" sz="4000" dirty="0"/>
          </a:p>
          <a:p>
            <a:pPr algn="ctr"/>
            <a:r>
              <a:rPr lang="fr-FR" sz="5100" dirty="0">
                <a:solidFill>
                  <a:srgbClr val="FF0000"/>
                </a:solidFill>
              </a:rPr>
              <a:t>Pilier 1</a:t>
            </a:r>
          </a:p>
          <a:p>
            <a:endParaRPr lang="x-none" dirty="0"/>
          </a:p>
        </p:txBody>
      </p:sp>
      <p:sp>
        <p:nvSpPr>
          <p:cNvPr id="4" name="Espace réservé du contenu 3">
            <a:extLst>
              <a:ext uri="{FF2B5EF4-FFF2-40B4-BE49-F238E27FC236}">
                <a16:creationId xmlns="" xmlns:a16="http://schemas.microsoft.com/office/drawing/2014/main" id="{42B37066-C6A6-8C6A-03E2-BA1BAD962C91}"/>
              </a:ext>
            </a:extLst>
          </p:cNvPr>
          <p:cNvSpPr>
            <a:spLocks noGrp="1"/>
          </p:cNvSpPr>
          <p:nvPr>
            <p:ph sz="half" idx="2"/>
          </p:nvPr>
        </p:nvSpPr>
        <p:spPr/>
        <p:txBody>
          <a:bodyPr/>
          <a:lstStyle/>
          <a:p>
            <a:endParaRPr lang="fr-FR" dirty="0"/>
          </a:p>
          <a:p>
            <a:r>
              <a:rPr lang="fr-FR" dirty="0"/>
              <a:t>Aliments pour animaux provenant de la production végétale (cultures fourragères, résidus de cultures, champs en jachère, etc.). </a:t>
            </a:r>
            <a:endParaRPr lang="x-none" dirty="0"/>
          </a:p>
          <a:p>
            <a:endParaRPr lang="x-none" dirty="0"/>
          </a:p>
        </p:txBody>
      </p:sp>
      <p:sp>
        <p:nvSpPr>
          <p:cNvPr id="5" name="Espace réservé du texte 4">
            <a:extLst>
              <a:ext uri="{FF2B5EF4-FFF2-40B4-BE49-F238E27FC236}">
                <a16:creationId xmlns="" xmlns:a16="http://schemas.microsoft.com/office/drawing/2014/main" id="{B30AE99E-DD62-9F61-4699-6B4115FE97AE}"/>
              </a:ext>
            </a:extLst>
          </p:cNvPr>
          <p:cNvSpPr>
            <a:spLocks noGrp="1"/>
          </p:cNvSpPr>
          <p:nvPr>
            <p:ph type="body" sz="quarter" idx="3"/>
          </p:nvPr>
        </p:nvSpPr>
        <p:spPr/>
        <p:txBody>
          <a:bodyPr>
            <a:normAutofit lnSpcReduction="10000"/>
          </a:bodyPr>
          <a:lstStyle/>
          <a:p>
            <a:pPr algn="ctr"/>
            <a:r>
              <a:rPr lang="fr-FR" sz="5700" dirty="0">
                <a:solidFill>
                  <a:srgbClr val="0070C0"/>
                </a:solidFill>
              </a:rPr>
              <a:t>Pilier 2</a:t>
            </a:r>
          </a:p>
          <a:p>
            <a:endParaRPr lang="x-none" dirty="0"/>
          </a:p>
        </p:txBody>
      </p:sp>
      <p:sp>
        <p:nvSpPr>
          <p:cNvPr id="6" name="Espace réservé du contenu 5">
            <a:extLst>
              <a:ext uri="{FF2B5EF4-FFF2-40B4-BE49-F238E27FC236}">
                <a16:creationId xmlns="" xmlns:a16="http://schemas.microsoft.com/office/drawing/2014/main" id="{C253D1C6-3816-A3B5-AE1D-CB5F41327035}"/>
              </a:ext>
            </a:extLst>
          </p:cNvPr>
          <p:cNvSpPr>
            <a:spLocks noGrp="1"/>
          </p:cNvSpPr>
          <p:nvPr>
            <p:ph sz="quarter" idx="4"/>
          </p:nvPr>
        </p:nvSpPr>
        <p:spPr/>
        <p:txBody>
          <a:bodyPr/>
          <a:lstStyle/>
          <a:p>
            <a:r>
              <a:rPr lang="fr-FR" dirty="0"/>
              <a:t>L’élevage comme source de produits alimentaires et non-alimentaires (lait, viande, miel, œufs, laine, peau). </a:t>
            </a:r>
            <a:endParaRPr lang="x-none" dirty="0"/>
          </a:p>
          <a:p>
            <a:endParaRPr lang="x-none" dirty="0"/>
          </a:p>
        </p:txBody>
      </p:sp>
    </p:spTree>
    <p:extLst>
      <p:ext uri="{BB962C8B-B14F-4D97-AF65-F5344CB8AC3E}">
        <p14:creationId xmlns:p14="http://schemas.microsoft.com/office/powerpoint/2010/main" val="2786510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F3BB00F-BBCF-0C32-3E6E-518BB1D9A6A9}"/>
              </a:ext>
            </a:extLst>
          </p:cNvPr>
          <p:cNvSpPr>
            <a:spLocks noGrp="1"/>
          </p:cNvSpPr>
          <p:nvPr>
            <p:ph type="title"/>
          </p:nvPr>
        </p:nvSpPr>
        <p:spPr/>
        <p:txBody>
          <a:bodyPr/>
          <a:lstStyle/>
          <a:p>
            <a:endParaRPr lang="x-none"/>
          </a:p>
        </p:txBody>
      </p:sp>
      <p:sp>
        <p:nvSpPr>
          <p:cNvPr id="3" name="Espace réservé du texte 2">
            <a:extLst>
              <a:ext uri="{FF2B5EF4-FFF2-40B4-BE49-F238E27FC236}">
                <a16:creationId xmlns="" xmlns:a16="http://schemas.microsoft.com/office/drawing/2014/main" id="{98378C83-EC9B-8772-C581-5973D4D599B5}"/>
              </a:ext>
            </a:extLst>
          </p:cNvPr>
          <p:cNvSpPr>
            <a:spLocks noGrp="1"/>
          </p:cNvSpPr>
          <p:nvPr>
            <p:ph type="body" idx="1"/>
          </p:nvPr>
        </p:nvSpPr>
        <p:spPr/>
        <p:txBody>
          <a:bodyPr>
            <a:normAutofit/>
          </a:bodyPr>
          <a:lstStyle/>
          <a:p>
            <a:pPr algn="ctr"/>
            <a:r>
              <a:rPr lang="fr-FR" sz="4400" dirty="0">
                <a:solidFill>
                  <a:srgbClr val="0070C0"/>
                </a:solidFill>
              </a:rPr>
              <a:t>Pilier 3</a:t>
            </a:r>
            <a:endParaRPr lang="x-none" sz="4400" dirty="0">
              <a:solidFill>
                <a:srgbClr val="0070C0"/>
              </a:solidFill>
            </a:endParaRPr>
          </a:p>
        </p:txBody>
      </p:sp>
      <p:sp>
        <p:nvSpPr>
          <p:cNvPr id="4" name="Espace réservé du contenu 3">
            <a:extLst>
              <a:ext uri="{FF2B5EF4-FFF2-40B4-BE49-F238E27FC236}">
                <a16:creationId xmlns="" xmlns:a16="http://schemas.microsoft.com/office/drawing/2014/main" id="{BA61FEB2-92C0-4F0A-C980-1C12A8907987}"/>
              </a:ext>
            </a:extLst>
          </p:cNvPr>
          <p:cNvSpPr>
            <a:spLocks noGrp="1"/>
          </p:cNvSpPr>
          <p:nvPr>
            <p:ph sz="half" idx="2"/>
          </p:nvPr>
        </p:nvSpPr>
        <p:spPr/>
        <p:txBody>
          <a:bodyPr/>
          <a:lstStyle/>
          <a:p>
            <a:r>
              <a:rPr lang="fr-FR" dirty="0"/>
              <a:t>Traction animale en faveur de la production végétale et d’autres activités agricoles (labour, exhaure de l’eau, semis, sarclage, transport de la récolte, etc.).</a:t>
            </a:r>
            <a:endParaRPr lang="x-none" dirty="0"/>
          </a:p>
        </p:txBody>
      </p:sp>
      <p:sp>
        <p:nvSpPr>
          <p:cNvPr id="5" name="Espace réservé du texte 4">
            <a:extLst>
              <a:ext uri="{FF2B5EF4-FFF2-40B4-BE49-F238E27FC236}">
                <a16:creationId xmlns="" xmlns:a16="http://schemas.microsoft.com/office/drawing/2014/main" id="{A7BD5E89-A48E-D99D-90F1-9B5100F76952}"/>
              </a:ext>
            </a:extLst>
          </p:cNvPr>
          <p:cNvSpPr>
            <a:spLocks noGrp="1"/>
          </p:cNvSpPr>
          <p:nvPr>
            <p:ph type="body" sz="quarter" idx="3"/>
          </p:nvPr>
        </p:nvSpPr>
        <p:spPr/>
        <p:txBody>
          <a:bodyPr>
            <a:normAutofit/>
          </a:bodyPr>
          <a:lstStyle/>
          <a:p>
            <a:pPr algn="ctr"/>
            <a:r>
              <a:rPr lang="fr-FR" sz="4000" dirty="0">
                <a:solidFill>
                  <a:srgbClr val="7030A0"/>
                </a:solidFill>
              </a:rPr>
              <a:t>Pilier 4</a:t>
            </a:r>
            <a:endParaRPr lang="x-none" sz="4000" dirty="0">
              <a:solidFill>
                <a:srgbClr val="7030A0"/>
              </a:solidFill>
            </a:endParaRPr>
          </a:p>
        </p:txBody>
      </p:sp>
      <p:sp>
        <p:nvSpPr>
          <p:cNvPr id="6" name="Espace réservé du contenu 5">
            <a:extLst>
              <a:ext uri="{FF2B5EF4-FFF2-40B4-BE49-F238E27FC236}">
                <a16:creationId xmlns="" xmlns:a16="http://schemas.microsoft.com/office/drawing/2014/main" id="{BAB47818-4F46-D07C-9158-7905EDE3EE8F}"/>
              </a:ext>
            </a:extLst>
          </p:cNvPr>
          <p:cNvSpPr>
            <a:spLocks noGrp="1"/>
          </p:cNvSpPr>
          <p:nvPr>
            <p:ph sz="quarter" idx="4"/>
          </p:nvPr>
        </p:nvSpPr>
        <p:spPr/>
        <p:txBody>
          <a:bodyPr/>
          <a:lstStyle/>
          <a:p>
            <a:r>
              <a:rPr lang="fr-FR" dirty="0"/>
              <a:t>Les produits de l’élevage servant la production végétale (fertilisants, gestion des pâturages), ou dans certains cas le piétinement des animaux améliorant la structure du sol en émiettant la surface encroutée du sol.</a:t>
            </a:r>
            <a:endParaRPr lang="x-none" dirty="0"/>
          </a:p>
        </p:txBody>
      </p:sp>
    </p:spTree>
    <p:extLst>
      <p:ext uri="{BB962C8B-B14F-4D97-AF65-F5344CB8AC3E}">
        <p14:creationId xmlns:p14="http://schemas.microsoft.com/office/powerpoint/2010/main" val="3569801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8FC94B2-8DEC-CE4B-8F22-CF92A4D6104B}"/>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 xmlns:a16="http://schemas.microsoft.com/office/drawing/2014/main" id="{A677FD68-3AA0-1710-5CE1-D1BC1BB45C0C}"/>
              </a:ext>
            </a:extLst>
          </p:cNvPr>
          <p:cNvSpPr>
            <a:spLocks noGrp="1"/>
          </p:cNvSpPr>
          <p:nvPr>
            <p:ph idx="1"/>
          </p:nvPr>
        </p:nvSpPr>
        <p:spPr/>
        <p:txBody>
          <a:bodyPr/>
          <a:lstStyle/>
          <a:p>
            <a:pPr algn="l" fontAlgn="base"/>
            <a:r>
              <a:rPr lang="fr-FR" b="1" i="0" dirty="0">
                <a:solidFill>
                  <a:srgbClr val="4D4D4D"/>
                </a:solidFill>
                <a:effectLst/>
                <a:latin typeface="Lato"/>
              </a:rPr>
              <a:t>A ces quatre piliers,</a:t>
            </a:r>
          </a:p>
          <a:p>
            <a:pPr algn="l" fontAlgn="base"/>
            <a:r>
              <a:rPr lang="fr-FR" b="1" i="0" dirty="0">
                <a:solidFill>
                  <a:srgbClr val="4D4D4D"/>
                </a:solidFill>
                <a:effectLst/>
                <a:latin typeface="Lato"/>
              </a:rPr>
              <a:t> il faut ajouter </a:t>
            </a:r>
            <a:r>
              <a:rPr lang="fr-FR" b="1" i="0" dirty="0">
                <a:solidFill>
                  <a:srgbClr val="FF0000"/>
                </a:solidFill>
                <a:effectLst/>
                <a:latin typeface="Lato"/>
              </a:rPr>
              <a:t>des flux économiques de part et d’autre</a:t>
            </a:r>
            <a:r>
              <a:rPr lang="fr-FR" b="1" i="0" dirty="0">
                <a:solidFill>
                  <a:srgbClr val="4D4D4D"/>
                </a:solidFill>
                <a:effectLst/>
                <a:latin typeface="Lato"/>
              </a:rPr>
              <a:t>: les revenus de la vente des cultures permettant d’acquérir des animaux et la vente d’animaux permettant d’investir dans la production végétale.</a:t>
            </a:r>
          </a:p>
          <a:p>
            <a:pPr marL="0" indent="0">
              <a:buNone/>
            </a:pPr>
            <a:r>
              <a:rPr lang="fr-FR" dirty="0"/>
              <a:t/>
            </a:r>
            <a:br>
              <a:rPr lang="fr-FR" dirty="0"/>
            </a:br>
            <a:endParaRPr lang="x-none" dirty="0"/>
          </a:p>
        </p:txBody>
      </p:sp>
    </p:spTree>
    <p:extLst>
      <p:ext uri="{BB962C8B-B14F-4D97-AF65-F5344CB8AC3E}">
        <p14:creationId xmlns:p14="http://schemas.microsoft.com/office/powerpoint/2010/main" val="2550261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B7AE917-5277-D191-7FFC-321BDA41D179}"/>
              </a:ext>
            </a:extLst>
          </p:cNvPr>
          <p:cNvSpPr>
            <a:spLocks noGrp="1"/>
          </p:cNvSpPr>
          <p:nvPr>
            <p:ph type="title"/>
          </p:nvPr>
        </p:nvSpPr>
        <p:spPr>
          <a:xfrm>
            <a:off x="838200" y="336251"/>
            <a:ext cx="10515600" cy="1069038"/>
          </a:xfrm>
        </p:spPr>
        <p:txBody>
          <a:bodyPr>
            <a:normAutofit fontScale="90000"/>
          </a:bodyPr>
          <a:lstStyle/>
          <a:p>
            <a:r>
              <a:rPr lang="fr-FR" b="1" dirty="0">
                <a:solidFill>
                  <a:srgbClr val="00B050"/>
                </a:solidFill>
              </a:rPr>
              <a:t>Avantages et limites de l’intégration de l’Agriculture et de l’Elevage</a:t>
            </a:r>
            <a:endParaRPr lang="x-none" b="1" dirty="0">
              <a:solidFill>
                <a:srgbClr val="00B050"/>
              </a:solidFill>
            </a:endParaRPr>
          </a:p>
        </p:txBody>
      </p:sp>
      <p:sp>
        <p:nvSpPr>
          <p:cNvPr id="3" name="Espace réservé du contenu 2">
            <a:extLst>
              <a:ext uri="{FF2B5EF4-FFF2-40B4-BE49-F238E27FC236}">
                <a16:creationId xmlns="" xmlns:a16="http://schemas.microsoft.com/office/drawing/2014/main" id="{3BA51566-17E9-BC95-4161-F9CE3BEC3C3A}"/>
              </a:ext>
            </a:extLst>
          </p:cNvPr>
          <p:cNvSpPr>
            <a:spLocks noGrp="1"/>
          </p:cNvSpPr>
          <p:nvPr>
            <p:ph idx="1"/>
          </p:nvPr>
        </p:nvSpPr>
        <p:spPr>
          <a:xfrm>
            <a:off x="838200" y="1405289"/>
            <a:ext cx="10515600" cy="5274644"/>
          </a:xfrm>
        </p:spPr>
        <p:txBody>
          <a:bodyPr>
            <a:normAutofit fontScale="85000" lnSpcReduction="20000"/>
          </a:bodyPr>
          <a:lstStyle/>
          <a:p>
            <a:r>
              <a:rPr lang="fr-FR" b="1" dirty="0"/>
              <a:t>L’intégration présente plusieurs avantages:</a:t>
            </a:r>
          </a:p>
          <a:p>
            <a:pPr>
              <a:buFont typeface="Wingdings" panose="05000000000000000000" pitchFamily="2" charset="2"/>
              <a:buChar char="q"/>
            </a:pPr>
            <a:r>
              <a:rPr lang="fr-FR" b="1" dirty="0">
                <a:solidFill>
                  <a:srgbClr val="0070C0"/>
                </a:solidFill>
              </a:rPr>
              <a:t> Socio économiques et écologiques </a:t>
            </a:r>
          </a:p>
          <a:p>
            <a:pPr>
              <a:buFont typeface="Wingdings" panose="05000000000000000000" pitchFamily="2" charset="2"/>
              <a:buChar char="q"/>
            </a:pPr>
            <a:r>
              <a:rPr lang="fr-FR" b="1" dirty="0">
                <a:solidFill>
                  <a:srgbClr val="FF0000"/>
                </a:solidFill>
              </a:rPr>
              <a:t>Amélioration de la productivité</a:t>
            </a:r>
          </a:p>
          <a:p>
            <a:pPr>
              <a:buFont typeface="Wingdings" panose="05000000000000000000" pitchFamily="2" charset="2"/>
              <a:buChar char="q"/>
            </a:pPr>
            <a:r>
              <a:rPr lang="fr-FR" b="1" dirty="0">
                <a:solidFill>
                  <a:srgbClr val="7030A0"/>
                </a:solidFill>
              </a:rPr>
              <a:t>Diversité alimentaire</a:t>
            </a:r>
          </a:p>
          <a:p>
            <a:pPr>
              <a:buFont typeface="Wingdings" panose="05000000000000000000" pitchFamily="2" charset="2"/>
              <a:buChar char="q"/>
            </a:pPr>
            <a:r>
              <a:rPr lang="fr-FR" b="1" dirty="0">
                <a:solidFill>
                  <a:schemeClr val="accent2">
                    <a:lumMod val="60000"/>
                    <a:lumOff val="40000"/>
                  </a:schemeClr>
                </a:solidFill>
              </a:rPr>
              <a:t>Sécurité Alimentaire </a:t>
            </a:r>
          </a:p>
          <a:p>
            <a:pPr>
              <a:buFont typeface="Wingdings" panose="05000000000000000000" pitchFamily="2" charset="2"/>
              <a:buChar char="q"/>
            </a:pPr>
            <a:r>
              <a:rPr lang="fr-FR" b="1" dirty="0">
                <a:solidFill>
                  <a:srgbClr val="00B050"/>
                </a:solidFill>
              </a:rPr>
              <a:t>Gestion des risques( les animaux qui sont des « banques sur sabot » permettent de mobiliser facilement de l’argent en cas de besoin). </a:t>
            </a:r>
          </a:p>
          <a:p>
            <a:pPr>
              <a:buFont typeface="Wingdings" panose="05000000000000000000" pitchFamily="2" charset="2"/>
              <a:buChar char="q"/>
            </a:pPr>
            <a:r>
              <a:rPr lang="fr-FR" b="1" dirty="0">
                <a:solidFill>
                  <a:srgbClr val="FF0000"/>
                </a:solidFill>
              </a:rPr>
              <a:t>Amélioration de la fertilité du sol (plantes fourragères de couverture, fumure organique</a:t>
            </a:r>
          </a:p>
          <a:p>
            <a:pPr>
              <a:buFont typeface="Wingdings" panose="05000000000000000000" pitchFamily="2" charset="2"/>
              <a:buChar char="q"/>
            </a:pPr>
            <a:r>
              <a:rPr lang="fr-FR" b="1" dirty="0">
                <a:solidFill>
                  <a:srgbClr val="0070C0"/>
                </a:solidFill>
              </a:rPr>
              <a:t>Réduction de la pression phytosanitaire grâce au pâturage des animaux et à la rotation des cultures</a:t>
            </a:r>
          </a:p>
          <a:p>
            <a:pPr>
              <a:buFont typeface="Wingdings" panose="05000000000000000000" pitchFamily="2" charset="2"/>
              <a:buChar char="q"/>
            </a:pPr>
            <a:r>
              <a:rPr lang="fr-FR" b="1" dirty="0">
                <a:solidFill>
                  <a:schemeClr val="accent4">
                    <a:lumMod val="50000"/>
                  </a:schemeClr>
                </a:solidFill>
              </a:rPr>
              <a:t>Valorisation des résidus de culture et déchets d’élevage.</a:t>
            </a:r>
          </a:p>
          <a:p>
            <a:pPr>
              <a:buFont typeface="Wingdings" panose="05000000000000000000" pitchFamily="2" charset="2"/>
              <a:buChar char="q"/>
            </a:pPr>
            <a:r>
              <a:rPr lang="fr-FR" b="1" dirty="0">
                <a:solidFill>
                  <a:schemeClr val="accent6">
                    <a:lumMod val="75000"/>
                  </a:schemeClr>
                </a:solidFill>
              </a:rPr>
              <a:t>Autonomie du producteur (moindre dépendance aux intrants externes: produits agrochimiques, aliments bétail, énergie, etc.)</a:t>
            </a:r>
            <a:endParaRPr lang="x-none" b="1" dirty="0">
              <a:solidFill>
                <a:schemeClr val="accent6">
                  <a:lumMod val="75000"/>
                </a:schemeClr>
              </a:solidFill>
            </a:endParaRPr>
          </a:p>
        </p:txBody>
      </p:sp>
    </p:spTree>
    <p:extLst>
      <p:ext uri="{BB962C8B-B14F-4D97-AF65-F5344CB8AC3E}">
        <p14:creationId xmlns:p14="http://schemas.microsoft.com/office/powerpoint/2010/main" val="572174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552FDAB-7C61-4953-FDBD-16E993DFAFED}"/>
              </a:ext>
            </a:extLst>
          </p:cNvPr>
          <p:cNvSpPr>
            <a:spLocks noGrp="1"/>
          </p:cNvSpPr>
          <p:nvPr>
            <p:ph type="title"/>
          </p:nvPr>
        </p:nvSpPr>
        <p:spPr/>
        <p:txBody>
          <a:bodyPr/>
          <a:lstStyle/>
          <a:p>
            <a:pPr algn="ctr"/>
            <a:r>
              <a:rPr lang="fr-FR" b="1" dirty="0">
                <a:solidFill>
                  <a:srgbClr val="0070C0"/>
                </a:solidFill>
              </a:rPr>
              <a:t>Les Limites </a:t>
            </a:r>
            <a:endParaRPr lang="x-none" b="1" dirty="0">
              <a:solidFill>
                <a:srgbClr val="0070C0"/>
              </a:solidFill>
            </a:endParaRPr>
          </a:p>
        </p:txBody>
      </p:sp>
      <p:sp>
        <p:nvSpPr>
          <p:cNvPr id="3" name="Espace réservé du contenu 2">
            <a:extLst>
              <a:ext uri="{FF2B5EF4-FFF2-40B4-BE49-F238E27FC236}">
                <a16:creationId xmlns="" xmlns:a16="http://schemas.microsoft.com/office/drawing/2014/main" id="{E60122DD-C770-C245-D771-52339864D45A}"/>
              </a:ext>
            </a:extLst>
          </p:cNvPr>
          <p:cNvSpPr>
            <a:spLocks noGrp="1"/>
          </p:cNvSpPr>
          <p:nvPr>
            <p:ph idx="1"/>
          </p:nvPr>
        </p:nvSpPr>
        <p:spPr/>
        <p:txBody>
          <a:bodyPr>
            <a:normAutofit fontScale="92500" lnSpcReduction="20000"/>
          </a:bodyPr>
          <a:lstStyle/>
          <a:p>
            <a:r>
              <a:rPr lang="fr-FR" b="1" dirty="0"/>
              <a:t>L’intégration de l’agriculture et de l’élevage présente les limites et contraintes suivantes: </a:t>
            </a:r>
          </a:p>
          <a:p>
            <a:pPr>
              <a:buFont typeface="Wingdings" panose="05000000000000000000" pitchFamily="2" charset="2"/>
              <a:buChar char="q"/>
            </a:pPr>
            <a:r>
              <a:rPr lang="fr-FR" b="1" dirty="0"/>
              <a:t>Pâturage et surpâturage pouvant dénuder le sol, favorisant ainsi l’érosion </a:t>
            </a:r>
          </a:p>
          <a:p>
            <a:pPr>
              <a:buFont typeface="Wingdings" panose="05000000000000000000" pitchFamily="2" charset="2"/>
              <a:buChar char="q"/>
            </a:pPr>
            <a:r>
              <a:rPr lang="fr-FR" b="1" dirty="0"/>
              <a:t>Une mauvaise gestion de la fumure organique et des affluents issus de l’élevage pouvant conduire à la contamination des sols, et donc ayant des impacts négatifs sur l’environnement.</a:t>
            </a:r>
          </a:p>
          <a:p>
            <a:r>
              <a:rPr lang="fr-FR" b="1" dirty="0"/>
              <a:t>  Transmission de maladies animales aux êtres humains, impactant ainsi la santé humaine et la nutrition. </a:t>
            </a:r>
          </a:p>
          <a:p>
            <a:r>
              <a:rPr lang="fr-FR" b="1" dirty="0"/>
              <a:t>Non-disponibilité d’aliments bétail en quantité et en qualité suffisante dans certaines régions. </a:t>
            </a:r>
          </a:p>
          <a:p>
            <a:r>
              <a:rPr lang="fr-FR" b="1" dirty="0"/>
              <a:t> Conflit entre l’alimentation humaine et l’aliment bétail du fait de la demande croissante en produits carnés</a:t>
            </a:r>
            <a:endParaRPr lang="x-none" b="1" dirty="0"/>
          </a:p>
        </p:txBody>
      </p:sp>
    </p:spTree>
    <p:extLst>
      <p:ext uri="{BB962C8B-B14F-4D97-AF65-F5344CB8AC3E}">
        <p14:creationId xmlns:p14="http://schemas.microsoft.com/office/powerpoint/2010/main" val="2323045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38F62FA-B75B-D48C-A409-46F2F7493A74}"/>
              </a:ext>
            </a:extLst>
          </p:cNvPr>
          <p:cNvSpPr>
            <a:spLocks noGrp="1"/>
          </p:cNvSpPr>
          <p:nvPr>
            <p:ph type="title"/>
          </p:nvPr>
        </p:nvSpPr>
        <p:spPr>
          <a:xfrm>
            <a:off x="838200" y="365125"/>
            <a:ext cx="10515600" cy="886159"/>
          </a:xfrm>
        </p:spPr>
        <p:txBody>
          <a:bodyPr/>
          <a:lstStyle/>
          <a:p>
            <a:r>
              <a:rPr lang="fr-FR" b="1" dirty="0">
                <a:solidFill>
                  <a:srgbClr val="FF0000"/>
                </a:solidFill>
              </a:rPr>
              <a:t>Pour une meilleure intégration de l’élevage </a:t>
            </a:r>
            <a:endParaRPr lang="x-none" b="1" dirty="0">
              <a:solidFill>
                <a:srgbClr val="FF0000"/>
              </a:solidFill>
            </a:endParaRPr>
          </a:p>
        </p:txBody>
      </p:sp>
      <p:sp>
        <p:nvSpPr>
          <p:cNvPr id="3" name="Espace réservé du contenu 2">
            <a:extLst>
              <a:ext uri="{FF2B5EF4-FFF2-40B4-BE49-F238E27FC236}">
                <a16:creationId xmlns="" xmlns:a16="http://schemas.microsoft.com/office/drawing/2014/main" id="{761258B4-D82E-6F8C-D46E-EC089C2B361E}"/>
              </a:ext>
            </a:extLst>
          </p:cNvPr>
          <p:cNvSpPr>
            <a:spLocks noGrp="1"/>
          </p:cNvSpPr>
          <p:nvPr>
            <p:ph idx="1"/>
          </p:nvPr>
        </p:nvSpPr>
        <p:spPr/>
        <p:txBody>
          <a:bodyPr>
            <a:normAutofit/>
          </a:bodyPr>
          <a:lstStyle/>
          <a:p>
            <a:pPr>
              <a:buFont typeface="Wingdings" panose="05000000000000000000" pitchFamily="2" charset="2"/>
              <a:buChar char="Ø"/>
            </a:pPr>
            <a:endParaRPr lang="fr-FR" b="1" dirty="0">
              <a:solidFill>
                <a:srgbClr val="00B050"/>
              </a:solidFill>
            </a:endParaRPr>
          </a:p>
          <a:p>
            <a:pPr>
              <a:buFont typeface="Wingdings" panose="05000000000000000000" pitchFamily="2" charset="2"/>
              <a:buChar char="Ø"/>
            </a:pPr>
            <a:r>
              <a:rPr lang="fr-FR" b="1" dirty="0">
                <a:solidFill>
                  <a:srgbClr val="00B050"/>
                </a:solidFill>
              </a:rPr>
              <a:t>Adaptabilité de l’exploitation agricole à l’intégration : adapter la production animale à l’écosystème local.</a:t>
            </a:r>
          </a:p>
          <a:p>
            <a:pPr>
              <a:buFont typeface="Wingdings" panose="05000000000000000000" pitchFamily="2" charset="2"/>
              <a:buChar char="Ø"/>
            </a:pPr>
            <a:r>
              <a:rPr lang="fr-FR" b="1" dirty="0">
                <a:solidFill>
                  <a:srgbClr val="7030A0"/>
                </a:solidFill>
              </a:rPr>
              <a:t>Intégration les plantes fourragères dans l’exploitation</a:t>
            </a:r>
            <a:endParaRPr lang="fr-FR" b="1" dirty="0">
              <a:solidFill>
                <a:srgbClr val="00B050"/>
              </a:solidFill>
            </a:endParaRPr>
          </a:p>
          <a:p>
            <a:pPr>
              <a:buFont typeface="Wingdings" panose="05000000000000000000" pitchFamily="2" charset="2"/>
              <a:buChar char="Ø"/>
            </a:pPr>
            <a:r>
              <a:rPr lang="fr-FR" b="1" dirty="0">
                <a:solidFill>
                  <a:srgbClr val="0070C0"/>
                </a:solidFill>
              </a:rPr>
              <a:t>Taille du cheptel </a:t>
            </a:r>
          </a:p>
          <a:p>
            <a:pPr>
              <a:buFont typeface="Wingdings" panose="05000000000000000000" pitchFamily="2" charset="2"/>
              <a:buChar char="Ø"/>
            </a:pPr>
            <a:r>
              <a:rPr lang="fr-FR" b="1" dirty="0">
                <a:solidFill>
                  <a:srgbClr val="0070C0"/>
                </a:solidFill>
              </a:rPr>
              <a:t>Promouvoir une production basée sur les ressources disponibles localement</a:t>
            </a:r>
          </a:p>
          <a:p>
            <a:pPr>
              <a:buFont typeface="Wingdings" panose="05000000000000000000" pitchFamily="2" charset="2"/>
              <a:buChar char="Ø"/>
            </a:pPr>
            <a:r>
              <a:rPr lang="fr-FR" dirty="0"/>
              <a:t> </a:t>
            </a:r>
            <a:r>
              <a:rPr lang="fr-FR" b="1" dirty="0">
                <a:solidFill>
                  <a:srgbClr val="7030A0"/>
                </a:solidFill>
              </a:rPr>
              <a:t>Choix des animaux à élever(espèce , race …….)</a:t>
            </a:r>
          </a:p>
          <a:p>
            <a:pPr>
              <a:buFont typeface="Wingdings" panose="05000000000000000000" pitchFamily="2" charset="2"/>
              <a:buChar char="Ø"/>
            </a:pPr>
            <a:endParaRPr lang="fr-FR" b="1" dirty="0">
              <a:solidFill>
                <a:srgbClr val="7030A0"/>
              </a:solidFill>
            </a:endParaRPr>
          </a:p>
          <a:p>
            <a:endParaRPr lang="x-none" dirty="0"/>
          </a:p>
        </p:txBody>
      </p:sp>
    </p:spTree>
    <p:extLst>
      <p:ext uri="{BB962C8B-B14F-4D97-AF65-F5344CB8AC3E}">
        <p14:creationId xmlns:p14="http://schemas.microsoft.com/office/powerpoint/2010/main" val="381259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BA28BF7-C5C2-18BD-806D-A73F0EC112C5}"/>
              </a:ext>
            </a:extLst>
          </p:cNvPr>
          <p:cNvSpPr>
            <a:spLocks noGrp="1"/>
          </p:cNvSpPr>
          <p:nvPr>
            <p:ph type="title"/>
          </p:nvPr>
        </p:nvSpPr>
        <p:spPr/>
        <p:txBody>
          <a:bodyPr/>
          <a:lstStyle/>
          <a:p>
            <a:r>
              <a:rPr lang="fr-FR" sz="4400" b="1" i="1" dirty="0">
                <a:solidFill>
                  <a:srgbClr val="FF0000"/>
                </a:solidFill>
              </a:rPr>
              <a:t>L’Intégration de l’Agriculture et de l’Elevage</a:t>
            </a:r>
            <a:br>
              <a:rPr lang="fr-FR" sz="4400" b="1" i="1" dirty="0">
                <a:solidFill>
                  <a:srgbClr val="FF0000"/>
                </a:solidFill>
              </a:rPr>
            </a:br>
            <a:endParaRPr lang="x-none" dirty="0"/>
          </a:p>
        </p:txBody>
      </p:sp>
      <p:sp>
        <p:nvSpPr>
          <p:cNvPr id="3" name="Espace réservé du contenu 2">
            <a:extLst>
              <a:ext uri="{FF2B5EF4-FFF2-40B4-BE49-F238E27FC236}">
                <a16:creationId xmlns="" xmlns:a16="http://schemas.microsoft.com/office/drawing/2014/main" id="{E0D89B9D-2A0C-29CA-617F-6338C5998EE3}"/>
              </a:ext>
            </a:extLst>
          </p:cNvPr>
          <p:cNvSpPr>
            <a:spLocks noGrp="1"/>
          </p:cNvSpPr>
          <p:nvPr>
            <p:ph idx="1"/>
          </p:nvPr>
        </p:nvSpPr>
        <p:spPr/>
        <p:txBody>
          <a:bodyPr/>
          <a:lstStyle/>
          <a:p>
            <a:pPr marL="0" indent="0" algn="ctr">
              <a:buNone/>
            </a:pPr>
            <a:r>
              <a:rPr lang="fr-FR" sz="5400" b="1" dirty="0">
                <a:solidFill>
                  <a:srgbClr val="FF0000"/>
                </a:solidFill>
              </a:rPr>
              <a:t>Elevage</a:t>
            </a:r>
            <a:r>
              <a:rPr lang="fr-FR" sz="5400" dirty="0">
                <a:solidFill>
                  <a:srgbClr val="FF0000"/>
                </a:solidFill>
              </a:rPr>
              <a:t> </a:t>
            </a:r>
          </a:p>
          <a:p>
            <a:pPr marL="0" indent="0" algn="ctr">
              <a:buNone/>
            </a:pPr>
            <a:r>
              <a:rPr lang="fr-FR" sz="5400" b="1" dirty="0">
                <a:solidFill>
                  <a:srgbClr val="7030A0"/>
                </a:solidFill>
              </a:rPr>
              <a:t> Intégration</a:t>
            </a:r>
            <a:r>
              <a:rPr lang="fr-FR" sz="5400" b="1" dirty="0"/>
              <a:t> de l’apiculture, </a:t>
            </a:r>
          </a:p>
          <a:p>
            <a:pPr marL="0" indent="0" algn="ctr">
              <a:buNone/>
            </a:pPr>
            <a:r>
              <a:rPr lang="fr-FR" sz="5400" b="1" dirty="0"/>
              <a:t>dans l’exploitation</a:t>
            </a:r>
            <a:endParaRPr lang="x-none" sz="5400" b="1" dirty="0"/>
          </a:p>
          <a:p>
            <a:endParaRPr lang="x-none" dirty="0"/>
          </a:p>
        </p:txBody>
      </p:sp>
    </p:spTree>
    <p:extLst>
      <p:ext uri="{BB962C8B-B14F-4D97-AF65-F5344CB8AC3E}">
        <p14:creationId xmlns:p14="http://schemas.microsoft.com/office/powerpoint/2010/main" val="1074538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15DE8D8-3C7B-1FA2-B231-3D712FDA9786}"/>
              </a:ext>
            </a:extLst>
          </p:cNvPr>
          <p:cNvSpPr>
            <a:spLocks noGrp="1"/>
          </p:cNvSpPr>
          <p:nvPr>
            <p:ph type="title"/>
          </p:nvPr>
        </p:nvSpPr>
        <p:spPr>
          <a:xfrm>
            <a:off x="838200" y="365125"/>
            <a:ext cx="10515600" cy="684029"/>
          </a:xfrm>
        </p:spPr>
        <p:txBody>
          <a:bodyPr>
            <a:normAutofit fontScale="90000"/>
          </a:bodyPr>
          <a:lstStyle/>
          <a:p>
            <a:endParaRPr lang="x-none" dirty="0"/>
          </a:p>
        </p:txBody>
      </p:sp>
      <p:pic>
        <p:nvPicPr>
          <p:cNvPr id="4" name="Espace réservé du contenu 3" descr="Importance du rôle des abeilles : pollinisation | Truffaut">
            <a:extLst>
              <a:ext uri="{FF2B5EF4-FFF2-40B4-BE49-F238E27FC236}">
                <a16:creationId xmlns="" xmlns:a16="http://schemas.microsoft.com/office/drawing/2014/main" id="{D53CDEE9-61CB-9ECE-C382-ADFE243B487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0021" y="1347537"/>
            <a:ext cx="10838046" cy="5611527"/>
          </a:xfrm>
          <a:prstGeom prst="rect">
            <a:avLst/>
          </a:prstGeom>
          <a:noFill/>
          <a:ln>
            <a:noFill/>
          </a:ln>
        </p:spPr>
      </p:pic>
    </p:spTree>
    <p:extLst>
      <p:ext uri="{BB962C8B-B14F-4D97-AF65-F5344CB8AC3E}">
        <p14:creationId xmlns:p14="http://schemas.microsoft.com/office/powerpoint/2010/main" val="1445907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9B388A9-F887-7E22-CF5C-E848E61358BE}"/>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 xmlns:a16="http://schemas.microsoft.com/office/drawing/2014/main" id="{F7294328-3F9E-6036-B4AB-E0586F4F7B6B}"/>
              </a:ext>
            </a:extLst>
          </p:cNvPr>
          <p:cNvSpPr>
            <a:spLocks noGrp="1"/>
          </p:cNvSpPr>
          <p:nvPr>
            <p:ph idx="1"/>
          </p:nvPr>
        </p:nvSpPr>
        <p:spPr/>
        <p:txBody>
          <a:bodyPr/>
          <a:lstStyle/>
          <a:p>
            <a:r>
              <a:rPr lang="fr-FR" sz="6000" b="1" dirty="0">
                <a:solidFill>
                  <a:srgbClr val="00B050"/>
                </a:solidFill>
              </a:rPr>
              <a:t>L’Apiculture</a:t>
            </a:r>
            <a:r>
              <a:rPr lang="fr-FR" b="1" dirty="0"/>
              <a:t> est </a:t>
            </a:r>
            <a:r>
              <a:rPr lang="fr-FR" sz="4800" b="1" dirty="0">
                <a:solidFill>
                  <a:srgbClr val="7030A0"/>
                </a:solidFill>
              </a:rPr>
              <a:t>la relation</a:t>
            </a:r>
            <a:r>
              <a:rPr lang="fr-FR" b="1" dirty="0">
                <a:solidFill>
                  <a:srgbClr val="7030A0"/>
                </a:solidFill>
              </a:rPr>
              <a:t> </a:t>
            </a:r>
            <a:r>
              <a:rPr lang="fr-FR" sz="4400" b="1" dirty="0"/>
              <a:t>créée</a:t>
            </a:r>
            <a:r>
              <a:rPr lang="fr-FR" sz="4800" b="1" dirty="0">
                <a:solidFill>
                  <a:srgbClr val="FF0000"/>
                </a:solidFill>
              </a:rPr>
              <a:t> par l’homme</a:t>
            </a:r>
            <a:r>
              <a:rPr lang="fr-FR" b="1" dirty="0"/>
              <a:t> avec</a:t>
            </a:r>
            <a:r>
              <a:rPr lang="fr-FR" sz="5400" b="1" dirty="0">
                <a:solidFill>
                  <a:srgbClr val="0070C0"/>
                </a:solidFill>
              </a:rPr>
              <a:t> l’abeille</a:t>
            </a:r>
            <a:r>
              <a:rPr lang="fr-FR" b="1" dirty="0"/>
              <a:t>, et, à travers elle, avec un </a:t>
            </a:r>
            <a:r>
              <a:rPr lang="fr-FR" sz="3600" b="1" dirty="0">
                <a:solidFill>
                  <a:srgbClr val="C00000"/>
                </a:solidFill>
              </a:rPr>
              <a:t>territoire et sa couverture botanique</a:t>
            </a:r>
            <a:r>
              <a:rPr lang="fr-FR" b="1" dirty="0"/>
              <a:t>.</a:t>
            </a:r>
          </a:p>
          <a:p>
            <a:r>
              <a:rPr lang="fr-FR" b="1" dirty="0"/>
              <a:t>L’Apiculteur </a:t>
            </a:r>
            <a:r>
              <a:rPr lang="fr-FR" sz="4400" b="1" dirty="0">
                <a:solidFill>
                  <a:srgbClr val="7030A0"/>
                </a:solidFill>
              </a:rPr>
              <a:t>offre </a:t>
            </a:r>
            <a:r>
              <a:rPr lang="fr-FR" b="1" dirty="0"/>
              <a:t>à l’abeille </a:t>
            </a:r>
            <a:r>
              <a:rPr lang="fr-FR" sz="3600" b="1" dirty="0">
                <a:solidFill>
                  <a:srgbClr val="FF0000"/>
                </a:solidFill>
              </a:rPr>
              <a:t>un abri, des soins et veille sur son environnement</a:t>
            </a:r>
            <a:r>
              <a:rPr lang="fr-FR" b="1" dirty="0"/>
              <a:t>, </a:t>
            </a:r>
            <a:r>
              <a:rPr lang="fr-FR" sz="4000" b="1" dirty="0">
                <a:solidFill>
                  <a:srgbClr val="00B050"/>
                </a:solidFill>
              </a:rPr>
              <a:t>en échange</a:t>
            </a:r>
            <a:r>
              <a:rPr lang="fr-FR" b="1" dirty="0"/>
              <a:t>, </a:t>
            </a:r>
            <a:r>
              <a:rPr lang="fr-FR" sz="4400" b="1" dirty="0">
                <a:solidFill>
                  <a:srgbClr val="0070C0"/>
                </a:solidFill>
              </a:rPr>
              <a:t>il récolte</a:t>
            </a:r>
            <a:r>
              <a:rPr lang="fr-FR" b="1" dirty="0"/>
              <a:t> une partie mesurée des produits de la ruche.</a:t>
            </a:r>
            <a:endParaRPr lang="x-none" b="1" dirty="0"/>
          </a:p>
        </p:txBody>
      </p:sp>
    </p:spTree>
    <p:extLst>
      <p:ext uri="{BB962C8B-B14F-4D97-AF65-F5344CB8AC3E}">
        <p14:creationId xmlns:p14="http://schemas.microsoft.com/office/powerpoint/2010/main" val="1545781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90CCF23-8BAF-9E35-71DC-368A9E1DD2F6}"/>
              </a:ext>
            </a:extLst>
          </p:cNvPr>
          <p:cNvSpPr>
            <a:spLocks noGrp="1"/>
          </p:cNvSpPr>
          <p:nvPr>
            <p:ph type="title"/>
          </p:nvPr>
        </p:nvSpPr>
        <p:spPr/>
        <p:txBody>
          <a:bodyPr>
            <a:noAutofit/>
          </a:bodyPr>
          <a:lstStyle/>
          <a:p>
            <a:pPr algn="ctr"/>
            <a:r>
              <a:rPr lang="fr-FR" sz="5400" b="1" dirty="0">
                <a:solidFill>
                  <a:srgbClr val="FF0000"/>
                </a:solidFill>
                <a:latin typeface="Times New Roman" panose="02020603050405020304" pitchFamily="18" charset="0"/>
                <a:cs typeface="Times New Roman" panose="02020603050405020304" pitchFamily="18" charset="0"/>
              </a:rPr>
              <a:t>SECTEUR APICOLE EN TUNISIE </a:t>
            </a:r>
            <a:endParaRPr lang="x-none" sz="5400" b="1" dirty="0">
              <a:solidFill>
                <a:srgbClr val="FF0000"/>
              </a:solidFill>
              <a:latin typeface="Times New Roman" panose="02020603050405020304" pitchFamily="18" charset="0"/>
              <a:cs typeface="Times New Roman" panose="02020603050405020304" pitchFamily="18" charset="0"/>
            </a:endParaRPr>
          </a:p>
        </p:txBody>
      </p:sp>
      <p:sp>
        <p:nvSpPr>
          <p:cNvPr id="3" name="Espace réservé du texte 2">
            <a:extLst>
              <a:ext uri="{FF2B5EF4-FFF2-40B4-BE49-F238E27FC236}">
                <a16:creationId xmlns="" xmlns:a16="http://schemas.microsoft.com/office/drawing/2014/main" id="{AC58AED7-C03F-6E4C-6DFE-03C0AA1127C5}"/>
              </a:ext>
            </a:extLst>
          </p:cNvPr>
          <p:cNvSpPr>
            <a:spLocks noGrp="1"/>
          </p:cNvSpPr>
          <p:nvPr>
            <p:ph type="body" idx="1"/>
          </p:nvPr>
        </p:nvSpPr>
        <p:spPr/>
        <p:txBody>
          <a:bodyPr/>
          <a:lstStyle/>
          <a:p>
            <a:endParaRPr lang="x-none" dirty="0"/>
          </a:p>
        </p:txBody>
      </p:sp>
      <p:sp>
        <p:nvSpPr>
          <p:cNvPr id="4" name="Espace réservé du contenu 3">
            <a:extLst>
              <a:ext uri="{FF2B5EF4-FFF2-40B4-BE49-F238E27FC236}">
                <a16:creationId xmlns="" xmlns:a16="http://schemas.microsoft.com/office/drawing/2014/main" id="{1D1E2923-C5AD-CBB2-14AB-A63E5B69EC55}"/>
              </a:ext>
            </a:extLst>
          </p:cNvPr>
          <p:cNvSpPr>
            <a:spLocks noGrp="1"/>
          </p:cNvSpPr>
          <p:nvPr>
            <p:ph sz="half" idx="2"/>
          </p:nvPr>
        </p:nvSpPr>
        <p:spPr>
          <a:xfrm>
            <a:off x="336884" y="2505075"/>
            <a:ext cx="5660691" cy="3684588"/>
          </a:xfrm>
        </p:spPr>
        <p:txBody>
          <a:bodyPr>
            <a:normAutofit/>
          </a:bodyPr>
          <a:lstStyle/>
          <a:p>
            <a:pPr marL="0" indent="0" algn="ctr">
              <a:buNone/>
            </a:pPr>
            <a:r>
              <a:rPr lang="fr-FR" sz="3200" b="1" dirty="0">
                <a:solidFill>
                  <a:srgbClr val="00B050"/>
                </a:solidFill>
                <a:latin typeface="Times New Roman" panose="02020603050405020304" pitchFamily="18" charset="0"/>
                <a:cs typeface="Times New Roman" panose="02020603050405020304" pitchFamily="18" charset="0"/>
              </a:rPr>
              <a:t>SECTEUR TRADITIONNEL</a:t>
            </a:r>
          </a:p>
          <a:p>
            <a:pPr algn="ctr"/>
            <a:endParaRPr lang="fr-FR" sz="3200" b="1" dirty="0">
              <a:solidFill>
                <a:srgbClr val="00B050"/>
              </a:solidFill>
              <a:latin typeface="Times New Roman" panose="02020603050405020304" pitchFamily="18" charset="0"/>
              <a:cs typeface="Times New Roman" panose="02020603050405020304" pitchFamily="18" charset="0"/>
            </a:endParaRPr>
          </a:p>
          <a:p>
            <a:pPr algn="ctr"/>
            <a:endParaRPr lang="fr-FR" sz="3200" b="1" dirty="0">
              <a:solidFill>
                <a:srgbClr val="00B050"/>
              </a:solidFill>
              <a:latin typeface="Times New Roman" panose="02020603050405020304" pitchFamily="18" charset="0"/>
              <a:cs typeface="Times New Roman" panose="02020603050405020304" pitchFamily="18" charset="0"/>
            </a:endParaRPr>
          </a:p>
          <a:p>
            <a:pPr marL="0" indent="0" algn="ctr">
              <a:buNone/>
            </a:pPr>
            <a:r>
              <a:rPr lang="fr-FR" sz="3200" b="1" dirty="0">
                <a:solidFill>
                  <a:srgbClr val="00B050"/>
                </a:solidFill>
                <a:latin typeface="Times New Roman" panose="02020603050405020304" pitchFamily="18" charset="0"/>
                <a:cs typeface="Times New Roman" panose="02020603050405020304" pitchFamily="18" charset="0"/>
              </a:rPr>
              <a:t>En régression</a:t>
            </a:r>
            <a:endParaRPr lang="x-none" sz="3200" b="1" dirty="0">
              <a:solidFill>
                <a:srgbClr val="00B050"/>
              </a:solidFill>
              <a:latin typeface="Times New Roman" panose="02020603050405020304" pitchFamily="18" charset="0"/>
              <a:cs typeface="Times New Roman" panose="02020603050405020304" pitchFamily="18" charset="0"/>
            </a:endParaRPr>
          </a:p>
        </p:txBody>
      </p:sp>
      <p:sp>
        <p:nvSpPr>
          <p:cNvPr id="5" name="Espace réservé du texte 4">
            <a:extLst>
              <a:ext uri="{FF2B5EF4-FFF2-40B4-BE49-F238E27FC236}">
                <a16:creationId xmlns="" xmlns:a16="http://schemas.microsoft.com/office/drawing/2014/main" id="{2C8EF257-B6DF-8A57-6191-9FD7C3984D37}"/>
              </a:ext>
            </a:extLst>
          </p:cNvPr>
          <p:cNvSpPr>
            <a:spLocks noGrp="1"/>
          </p:cNvSpPr>
          <p:nvPr>
            <p:ph type="body" sz="quarter" idx="3"/>
          </p:nvPr>
        </p:nvSpPr>
        <p:spPr/>
        <p:txBody>
          <a:bodyPr/>
          <a:lstStyle/>
          <a:p>
            <a:endParaRPr lang="x-none"/>
          </a:p>
        </p:txBody>
      </p:sp>
      <p:sp>
        <p:nvSpPr>
          <p:cNvPr id="6" name="Espace réservé du contenu 5">
            <a:extLst>
              <a:ext uri="{FF2B5EF4-FFF2-40B4-BE49-F238E27FC236}">
                <a16:creationId xmlns="" xmlns:a16="http://schemas.microsoft.com/office/drawing/2014/main" id="{86D5D5A2-9FD7-28BC-FF01-A59D34620C4A}"/>
              </a:ext>
            </a:extLst>
          </p:cNvPr>
          <p:cNvSpPr>
            <a:spLocks noGrp="1"/>
          </p:cNvSpPr>
          <p:nvPr>
            <p:ph sz="quarter" idx="4"/>
          </p:nvPr>
        </p:nvSpPr>
        <p:spPr/>
        <p:txBody>
          <a:bodyPr>
            <a:normAutofit/>
          </a:bodyPr>
          <a:lstStyle/>
          <a:p>
            <a:pPr marL="0" indent="0" algn="ctr">
              <a:buNone/>
            </a:pPr>
            <a:r>
              <a:rPr lang="fr-FR" sz="3200" b="1" dirty="0">
                <a:solidFill>
                  <a:srgbClr val="0070C0"/>
                </a:solidFill>
              </a:rPr>
              <a:t>SECTEUR MODERNE</a:t>
            </a:r>
          </a:p>
          <a:p>
            <a:pPr algn="ctr"/>
            <a:endParaRPr lang="fr-FR" sz="3200" b="1" dirty="0">
              <a:solidFill>
                <a:srgbClr val="0070C0"/>
              </a:solidFill>
            </a:endParaRPr>
          </a:p>
          <a:p>
            <a:pPr algn="ctr"/>
            <a:endParaRPr lang="fr-FR" sz="3200" b="1" dirty="0">
              <a:solidFill>
                <a:srgbClr val="0070C0"/>
              </a:solidFill>
            </a:endParaRPr>
          </a:p>
          <a:p>
            <a:pPr marL="0" indent="0" algn="ctr">
              <a:buNone/>
            </a:pPr>
            <a:r>
              <a:rPr lang="fr-FR" sz="3200" b="1" dirty="0">
                <a:solidFill>
                  <a:srgbClr val="0070C0"/>
                </a:solidFill>
              </a:rPr>
              <a:t>En expansion</a:t>
            </a:r>
            <a:endParaRPr lang="x-none" sz="3200" b="1" dirty="0">
              <a:solidFill>
                <a:srgbClr val="0070C0"/>
              </a:solidFill>
            </a:endParaRPr>
          </a:p>
        </p:txBody>
      </p:sp>
    </p:spTree>
    <p:extLst>
      <p:ext uri="{BB962C8B-B14F-4D97-AF65-F5344CB8AC3E}">
        <p14:creationId xmlns:p14="http://schemas.microsoft.com/office/powerpoint/2010/main" val="53635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FCC6056-6FE9-278F-39F1-2D29479D8CFF}"/>
              </a:ext>
            </a:extLst>
          </p:cNvPr>
          <p:cNvSpPr>
            <a:spLocks noGrp="1"/>
          </p:cNvSpPr>
          <p:nvPr>
            <p:ph type="title"/>
          </p:nvPr>
        </p:nvSpPr>
        <p:spPr/>
        <p:txBody>
          <a:bodyPr>
            <a:normAutofit fontScale="90000"/>
          </a:bodyPr>
          <a:lstStyle/>
          <a:p>
            <a:pPr algn="ctr"/>
            <a:r>
              <a:rPr lang="fr-FR" sz="4400" b="1" dirty="0"/>
              <a:t>   </a:t>
            </a:r>
            <a:r>
              <a:rPr lang="fr-FR" sz="4800" b="1" dirty="0">
                <a:solidFill>
                  <a:srgbClr val="FF0000"/>
                </a:solidFill>
                <a:latin typeface="Times New Roman" panose="02020603050405020304" pitchFamily="18" charset="0"/>
                <a:cs typeface="Times New Roman" panose="02020603050405020304" pitchFamily="18" charset="0"/>
              </a:rPr>
              <a:t>L’Agroécologie </a:t>
            </a:r>
            <a:br>
              <a:rPr lang="fr-FR" sz="4800" b="1" dirty="0">
                <a:solidFill>
                  <a:srgbClr val="FF0000"/>
                </a:solidFill>
                <a:latin typeface="Times New Roman" panose="02020603050405020304" pitchFamily="18" charset="0"/>
                <a:cs typeface="Times New Roman" panose="02020603050405020304" pitchFamily="18" charset="0"/>
              </a:rPr>
            </a:br>
            <a:endParaRPr lang="x-none" sz="4800" dirty="0">
              <a:solidFill>
                <a:srgbClr val="FF000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 xmlns:a16="http://schemas.microsoft.com/office/drawing/2014/main" id="{2F239776-2202-D637-32E2-22946B0D4D88}"/>
              </a:ext>
            </a:extLst>
          </p:cNvPr>
          <p:cNvSpPr>
            <a:spLocks noGrp="1"/>
          </p:cNvSpPr>
          <p:nvPr>
            <p:ph idx="1"/>
          </p:nvPr>
        </p:nvSpPr>
        <p:spPr>
          <a:xfrm>
            <a:off x="481262" y="1520792"/>
            <a:ext cx="11357811" cy="4972083"/>
          </a:xfrm>
        </p:spPr>
        <p:txBody>
          <a:bodyPr>
            <a:normAutofit/>
          </a:bodyPr>
          <a:lstStyle/>
          <a:p>
            <a:pPr>
              <a:buFont typeface="Wingdings" panose="05000000000000000000" pitchFamily="2" charset="2"/>
              <a:buChar char="Ø"/>
            </a:pPr>
            <a:r>
              <a:rPr lang="fr-FR" b="1" dirty="0"/>
              <a:t>Ensemble de</a:t>
            </a:r>
            <a:r>
              <a:rPr lang="fr-FR" sz="4000" b="1" dirty="0">
                <a:solidFill>
                  <a:srgbClr val="FF0000"/>
                </a:solidFill>
              </a:rPr>
              <a:t> pratiques</a:t>
            </a:r>
            <a:r>
              <a:rPr lang="fr-FR" b="1" dirty="0">
                <a:solidFill>
                  <a:srgbClr val="FF0000"/>
                </a:solidFill>
              </a:rPr>
              <a:t> </a:t>
            </a:r>
            <a:r>
              <a:rPr lang="fr-FR" sz="3600" b="1" dirty="0">
                <a:solidFill>
                  <a:srgbClr val="00B050"/>
                </a:solidFill>
              </a:rPr>
              <a:t>respectueuses</a:t>
            </a:r>
            <a:r>
              <a:rPr lang="fr-FR" b="1" dirty="0"/>
              <a:t>  de </a:t>
            </a:r>
            <a:r>
              <a:rPr lang="fr-FR" sz="4000" b="1" dirty="0">
                <a:solidFill>
                  <a:srgbClr val="0070C0"/>
                </a:solidFill>
              </a:rPr>
              <a:t>la gestion</a:t>
            </a:r>
            <a:r>
              <a:rPr lang="fr-FR" b="1" dirty="0"/>
              <a:t> </a:t>
            </a:r>
            <a:r>
              <a:rPr lang="fr-FR" sz="3600" b="1" dirty="0">
                <a:solidFill>
                  <a:srgbClr val="7030A0"/>
                </a:solidFill>
              </a:rPr>
              <a:t>des ressources</a:t>
            </a:r>
            <a:r>
              <a:rPr lang="fr-FR" b="1" dirty="0"/>
              <a:t> qui favorise  un recyclage  des ressources naturelles par la création de synergies bénéfiques entre la production végétale et animale .</a:t>
            </a:r>
          </a:p>
          <a:p>
            <a:pPr marL="0" indent="0">
              <a:buNone/>
            </a:pPr>
            <a:endParaRPr lang="fr-FR" b="1" dirty="0"/>
          </a:p>
          <a:p>
            <a:pPr marL="0" indent="0">
              <a:buNone/>
            </a:pPr>
            <a:endParaRPr lang="fr-FR" b="0" i="0" dirty="0">
              <a:solidFill>
                <a:srgbClr val="4D5156"/>
              </a:solidFill>
              <a:effectLst/>
              <a:latin typeface="Google Sans"/>
            </a:endParaRPr>
          </a:p>
          <a:p>
            <a:pPr>
              <a:buFont typeface="Wingdings" panose="05000000000000000000" pitchFamily="2" charset="2"/>
              <a:buChar char="Ø"/>
            </a:pPr>
            <a:r>
              <a:rPr lang="fr-FR" sz="3200" b="1" dirty="0">
                <a:solidFill>
                  <a:schemeClr val="accent6">
                    <a:lumMod val="50000"/>
                  </a:schemeClr>
                </a:solidFill>
              </a:rPr>
              <a:t>R</a:t>
            </a:r>
            <a:r>
              <a:rPr lang="fr-FR" sz="3200" b="1" i="0" dirty="0">
                <a:solidFill>
                  <a:schemeClr val="accent6">
                    <a:lumMod val="50000"/>
                  </a:schemeClr>
                </a:solidFill>
                <a:effectLst/>
              </a:rPr>
              <a:t>éduire</a:t>
            </a:r>
            <a:r>
              <a:rPr lang="fr-FR" b="1" i="0" dirty="0">
                <a:effectLst/>
              </a:rPr>
              <a:t> les </a:t>
            </a:r>
            <a:r>
              <a:rPr lang="fr-FR" sz="4000" b="1" i="0" dirty="0">
                <a:solidFill>
                  <a:srgbClr val="FF0000"/>
                </a:solidFill>
                <a:effectLst/>
              </a:rPr>
              <a:t>pressions</a:t>
            </a:r>
            <a:r>
              <a:rPr lang="fr-FR" b="1" i="0" dirty="0">
                <a:effectLst/>
              </a:rPr>
              <a:t> sur </a:t>
            </a:r>
            <a:r>
              <a:rPr lang="fr-FR" sz="3200" b="1" i="0" dirty="0">
                <a:solidFill>
                  <a:schemeClr val="accent6">
                    <a:lumMod val="50000"/>
                  </a:schemeClr>
                </a:solidFill>
                <a:effectLst/>
              </a:rPr>
              <a:t>l'environnement</a:t>
            </a:r>
          </a:p>
          <a:p>
            <a:pPr marL="0" indent="0">
              <a:buNone/>
            </a:pPr>
            <a:r>
              <a:rPr lang="fr-FR" b="1" i="0" dirty="0">
                <a:effectLst/>
              </a:rPr>
              <a:t>                             ET</a:t>
            </a:r>
          </a:p>
          <a:p>
            <a:pPr>
              <a:buFont typeface="Wingdings" panose="05000000000000000000" pitchFamily="2" charset="2"/>
              <a:buChar char="Ø"/>
            </a:pPr>
            <a:r>
              <a:rPr lang="fr-FR" sz="3600" b="1" dirty="0">
                <a:solidFill>
                  <a:srgbClr val="FFC000"/>
                </a:solidFill>
              </a:rPr>
              <a:t>P</a:t>
            </a:r>
            <a:r>
              <a:rPr lang="fr-FR" sz="3600" b="1" i="0" dirty="0">
                <a:solidFill>
                  <a:srgbClr val="FFC000"/>
                </a:solidFill>
                <a:effectLst/>
              </a:rPr>
              <a:t>réserver</a:t>
            </a:r>
            <a:r>
              <a:rPr lang="fr-FR" b="1" i="0" dirty="0">
                <a:effectLst/>
              </a:rPr>
              <a:t> les </a:t>
            </a:r>
            <a:r>
              <a:rPr lang="fr-FR" sz="4400" b="1" i="0" dirty="0">
                <a:solidFill>
                  <a:srgbClr val="7030A0"/>
                </a:solidFill>
                <a:effectLst/>
              </a:rPr>
              <a:t>ressources</a:t>
            </a:r>
            <a:endParaRPr lang="fr-FR" sz="4400" b="1" dirty="0">
              <a:solidFill>
                <a:srgbClr val="7030A0"/>
              </a:solidFill>
            </a:endParaRPr>
          </a:p>
          <a:p>
            <a:pPr marL="0" indent="0">
              <a:buNone/>
            </a:pPr>
            <a:endParaRPr lang="fr-FR" dirty="0"/>
          </a:p>
        </p:txBody>
      </p:sp>
      <p:sp>
        <p:nvSpPr>
          <p:cNvPr id="4" name="Flèche : bas 3">
            <a:extLst>
              <a:ext uri="{FF2B5EF4-FFF2-40B4-BE49-F238E27FC236}">
                <a16:creationId xmlns="" xmlns:a16="http://schemas.microsoft.com/office/drawing/2014/main" id="{F53E6B63-B421-C544-6A3D-1257535A308D}"/>
              </a:ext>
            </a:extLst>
          </p:cNvPr>
          <p:cNvSpPr/>
          <p:nvPr/>
        </p:nvSpPr>
        <p:spPr>
          <a:xfrm>
            <a:off x="4952326" y="3164936"/>
            <a:ext cx="418571" cy="9739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119178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45D8BA2-B5F2-9FB5-768D-A281C13524AE}"/>
              </a:ext>
            </a:extLst>
          </p:cNvPr>
          <p:cNvSpPr>
            <a:spLocks noGrp="1"/>
          </p:cNvSpPr>
          <p:nvPr>
            <p:ph type="title"/>
          </p:nvPr>
        </p:nvSpPr>
        <p:spPr/>
        <p:txBody>
          <a:bodyPr/>
          <a:lstStyle/>
          <a:p>
            <a:r>
              <a:rPr lang="fr-FR" sz="4400" b="1" dirty="0">
                <a:solidFill>
                  <a:srgbClr val="00B050"/>
                </a:solidFill>
                <a:latin typeface="Times New Roman" panose="02020603050405020304" pitchFamily="18" charset="0"/>
                <a:cs typeface="Times New Roman" panose="02020603050405020304" pitchFamily="18" charset="0"/>
              </a:rPr>
              <a:t> SECTEUR TRADITIONNEL</a:t>
            </a:r>
            <a:endParaRPr lang="x-none" dirty="0"/>
          </a:p>
        </p:txBody>
      </p:sp>
      <p:sp>
        <p:nvSpPr>
          <p:cNvPr id="3" name="Espace réservé du contenu 2">
            <a:extLst>
              <a:ext uri="{FF2B5EF4-FFF2-40B4-BE49-F238E27FC236}">
                <a16:creationId xmlns="" xmlns:a16="http://schemas.microsoft.com/office/drawing/2014/main" id="{C679BDCC-900E-96F6-4AA7-5ECAAB2A92B3}"/>
              </a:ext>
            </a:extLst>
          </p:cNvPr>
          <p:cNvSpPr>
            <a:spLocks noGrp="1"/>
          </p:cNvSpPr>
          <p:nvPr>
            <p:ph idx="1"/>
          </p:nvPr>
        </p:nvSpPr>
        <p:spPr/>
        <p:txBody>
          <a:bodyPr/>
          <a:lstStyle/>
          <a:p>
            <a:r>
              <a:rPr lang="fr-FR" dirty="0"/>
              <a:t>Les ruches étaient construites en fonction des ressources naturelles des régions.</a:t>
            </a:r>
          </a:p>
          <a:p>
            <a:endParaRPr lang="fr-FR" dirty="0"/>
          </a:p>
          <a:p>
            <a:endParaRPr lang="x-none" dirty="0"/>
          </a:p>
        </p:txBody>
      </p:sp>
      <p:pic>
        <p:nvPicPr>
          <p:cNvPr id="4" name="Image 3">
            <a:extLst>
              <a:ext uri="{FF2B5EF4-FFF2-40B4-BE49-F238E27FC236}">
                <a16:creationId xmlns="" xmlns:a16="http://schemas.microsoft.com/office/drawing/2014/main" id="{C877E443-3286-D566-CFD8-959455735C0A}"/>
              </a:ext>
            </a:extLst>
          </p:cNvPr>
          <p:cNvPicPr>
            <a:picLocks noChangeAspect="1"/>
          </p:cNvPicPr>
          <p:nvPr/>
        </p:nvPicPr>
        <p:blipFill>
          <a:blip r:embed="rId2"/>
          <a:stretch>
            <a:fillRect/>
          </a:stretch>
        </p:blipFill>
        <p:spPr>
          <a:xfrm>
            <a:off x="1790300" y="3230780"/>
            <a:ext cx="8422104" cy="3381776"/>
          </a:xfrm>
          <a:prstGeom prst="rect">
            <a:avLst/>
          </a:prstGeom>
        </p:spPr>
      </p:pic>
    </p:spTree>
    <p:extLst>
      <p:ext uri="{BB962C8B-B14F-4D97-AF65-F5344CB8AC3E}">
        <p14:creationId xmlns:p14="http://schemas.microsoft.com/office/powerpoint/2010/main" val="272632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32CBCB3-5FCD-B112-42E5-4FA3EE70C0A2}"/>
              </a:ext>
            </a:extLst>
          </p:cNvPr>
          <p:cNvSpPr>
            <a:spLocks noGrp="1"/>
          </p:cNvSpPr>
          <p:nvPr>
            <p:ph type="title"/>
          </p:nvPr>
        </p:nvSpPr>
        <p:spPr/>
        <p:txBody>
          <a:bodyPr/>
          <a:lstStyle/>
          <a:p>
            <a:r>
              <a:rPr lang="fr-FR" dirty="0"/>
              <a:t>Moderne</a:t>
            </a:r>
            <a:endParaRPr lang="x-none" dirty="0"/>
          </a:p>
        </p:txBody>
      </p:sp>
      <p:pic>
        <p:nvPicPr>
          <p:cNvPr id="4" name="Espace réservé du contenu 3">
            <a:extLst>
              <a:ext uri="{FF2B5EF4-FFF2-40B4-BE49-F238E27FC236}">
                <a16:creationId xmlns="" xmlns:a16="http://schemas.microsoft.com/office/drawing/2014/main" id="{E9CBAB90-87CE-352F-DA68-07CD3E2F76D7}"/>
              </a:ext>
            </a:extLst>
          </p:cNvPr>
          <p:cNvPicPr>
            <a:picLocks noGrp="1" noChangeAspect="1"/>
          </p:cNvPicPr>
          <p:nvPr>
            <p:ph idx="1"/>
          </p:nvPr>
        </p:nvPicPr>
        <p:blipFill>
          <a:blip r:embed="rId2"/>
          <a:stretch>
            <a:fillRect/>
          </a:stretch>
        </p:blipFill>
        <p:spPr>
          <a:xfrm>
            <a:off x="1771047" y="1825625"/>
            <a:ext cx="7757963" cy="4777306"/>
          </a:xfrm>
          <a:prstGeom prst="rect">
            <a:avLst/>
          </a:prstGeom>
        </p:spPr>
      </p:pic>
    </p:spTree>
    <p:extLst>
      <p:ext uri="{BB962C8B-B14F-4D97-AF65-F5344CB8AC3E}">
        <p14:creationId xmlns:p14="http://schemas.microsoft.com/office/powerpoint/2010/main" val="3891160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6033CBB-D999-0042-5B3D-833203BB5698}"/>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 xmlns:a16="http://schemas.microsoft.com/office/drawing/2014/main" id="{7B092E2B-B498-E4AE-7D0E-A28A1E760917}"/>
              </a:ext>
            </a:extLst>
          </p:cNvPr>
          <p:cNvSpPr>
            <a:spLocks noGrp="1"/>
          </p:cNvSpPr>
          <p:nvPr>
            <p:ph idx="1"/>
          </p:nvPr>
        </p:nvSpPr>
        <p:spPr/>
        <p:txBody>
          <a:bodyPr>
            <a:normAutofit/>
          </a:bodyPr>
          <a:lstStyle/>
          <a:p>
            <a:pPr>
              <a:buFont typeface="Wingdings" panose="05000000000000000000" pitchFamily="2" charset="2"/>
              <a:buChar char="Ø"/>
            </a:pPr>
            <a:r>
              <a:rPr lang="fr-FR" sz="3200" b="1" i="0" dirty="0">
                <a:solidFill>
                  <a:srgbClr val="00B050"/>
                </a:solidFill>
                <a:effectLst/>
              </a:rPr>
              <a:t>L’abeille</a:t>
            </a:r>
            <a:r>
              <a:rPr lang="fr-FR" sz="3600" b="1" i="0" dirty="0">
                <a:solidFill>
                  <a:srgbClr val="7030A0"/>
                </a:solidFill>
                <a:effectLst/>
              </a:rPr>
              <a:t> se distingue</a:t>
            </a:r>
            <a:r>
              <a:rPr lang="fr-FR" sz="3200" b="1" i="0" dirty="0">
                <a:solidFill>
                  <a:srgbClr val="000000"/>
                </a:solidFill>
                <a:effectLst/>
              </a:rPr>
              <a:t> nettement des autres animaux à vocation agricole:</a:t>
            </a:r>
          </a:p>
          <a:p>
            <a:pPr>
              <a:buFont typeface="Wingdings" panose="05000000000000000000" pitchFamily="2" charset="2"/>
              <a:buChar char="Ø"/>
            </a:pPr>
            <a:r>
              <a:rPr lang="fr-FR" sz="3200" b="1" i="0" dirty="0">
                <a:solidFill>
                  <a:srgbClr val="000000"/>
                </a:solidFill>
                <a:effectLst/>
              </a:rPr>
              <a:t> Liens étroits entre</a:t>
            </a:r>
            <a:r>
              <a:rPr lang="fr-FR" sz="3200" b="1" i="0" dirty="0">
                <a:solidFill>
                  <a:srgbClr val="00B050"/>
                </a:solidFill>
                <a:effectLst/>
              </a:rPr>
              <a:t> l’abeille</a:t>
            </a:r>
            <a:r>
              <a:rPr lang="fr-FR" sz="3200" b="1" i="0" dirty="0">
                <a:solidFill>
                  <a:srgbClr val="000000"/>
                </a:solidFill>
                <a:effectLst/>
              </a:rPr>
              <a:t> et </a:t>
            </a:r>
            <a:r>
              <a:rPr lang="fr-FR" sz="3200" b="1" i="0" dirty="0">
                <a:solidFill>
                  <a:schemeClr val="accent2">
                    <a:lumMod val="50000"/>
                  </a:schemeClr>
                </a:solidFill>
                <a:effectLst/>
              </a:rPr>
              <a:t>son environnement</a:t>
            </a:r>
            <a:r>
              <a:rPr lang="fr-FR" sz="3200" b="1" i="0" dirty="0">
                <a:solidFill>
                  <a:srgbClr val="000000"/>
                </a:solidFill>
                <a:effectLst/>
              </a:rPr>
              <a:t> : plus que tout autre animal d’élevage, l’abeille dépend fortement des facteurs naturels, notamment climatiques, qui conditionnent la présence des ressources mellifères.</a:t>
            </a:r>
          </a:p>
          <a:p>
            <a:pPr>
              <a:buFont typeface="Wingdings" panose="05000000000000000000" pitchFamily="2" charset="2"/>
              <a:buChar char="Ø"/>
            </a:pPr>
            <a:r>
              <a:rPr lang="fr-FR" sz="3200" b="1" i="0" dirty="0">
                <a:solidFill>
                  <a:srgbClr val="000000"/>
                </a:solidFill>
                <a:effectLst/>
              </a:rPr>
              <a:t> La nature même de</a:t>
            </a:r>
            <a:r>
              <a:rPr lang="fr-FR" sz="3200" b="1" i="0" dirty="0">
                <a:solidFill>
                  <a:srgbClr val="00B050"/>
                </a:solidFill>
                <a:effectLst/>
              </a:rPr>
              <a:t> l’abeille </a:t>
            </a:r>
            <a:r>
              <a:rPr lang="fr-FR" sz="3200" b="1" i="0" dirty="0">
                <a:solidFill>
                  <a:srgbClr val="000000"/>
                </a:solidFill>
                <a:effectLst/>
              </a:rPr>
              <a:t>en fait donc un </a:t>
            </a:r>
            <a:r>
              <a:rPr lang="fr-FR" sz="3200" b="1" i="0" dirty="0">
                <a:solidFill>
                  <a:srgbClr val="FF0000"/>
                </a:solidFill>
                <a:effectLst/>
              </a:rPr>
              <a:t>animal à part dans le monde agricole.</a:t>
            </a:r>
            <a:endParaRPr lang="x-none" sz="3200" b="1" dirty="0">
              <a:solidFill>
                <a:srgbClr val="FF0000"/>
              </a:solidFill>
            </a:endParaRPr>
          </a:p>
        </p:txBody>
      </p:sp>
    </p:spTree>
    <p:extLst>
      <p:ext uri="{BB962C8B-B14F-4D97-AF65-F5344CB8AC3E}">
        <p14:creationId xmlns:p14="http://schemas.microsoft.com/office/powerpoint/2010/main" val="3641015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6230135-494A-3C21-4EAE-661646B3676C}"/>
              </a:ext>
            </a:extLst>
          </p:cNvPr>
          <p:cNvSpPr>
            <a:spLocks noGrp="1"/>
          </p:cNvSpPr>
          <p:nvPr>
            <p:ph type="title"/>
          </p:nvPr>
        </p:nvSpPr>
        <p:spPr/>
        <p:txBody>
          <a:bodyPr>
            <a:normAutofit/>
          </a:bodyPr>
          <a:lstStyle/>
          <a:p>
            <a:pPr algn="ctr"/>
            <a:r>
              <a:rPr lang="fr-FR" sz="4800" b="1" i="0" dirty="0">
                <a:solidFill>
                  <a:srgbClr val="FF0000"/>
                </a:solidFill>
                <a:effectLst/>
                <a:latin typeface="latin_ext"/>
              </a:rPr>
              <a:t>Les abeilles </a:t>
            </a:r>
            <a:endParaRPr lang="x-none" dirty="0"/>
          </a:p>
        </p:txBody>
      </p:sp>
      <p:sp>
        <p:nvSpPr>
          <p:cNvPr id="3" name="Espace réservé du contenu 2">
            <a:extLst>
              <a:ext uri="{FF2B5EF4-FFF2-40B4-BE49-F238E27FC236}">
                <a16:creationId xmlns="" xmlns:a16="http://schemas.microsoft.com/office/drawing/2014/main" id="{24C80988-121E-C908-A736-BB917BAEF3CC}"/>
              </a:ext>
            </a:extLst>
          </p:cNvPr>
          <p:cNvSpPr>
            <a:spLocks noGrp="1"/>
          </p:cNvSpPr>
          <p:nvPr>
            <p:ph idx="1"/>
          </p:nvPr>
        </p:nvSpPr>
        <p:spPr/>
        <p:txBody>
          <a:bodyPr>
            <a:normAutofit/>
          </a:bodyPr>
          <a:lstStyle/>
          <a:p>
            <a:pPr marL="0" indent="0">
              <a:buNone/>
            </a:pPr>
            <a:endParaRPr lang="fr-FR" dirty="0">
              <a:solidFill>
                <a:srgbClr val="000000"/>
              </a:solidFill>
              <a:latin typeface="latin_ext"/>
            </a:endParaRPr>
          </a:p>
          <a:p>
            <a:pPr>
              <a:buFont typeface="Wingdings" panose="05000000000000000000" pitchFamily="2" charset="2"/>
              <a:buChar char="q"/>
            </a:pPr>
            <a:r>
              <a:rPr lang="fr-FR" b="0" i="0" dirty="0">
                <a:solidFill>
                  <a:srgbClr val="000000"/>
                </a:solidFill>
                <a:effectLst/>
                <a:latin typeface="latin_ext"/>
              </a:rPr>
              <a:t> </a:t>
            </a:r>
            <a:r>
              <a:rPr lang="fr-FR" b="1" dirty="0">
                <a:solidFill>
                  <a:srgbClr val="00B050"/>
                </a:solidFill>
                <a:latin typeface="latin_ext"/>
              </a:rPr>
              <a:t>E</a:t>
            </a:r>
            <a:r>
              <a:rPr lang="fr-FR" b="1" i="0" dirty="0">
                <a:solidFill>
                  <a:srgbClr val="00B050"/>
                </a:solidFill>
                <a:effectLst/>
                <a:latin typeface="latin_ext"/>
              </a:rPr>
              <a:t>njeu </a:t>
            </a:r>
            <a:r>
              <a:rPr lang="fr-FR" sz="3600" b="1" i="0" dirty="0">
                <a:solidFill>
                  <a:srgbClr val="00B050"/>
                </a:solidFill>
                <a:effectLst/>
                <a:latin typeface="latin_ext"/>
              </a:rPr>
              <a:t>écologique majeur</a:t>
            </a:r>
            <a:r>
              <a:rPr lang="fr-FR" b="1" i="0" dirty="0">
                <a:solidFill>
                  <a:srgbClr val="00B050"/>
                </a:solidFill>
                <a:effectLst/>
                <a:latin typeface="latin_ext"/>
              </a:rPr>
              <a:t> </a:t>
            </a:r>
            <a:r>
              <a:rPr lang="fr-FR" b="1" i="0" dirty="0">
                <a:solidFill>
                  <a:srgbClr val="000000"/>
                </a:solidFill>
                <a:effectLst/>
                <a:latin typeface="latin_ext"/>
              </a:rPr>
              <a:t>:</a:t>
            </a:r>
          </a:p>
          <a:p>
            <a:pPr>
              <a:buFont typeface="Wingdings" panose="05000000000000000000" pitchFamily="2" charset="2"/>
              <a:buChar char="Ø"/>
            </a:pPr>
            <a:r>
              <a:rPr lang="fr-FR" b="1" dirty="0">
                <a:solidFill>
                  <a:srgbClr val="000000"/>
                </a:solidFill>
                <a:latin typeface="latin_ext"/>
              </a:rPr>
              <a:t>  </a:t>
            </a:r>
            <a:r>
              <a:rPr lang="fr-FR" b="1" i="0" dirty="0">
                <a:solidFill>
                  <a:srgbClr val="000000"/>
                </a:solidFill>
                <a:effectLst/>
                <a:latin typeface="latin_ext"/>
              </a:rPr>
              <a:t> Leur rôle essentiel dans</a:t>
            </a:r>
            <a:r>
              <a:rPr lang="fr-FR" sz="3200" b="1" i="0" dirty="0">
                <a:solidFill>
                  <a:srgbClr val="7030A0"/>
                </a:solidFill>
                <a:effectLst/>
                <a:latin typeface="latin_ext"/>
              </a:rPr>
              <a:t> la pollinisation des plantes à fleurs</a:t>
            </a:r>
            <a:r>
              <a:rPr lang="fr-FR" b="1" i="0" dirty="0">
                <a:solidFill>
                  <a:srgbClr val="000000"/>
                </a:solidFill>
                <a:effectLst/>
                <a:latin typeface="latin_ext"/>
              </a:rPr>
              <a:t>, </a:t>
            </a:r>
          </a:p>
          <a:p>
            <a:pPr>
              <a:buFont typeface="Wingdings" panose="05000000000000000000" pitchFamily="2" charset="2"/>
              <a:buChar char="Ø"/>
            </a:pPr>
            <a:r>
              <a:rPr lang="fr-FR" b="1" dirty="0">
                <a:solidFill>
                  <a:srgbClr val="000000"/>
                </a:solidFill>
                <a:latin typeface="latin_ext"/>
              </a:rPr>
              <a:t>   L</a:t>
            </a:r>
            <a:r>
              <a:rPr lang="fr-FR" b="1" i="0" dirty="0">
                <a:solidFill>
                  <a:srgbClr val="000000"/>
                </a:solidFill>
                <a:effectLst/>
                <a:latin typeface="latin_ext"/>
              </a:rPr>
              <a:t>e fonctionnement des</a:t>
            </a:r>
            <a:r>
              <a:rPr lang="fr-FR" sz="3200" b="1" i="0" dirty="0">
                <a:solidFill>
                  <a:srgbClr val="00B0F0"/>
                </a:solidFill>
                <a:effectLst/>
                <a:latin typeface="latin_ext"/>
              </a:rPr>
              <a:t> écosystèmes</a:t>
            </a:r>
            <a:r>
              <a:rPr lang="fr-FR" b="1" i="0" dirty="0">
                <a:solidFill>
                  <a:srgbClr val="000000"/>
                </a:solidFill>
                <a:effectLst/>
                <a:latin typeface="latin_ext"/>
              </a:rPr>
              <a:t> </a:t>
            </a:r>
            <a:endParaRPr lang="fr-FR" b="1" dirty="0">
              <a:solidFill>
                <a:srgbClr val="000000"/>
              </a:solidFill>
              <a:latin typeface="latin_ext"/>
            </a:endParaRPr>
          </a:p>
          <a:p>
            <a:pPr>
              <a:buFont typeface="Wingdings" panose="05000000000000000000" pitchFamily="2" charset="2"/>
              <a:buChar char="Ø"/>
            </a:pPr>
            <a:r>
              <a:rPr lang="fr-FR" b="1" i="0" dirty="0">
                <a:solidFill>
                  <a:srgbClr val="000000"/>
                </a:solidFill>
                <a:effectLst/>
                <a:latin typeface="latin_ext"/>
              </a:rPr>
              <a:t>  </a:t>
            </a:r>
            <a:r>
              <a:rPr lang="fr-FR" sz="3200" b="1" i="0" dirty="0">
                <a:solidFill>
                  <a:srgbClr val="C00000"/>
                </a:solidFill>
                <a:effectLst/>
                <a:latin typeface="latin_ext"/>
              </a:rPr>
              <a:t> L’alimentation humaine</a:t>
            </a:r>
            <a:r>
              <a:rPr lang="fr-FR" b="1" i="0" dirty="0">
                <a:solidFill>
                  <a:srgbClr val="000000"/>
                </a:solidFill>
                <a:effectLst/>
                <a:latin typeface="latin_ext"/>
              </a:rPr>
              <a:t>. </a:t>
            </a:r>
            <a:endParaRPr lang="x-none" dirty="0"/>
          </a:p>
        </p:txBody>
      </p:sp>
    </p:spTree>
    <p:extLst>
      <p:ext uri="{BB962C8B-B14F-4D97-AF65-F5344CB8AC3E}">
        <p14:creationId xmlns:p14="http://schemas.microsoft.com/office/powerpoint/2010/main" val="3341683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C6413AF-CA48-53F2-CF7B-C5C62EABA99E}"/>
              </a:ext>
            </a:extLst>
          </p:cNvPr>
          <p:cNvSpPr>
            <a:spLocks noGrp="1"/>
          </p:cNvSpPr>
          <p:nvPr>
            <p:ph type="title"/>
          </p:nvPr>
        </p:nvSpPr>
        <p:spPr/>
        <p:txBody>
          <a:bodyPr/>
          <a:lstStyle/>
          <a:p>
            <a:pPr algn="ctr"/>
            <a:r>
              <a:rPr lang="fr-FR" sz="4400" b="1" i="0" dirty="0">
                <a:solidFill>
                  <a:srgbClr val="FF0000"/>
                </a:solidFill>
                <a:effectLst/>
                <a:latin typeface="latin_ext"/>
              </a:rPr>
              <a:t>Les abeilles</a:t>
            </a:r>
            <a:endParaRPr lang="x-none" dirty="0"/>
          </a:p>
        </p:txBody>
      </p:sp>
      <p:sp>
        <p:nvSpPr>
          <p:cNvPr id="3" name="Espace réservé du contenu 2">
            <a:extLst>
              <a:ext uri="{FF2B5EF4-FFF2-40B4-BE49-F238E27FC236}">
                <a16:creationId xmlns="" xmlns:a16="http://schemas.microsoft.com/office/drawing/2014/main" id="{5B3D47DD-FAEA-6FB3-0A27-94AB5AFD2E9E}"/>
              </a:ext>
            </a:extLst>
          </p:cNvPr>
          <p:cNvSpPr>
            <a:spLocks noGrp="1"/>
          </p:cNvSpPr>
          <p:nvPr>
            <p:ph idx="1"/>
          </p:nvPr>
        </p:nvSpPr>
        <p:spPr/>
        <p:txBody>
          <a:bodyPr/>
          <a:lstStyle/>
          <a:p>
            <a:pPr>
              <a:buFont typeface="Wingdings" panose="05000000000000000000" pitchFamily="2" charset="2"/>
              <a:buChar char="q"/>
            </a:pPr>
            <a:endParaRPr lang="fr-FR" b="0" i="0" dirty="0">
              <a:solidFill>
                <a:srgbClr val="4D5156"/>
              </a:solidFill>
              <a:effectLst/>
              <a:latin typeface="Google Sans"/>
            </a:endParaRPr>
          </a:p>
          <a:p>
            <a:pPr>
              <a:buFont typeface="Wingdings" panose="05000000000000000000" pitchFamily="2" charset="2"/>
              <a:buChar char="q"/>
            </a:pPr>
            <a:r>
              <a:rPr lang="fr-FR" b="1" i="0" dirty="0">
                <a:solidFill>
                  <a:srgbClr val="7030A0"/>
                </a:solidFill>
                <a:effectLst/>
                <a:latin typeface="Google Sans"/>
              </a:rPr>
              <a:t>Les abeilles</a:t>
            </a:r>
            <a:r>
              <a:rPr lang="fr-FR" b="1" i="0" dirty="0">
                <a:solidFill>
                  <a:srgbClr val="4D5156"/>
                </a:solidFill>
                <a:effectLst/>
                <a:latin typeface="Google Sans"/>
              </a:rPr>
              <a:t> jouent un </a:t>
            </a:r>
            <a:r>
              <a:rPr lang="fr-FR" b="1" i="0" dirty="0">
                <a:solidFill>
                  <a:srgbClr val="00B050"/>
                </a:solidFill>
                <a:effectLst/>
                <a:latin typeface="Google Sans"/>
              </a:rPr>
              <a:t>rôle essentiel</a:t>
            </a:r>
            <a:r>
              <a:rPr lang="fr-FR" b="1" i="0" dirty="0">
                <a:solidFill>
                  <a:srgbClr val="4D5156"/>
                </a:solidFill>
                <a:effectLst/>
                <a:latin typeface="Google Sans"/>
              </a:rPr>
              <a:t> dans notre </a:t>
            </a:r>
            <a:r>
              <a:rPr lang="fr-FR" b="1" i="0" dirty="0">
                <a:solidFill>
                  <a:srgbClr val="0070C0"/>
                </a:solidFill>
                <a:effectLst/>
                <a:latin typeface="Google Sans"/>
              </a:rPr>
              <a:t>écosystème</a:t>
            </a:r>
            <a:r>
              <a:rPr lang="fr-FR" b="1" i="0" dirty="0">
                <a:solidFill>
                  <a:srgbClr val="4D5156"/>
                </a:solidFill>
                <a:effectLst/>
                <a:latin typeface="Google Sans"/>
              </a:rPr>
              <a:t>: mission principale </a:t>
            </a:r>
            <a:r>
              <a:rPr lang="fr-FR" sz="3600" b="1" i="0" dirty="0">
                <a:solidFill>
                  <a:srgbClr val="FF0000"/>
                </a:solidFill>
                <a:effectLst/>
                <a:latin typeface="Google Sans"/>
              </a:rPr>
              <a:t>la pollinisation.</a:t>
            </a:r>
            <a:r>
              <a:rPr lang="fr-FR" b="1" i="0" dirty="0">
                <a:solidFill>
                  <a:srgbClr val="4D5156"/>
                </a:solidFill>
                <a:effectLst/>
                <a:latin typeface="Google Sans"/>
              </a:rPr>
              <a:t> </a:t>
            </a:r>
          </a:p>
          <a:p>
            <a:pPr>
              <a:buFont typeface="Wingdings" panose="05000000000000000000" pitchFamily="2" charset="2"/>
              <a:buChar char="q"/>
            </a:pPr>
            <a:r>
              <a:rPr lang="fr-FR" b="1" i="0" dirty="0">
                <a:solidFill>
                  <a:srgbClr val="4D5156"/>
                </a:solidFill>
                <a:effectLst/>
                <a:latin typeface="Google Sans"/>
              </a:rPr>
              <a:t>Cette</a:t>
            </a:r>
            <a:r>
              <a:rPr lang="fr-FR" sz="3600" b="1" i="0" dirty="0">
                <a:solidFill>
                  <a:srgbClr val="FF0000"/>
                </a:solidFill>
                <a:effectLst/>
                <a:latin typeface="Google Sans"/>
              </a:rPr>
              <a:t> pollinisation</a:t>
            </a:r>
            <a:r>
              <a:rPr lang="fr-FR" b="1" i="0" dirty="0">
                <a:solidFill>
                  <a:srgbClr val="4D5156"/>
                </a:solidFill>
                <a:effectLst/>
                <a:latin typeface="Google Sans"/>
              </a:rPr>
              <a:t> permet aux</a:t>
            </a:r>
            <a:r>
              <a:rPr lang="fr-FR" b="1" i="0" dirty="0">
                <a:solidFill>
                  <a:srgbClr val="00B050"/>
                </a:solidFill>
                <a:effectLst/>
                <a:latin typeface="Google Sans"/>
              </a:rPr>
              <a:t> plantes</a:t>
            </a:r>
            <a:r>
              <a:rPr lang="fr-FR" b="1" i="0" dirty="0">
                <a:solidFill>
                  <a:srgbClr val="4D5156"/>
                </a:solidFill>
                <a:effectLst/>
                <a:latin typeface="Google Sans"/>
              </a:rPr>
              <a:t> </a:t>
            </a:r>
            <a:r>
              <a:rPr lang="fr-FR" sz="3600" b="1" i="0" dirty="0">
                <a:solidFill>
                  <a:schemeClr val="accent2">
                    <a:lumMod val="75000"/>
                  </a:schemeClr>
                </a:solidFill>
                <a:effectLst/>
                <a:latin typeface="Google Sans"/>
              </a:rPr>
              <a:t>de se reproduire.</a:t>
            </a:r>
          </a:p>
        </p:txBody>
      </p:sp>
    </p:spTree>
    <p:extLst>
      <p:ext uri="{BB962C8B-B14F-4D97-AF65-F5344CB8AC3E}">
        <p14:creationId xmlns:p14="http://schemas.microsoft.com/office/powerpoint/2010/main" val="1863387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8E74597-D76D-CE60-42E3-87011B6185C3}"/>
              </a:ext>
            </a:extLst>
          </p:cNvPr>
          <p:cNvSpPr>
            <a:spLocks noGrp="1"/>
          </p:cNvSpPr>
          <p:nvPr>
            <p:ph type="title"/>
          </p:nvPr>
        </p:nvSpPr>
        <p:spPr/>
        <p:txBody>
          <a:bodyPr/>
          <a:lstStyle/>
          <a:p>
            <a:r>
              <a:rPr lang="fr-FR" b="1" i="0" dirty="0">
                <a:solidFill>
                  <a:srgbClr val="FF0000"/>
                </a:solidFill>
                <a:effectLst/>
                <a:latin typeface="Google Sans"/>
              </a:rPr>
              <a:t>Quel est l'importance des abeilles sur le plan écologique ?</a:t>
            </a:r>
            <a:endParaRPr lang="x-none" b="1" dirty="0">
              <a:solidFill>
                <a:srgbClr val="FF0000"/>
              </a:solidFill>
            </a:endParaRPr>
          </a:p>
        </p:txBody>
      </p:sp>
      <p:sp>
        <p:nvSpPr>
          <p:cNvPr id="3" name="Espace réservé du contenu 2">
            <a:extLst>
              <a:ext uri="{FF2B5EF4-FFF2-40B4-BE49-F238E27FC236}">
                <a16:creationId xmlns="" xmlns:a16="http://schemas.microsoft.com/office/drawing/2014/main" id="{066CD3B6-83D5-4905-57EF-3E02164307D1}"/>
              </a:ext>
            </a:extLst>
          </p:cNvPr>
          <p:cNvSpPr>
            <a:spLocks noGrp="1"/>
          </p:cNvSpPr>
          <p:nvPr>
            <p:ph idx="1"/>
          </p:nvPr>
        </p:nvSpPr>
        <p:spPr/>
        <p:txBody>
          <a:bodyPr>
            <a:normAutofit fontScale="92500" lnSpcReduction="10000"/>
          </a:bodyPr>
          <a:lstStyle/>
          <a:p>
            <a:pPr>
              <a:buFont typeface="Wingdings" panose="05000000000000000000" pitchFamily="2" charset="2"/>
              <a:buChar char="Ø"/>
            </a:pPr>
            <a:endParaRPr lang="fr-FR" sz="2800" b="1" i="0" dirty="0">
              <a:solidFill>
                <a:srgbClr val="00B050"/>
              </a:solidFill>
              <a:effectLst/>
              <a:latin typeface="Calibri "/>
            </a:endParaRPr>
          </a:p>
          <a:p>
            <a:pPr>
              <a:buFont typeface="Wingdings" panose="05000000000000000000" pitchFamily="2" charset="2"/>
              <a:buChar char="Ø"/>
            </a:pPr>
            <a:endParaRPr lang="fr-FR" b="1" dirty="0">
              <a:solidFill>
                <a:srgbClr val="00B050"/>
              </a:solidFill>
              <a:latin typeface="Calibri "/>
            </a:endParaRPr>
          </a:p>
          <a:p>
            <a:pPr>
              <a:buFont typeface="Wingdings" panose="05000000000000000000" pitchFamily="2" charset="2"/>
              <a:buChar char="Ø"/>
            </a:pPr>
            <a:r>
              <a:rPr lang="fr-FR" sz="2800" b="1" i="0" dirty="0">
                <a:solidFill>
                  <a:srgbClr val="00B050"/>
                </a:solidFill>
                <a:effectLst/>
                <a:latin typeface="Calibri "/>
              </a:rPr>
              <a:t>Les plantes à fleurs</a:t>
            </a:r>
            <a:r>
              <a:rPr lang="fr-FR" sz="2800" b="1" i="0" dirty="0">
                <a:solidFill>
                  <a:srgbClr val="4D5156"/>
                </a:solidFill>
                <a:effectLst/>
                <a:latin typeface="Calibri "/>
              </a:rPr>
              <a:t> et </a:t>
            </a:r>
            <a:r>
              <a:rPr lang="fr-FR" sz="2800" b="1" i="0" dirty="0">
                <a:solidFill>
                  <a:srgbClr val="7030A0"/>
                </a:solidFill>
                <a:effectLst/>
                <a:latin typeface="Calibri "/>
              </a:rPr>
              <a:t>les abeilles</a:t>
            </a:r>
            <a:r>
              <a:rPr lang="fr-FR" sz="2800" b="1" i="0" dirty="0">
                <a:solidFill>
                  <a:srgbClr val="4D5156"/>
                </a:solidFill>
                <a:effectLst/>
                <a:latin typeface="Calibri "/>
              </a:rPr>
              <a:t> entretiennent une relation</a:t>
            </a:r>
          </a:p>
          <a:p>
            <a:pPr marL="0" indent="0">
              <a:buNone/>
            </a:pPr>
            <a:r>
              <a:rPr lang="fr-FR" b="1" dirty="0">
                <a:solidFill>
                  <a:srgbClr val="4D5156"/>
                </a:solidFill>
                <a:latin typeface="Calibri "/>
              </a:rPr>
              <a:t>    </a:t>
            </a:r>
            <a:r>
              <a:rPr lang="fr-FR" sz="2800" b="1" i="0" dirty="0">
                <a:solidFill>
                  <a:srgbClr val="4D5156"/>
                </a:solidFill>
                <a:effectLst/>
                <a:latin typeface="Calibri "/>
              </a:rPr>
              <a:t> d'interdépendance: l'une ne peut pas exister sans l'autre:</a:t>
            </a:r>
            <a:r>
              <a:rPr lang="fr-FR" b="1" dirty="0">
                <a:solidFill>
                  <a:srgbClr val="C00000"/>
                </a:solidFill>
                <a:latin typeface="Google Sans"/>
              </a:rPr>
              <a:t> </a:t>
            </a:r>
          </a:p>
          <a:p>
            <a:pPr marL="0" indent="0">
              <a:buNone/>
            </a:pPr>
            <a:r>
              <a:rPr lang="fr-FR" b="1" dirty="0">
                <a:solidFill>
                  <a:srgbClr val="C00000"/>
                </a:solidFill>
                <a:latin typeface="Google Sans"/>
              </a:rPr>
              <a:t>      L</a:t>
            </a:r>
            <a:r>
              <a:rPr lang="fr-FR" b="1" i="0" dirty="0">
                <a:solidFill>
                  <a:srgbClr val="C00000"/>
                </a:solidFill>
                <a:effectLst/>
                <a:latin typeface="Google Sans"/>
              </a:rPr>
              <a:t>'apiculture</a:t>
            </a:r>
            <a:r>
              <a:rPr lang="fr-FR" b="1" i="0" dirty="0">
                <a:solidFill>
                  <a:srgbClr val="202124"/>
                </a:solidFill>
                <a:effectLst/>
                <a:latin typeface="Google Sans"/>
              </a:rPr>
              <a:t>   est donc  une agriculture </a:t>
            </a:r>
            <a:r>
              <a:rPr lang="fr-FR" b="1" i="0" dirty="0">
                <a:solidFill>
                  <a:srgbClr val="00B050"/>
                </a:solidFill>
                <a:effectLst/>
                <a:latin typeface="Google Sans"/>
              </a:rPr>
              <a:t>raisonnée</a:t>
            </a:r>
            <a:endParaRPr lang="fr-FR" sz="2800" b="1" i="0" dirty="0">
              <a:solidFill>
                <a:srgbClr val="4D5156"/>
              </a:solidFill>
              <a:effectLst/>
              <a:latin typeface="Calibri "/>
            </a:endParaRPr>
          </a:p>
          <a:p>
            <a:pPr>
              <a:buFont typeface="Wingdings" panose="05000000000000000000" pitchFamily="2" charset="2"/>
              <a:buChar char="Ø"/>
            </a:pPr>
            <a:r>
              <a:rPr lang="fr-FR" b="1" dirty="0">
                <a:solidFill>
                  <a:srgbClr val="040C28"/>
                </a:solidFill>
                <a:latin typeface="Google Sans"/>
              </a:rPr>
              <a:t>U</a:t>
            </a:r>
            <a:r>
              <a:rPr lang="fr-FR" b="1" i="0" dirty="0">
                <a:solidFill>
                  <a:srgbClr val="040C28"/>
                </a:solidFill>
                <a:effectLst/>
                <a:latin typeface="Google Sans"/>
              </a:rPr>
              <a:t>ne plantation agricole </a:t>
            </a:r>
            <a:r>
              <a:rPr lang="fr-FR" sz="3200" b="1" i="0" dirty="0">
                <a:solidFill>
                  <a:srgbClr val="C00000"/>
                </a:solidFill>
                <a:effectLst/>
                <a:latin typeface="Google Sans"/>
              </a:rPr>
              <a:t>sans abeilles</a:t>
            </a:r>
            <a:r>
              <a:rPr lang="fr-FR" b="1" i="0" dirty="0">
                <a:solidFill>
                  <a:srgbClr val="040C28"/>
                </a:solidFill>
                <a:effectLst/>
                <a:latin typeface="Google Sans"/>
              </a:rPr>
              <a:t> ne donnera pas, ou peu de légumes, de fruits ou de graines</a:t>
            </a:r>
            <a:r>
              <a:rPr lang="fr-FR" b="1" i="0" dirty="0">
                <a:solidFill>
                  <a:srgbClr val="4D5156"/>
                </a:solidFill>
                <a:effectLst/>
                <a:latin typeface="Google Sans"/>
              </a:rPr>
              <a:t>. </a:t>
            </a:r>
          </a:p>
          <a:p>
            <a:pPr>
              <a:buFont typeface="Wingdings" panose="05000000000000000000" pitchFamily="2" charset="2"/>
              <a:buChar char="Ø"/>
            </a:pPr>
            <a:r>
              <a:rPr lang="fr-FR" b="1" i="0" dirty="0">
                <a:solidFill>
                  <a:srgbClr val="4D5156"/>
                </a:solidFill>
                <a:effectLst/>
                <a:latin typeface="Google Sans"/>
              </a:rPr>
              <a:t>On estime en effet que 80 % des plantes, arbres et fleurs sont </a:t>
            </a:r>
            <a:r>
              <a:rPr lang="fr-FR" b="1" i="0" dirty="0">
                <a:solidFill>
                  <a:srgbClr val="0070C0"/>
                </a:solidFill>
                <a:effectLst/>
                <a:latin typeface="Google Sans"/>
              </a:rPr>
              <a:t>pollinisées </a:t>
            </a:r>
            <a:r>
              <a:rPr lang="fr-FR" b="1" i="0" dirty="0">
                <a:solidFill>
                  <a:srgbClr val="4D5156"/>
                </a:solidFill>
                <a:effectLst/>
                <a:latin typeface="Google Sans"/>
              </a:rPr>
              <a:t>uniquement par</a:t>
            </a:r>
            <a:r>
              <a:rPr lang="fr-FR" b="1" i="0" dirty="0">
                <a:solidFill>
                  <a:srgbClr val="C00000"/>
                </a:solidFill>
                <a:effectLst/>
                <a:latin typeface="Google Sans"/>
              </a:rPr>
              <a:t> les abeilles.</a:t>
            </a:r>
          </a:p>
          <a:p>
            <a:pPr>
              <a:buFont typeface="Wingdings" panose="05000000000000000000" pitchFamily="2" charset="2"/>
              <a:buChar char="Ø"/>
            </a:pPr>
            <a:r>
              <a:rPr lang="fr-FR" b="1" i="0" dirty="0">
                <a:solidFill>
                  <a:srgbClr val="4D5156"/>
                </a:solidFill>
                <a:effectLst/>
                <a:latin typeface="Google Sans"/>
              </a:rPr>
              <a:t> Ces abeilles  sont  le garant du contenu de nos assiettes.</a:t>
            </a:r>
            <a:endParaRPr lang="x-none" b="1" dirty="0"/>
          </a:p>
          <a:p>
            <a:pPr marL="0" indent="0">
              <a:buNone/>
            </a:pPr>
            <a:endParaRPr lang="x-none" sz="2800" b="1" dirty="0">
              <a:solidFill>
                <a:schemeClr val="accent2">
                  <a:lumMod val="75000"/>
                </a:schemeClr>
              </a:solidFill>
              <a:latin typeface="Calibri "/>
            </a:endParaRPr>
          </a:p>
        </p:txBody>
      </p:sp>
    </p:spTree>
    <p:extLst>
      <p:ext uri="{BB962C8B-B14F-4D97-AF65-F5344CB8AC3E}">
        <p14:creationId xmlns:p14="http://schemas.microsoft.com/office/powerpoint/2010/main" val="2483026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ED47722-BF64-8383-BA00-702423B525F1}"/>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 xmlns:a16="http://schemas.microsoft.com/office/drawing/2014/main" id="{A12FD9AA-8274-B3D5-EA15-200318E34B93}"/>
              </a:ext>
            </a:extLst>
          </p:cNvPr>
          <p:cNvSpPr>
            <a:spLocks noGrp="1"/>
          </p:cNvSpPr>
          <p:nvPr>
            <p:ph idx="1"/>
          </p:nvPr>
        </p:nvSpPr>
        <p:spPr/>
        <p:txBody>
          <a:bodyPr/>
          <a:lstStyle/>
          <a:p>
            <a:pPr>
              <a:buFont typeface="Wingdings" panose="05000000000000000000" pitchFamily="2" charset="2"/>
              <a:buChar char="Ø"/>
            </a:pPr>
            <a:r>
              <a:rPr lang="fr-FR" b="1" dirty="0">
                <a:solidFill>
                  <a:srgbClr val="040C28"/>
                </a:solidFill>
                <a:latin typeface="Google Sans"/>
              </a:rPr>
              <a:t>T</a:t>
            </a:r>
            <a:r>
              <a:rPr lang="fr-FR" b="1" i="0" dirty="0">
                <a:solidFill>
                  <a:srgbClr val="040C28"/>
                </a:solidFill>
                <a:effectLst/>
                <a:latin typeface="Google Sans"/>
              </a:rPr>
              <a:t>ous les organes de la plante sont « infectés » par les pesticides</a:t>
            </a:r>
            <a:r>
              <a:rPr lang="fr-FR" b="1" i="0" dirty="0">
                <a:solidFill>
                  <a:srgbClr val="4D5156"/>
                </a:solidFill>
                <a:effectLst/>
                <a:latin typeface="Google Sans"/>
              </a:rPr>
              <a:t>.</a:t>
            </a:r>
          </a:p>
          <a:p>
            <a:pPr>
              <a:buFont typeface="Wingdings" panose="05000000000000000000" pitchFamily="2" charset="2"/>
              <a:buChar char="Ø"/>
            </a:pPr>
            <a:r>
              <a:rPr lang="fr-FR" b="1" i="0" dirty="0">
                <a:solidFill>
                  <a:srgbClr val="4D5156"/>
                </a:solidFill>
                <a:effectLst/>
                <a:latin typeface="Google Sans"/>
              </a:rPr>
              <a:t> Quand les insectes pollinisateurs, comme les abeilles par exemple, viennent butiner la plante, elles en consomment. </a:t>
            </a:r>
          </a:p>
          <a:p>
            <a:pPr>
              <a:buFont typeface="Wingdings" panose="05000000000000000000" pitchFamily="2" charset="2"/>
              <a:buChar char="Ø"/>
            </a:pPr>
            <a:r>
              <a:rPr lang="fr-FR" b="1" i="0" dirty="0">
                <a:solidFill>
                  <a:srgbClr val="4D5156"/>
                </a:solidFill>
                <a:effectLst/>
                <a:latin typeface="Google Sans"/>
              </a:rPr>
              <a:t>De tels pesticides peuvent avoir plusieurs conséquences sur la santé des abeilles.</a:t>
            </a:r>
          </a:p>
          <a:p>
            <a:endParaRPr lang="fr-FR" b="1" dirty="0">
              <a:solidFill>
                <a:srgbClr val="4D5156"/>
              </a:solidFill>
              <a:latin typeface="Google Sans"/>
            </a:endParaRPr>
          </a:p>
        </p:txBody>
      </p:sp>
    </p:spTree>
    <p:extLst>
      <p:ext uri="{BB962C8B-B14F-4D97-AF65-F5344CB8AC3E}">
        <p14:creationId xmlns:p14="http://schemas.microsoft.com/office/powerpoint/2010/main" val="2109782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F3DB92C-4EF5-F415-B2E8-E6BCE5743108}"/>
              </a:ext>
            </a:extLst>
          </p:cNvPr>
          <p:cNvSpPr>
            <a:spLocks noGrp="1"/>
          </p:cNvSpPr>
          <p:nvPr>
            <p:ph type="title"/>
          </p:nvPr>
        </p:nvSpPr>
        <p:spPr/>
        <p:txBody>
          <a:bodyPr/>
          <a:lstStyle/>
          <a:p>
            <a:endParaRPr lang="x-none" dirty="0"/>
          </a:p>
        </p:txBody>
      </p:sp>
      <p:sp>
        <p:nvSpPr>
          <p:cNvPr id="3" name="Espace réservé du contenu 2">
            <a:extLst>
              <a:ext uri="{FF2B5EF4-FFF2-40B4-BE49-F238E27FC236}">
                <a16:creationId xmlns="" xmlns:a16="http://schemas.microsoft.com/office/drawing/2014/main" id="{CC215CAE-30D9-5AE0-4DD6-36E60929B7FD}"/>
              </a:ext>
            </a:extLst>
          </p:cNvPr>
          <p:cNvSpPr>
            <a:spLocks noGrp="1"/>
          </p:cNvSpPr>
          <p:nvPr>
            <p:ph idx="1"/>
          </p:nvPr>
        </p:nvSpPr>
        <p:spPr/>
        <p:txBody>
          <a:bodyPr/>
          <a:lstStyle/>
          <a:p>
            <a:pPr>
              <a:buFont typeface="Wingdings" panose="05000000000000000000" pitchFamily="2" charset="2"/>
              <a:buChar char="q"/>
            </a:pPr>
            <a:r>
              <a:rPr lang="fr-FR" b="0" i="0" dirty="0">
                <a:solidFill>
                  <a:srgbClr val="4D5156"/>
                </a:solidFill>
                <a:effectLst/>
                <a:latin typeface="Google Sans"/>
              </a:rPr>
              <a:t> </a:t>
            </a:r>
            <a:r>
              <a:rPr lang="fr-FR" sz="3200" b="1" dirty="0">
                <a:solidFill>
                  <a:srgbClr val="C00000"/>
                </a:solidFill>
                <a:latin typeface="Google Sans"/>
              </a:rPr>
              <a:t>L</a:t>
            </a:r>
            <a:r>
              <a:rPr lang="fr-FR" sz="3200" b="1" i="0" dirty="0">
                <a:solidFill>
                  <a:srgbClr val="C00000"/>
                </a:solidFill>
                <a:effectLst/>
                <a:latin typeface="Google Sans"/>
              </a:rPr>
              <a:t>'apiculture </a:t>
            </a:r>
            <a:r>
              <a:rPr lang="fr-FR" b="1" i="0" dirty="0">
                <a:solidFill>
                  <a:srgbClr val="4D5156"/>
                </a:solidFill>
                <a:effectLst/>
                <a:latin typeface="Google Sans"/>
              </a:rPr>
              <a:t>est une activité pouvant avoir un </a:t>
            </a:r>
            <a:r>
              <a:rPr lang="fr-FR" b="1" i="0" dirty="0">
                <a:solidFill>
                  <a:srgbClr val="00B0F0"/>
                </a:solidFill>
                <a:effectLst/>
                <a:latin typeface="Google Sans"/>
              </a:rPr>
              <a:t>impact environnemental positif</a:t>
            </a:r>
            <a:r>
              <a:rPr lang="fr-FR" b="1" i="0" dirty="0">
                <a:solidFill>
                  <a:srgbClr val="4D5156"/>
                </a:solidFill>
                <a:effectLst/>
                <a:latin typeface="Google Sans"/>
              </a:rPr>
              <a:t> car elle </a:t>
            </a:r>
            <a:r>
              <a:rPr lang="fr-FR" b="1" i="0" dirty="0">
                <a:solidFill>
                  <a:srgbClr val="040C28"/>
                </a:solidFill>
                <a:effectLst/>
                <a:latin typeface="Google Sans"/>
              </a:rPr>
              <a:t>stimule </a:t>
            </a:r>
            <a:r>
              <a:rPr lang="fr-FR" b="1" i="0" dirty="0">
                <a:solidFill>
                  <a:schemeClr val="accent6">
                    <a:lumMod val="50000"/>
                  </a:schemeClr>
                </a:solidFill>
                <a:effectLst/>
                <a:latin typeface="Google Sans"/>
              </a:rPr>
              <a:t>la pollinisation</a:t>
            </a:r>
            <a:r>
              <a:rPr lang="fr-FR" b="1" i="0" dirty="0">
                <a:solidFill>
                  <a:srgbClr val="040C28"/>
                </a:solidFill>
                <a:effectLst/>
                <a:latin typeface="Google Sans"/>
              </a:rPr>
              <a:t> et donc la </a:t>
            </a:r>
            <a:r>
              <a:rPr lang="fr-FR" b="1" i="0" dirty="0">
                <a:solidFill>
                  <a:srgbClr val="00B050"/>
                </a:solidFill>
                <a:effectLst/>
                <a:latin typeface="Google Sans"/>
              </a:rPr>
              <a:t>productivité des écosystèmes</a:t>
            </a:r>
            <a:r>
              <a:rPr lang="fr-FR" b="1" i="0" dirty="0">
                <a:solidFill>
                  <a:srgbClr val="040C28"/>
                </a:solidFill>
                <a:effectLst/>
                <a:latin typeface="Google Sans"/>
              </a:rPr>
              <a:t> forestiers (et agricoles) environnants.</a:t>
            </a:r>
          </a:p>
          <a:p>
            <a:pPr>
              <a:buFont typeface="Wingdings" panose="05000000000000000000" pitchFamily="2" charset="2"/>
              <a:buChar char="q"/>
            </a:pPr>
            <a:r>
              <a:rPr lang="fr-FR" b="1" i="0" dirty="0">
                <a:solidFill>
                  <a:srgbClr val="040C28"/>
                </a:solidFill>
                <a:effectLst/>
                <a:latin typeface="Google Sans"/>
              </a:rPr>
              <a:t>Sans les pollinisateurs, </a:t>
            </a:r>
            <a:r>
              <a:rPr lang="fr-FR" b="1" i="0" dirty="0">
                <a:solidFill>
                  <a:srgbClr val="00B050"/>
                </a:solidFill>
                <a:effectLst/>
                <a:latin typeface="Google Sans"/>
              </a:rPr>
              <a:t>les plantes à fleurs</a:t>
            </a:r>
            <a:r>
              <a:rPr lang="fr-FR" b="1" i="0" dirty="0">
                <a:solidFill>
                  <a:srgbClr val="040C28"/>
                </a:solidFill>
                <a:effectLst/>
                <a:latin typeface="Google Sans"/>
              </a:rPr>
              <a:t> seraient moins nombreuses et </a:t>
            </a:r>
            <a:r>
              <a:rPr lang="fr-FR" b="1" i="0" dirty="0">
                <a:solidFill>
                  <a:srgbClr val="FF0000"/>
                </a:solidFill>
                <a:effectLst/>
                <a:latin typeface="Google Sans"/>
              </a:rPr>
              <a:t>la production de viande et de lait</a:t>
            </a:r>
            <a:r>
              <a:rPr lang="fr-FR" b="1" i="0" dirty="0">
                <a:solidFill>
                  <a:srgbClr val="040C28"/>
                </a:solidFill>
                <a:effectLst/>
                <a:latin typeface="Google Sans"/>
              </a:rPr>
              <a:t> serait diminuée car </a:t>
            </a:r>
            <a:r>
              <a:rPr lang="fr-FR" b="1" i="0" dirty="0">
                <a:solidFill>
                  <a:srgbClr val="FF0000"/>
                </a:solidFill>
                <a:effectLst/>
                <a:latin typeface="Google Sans"/>
              </a:rPr>
              <a:t>les animaux</a:t>
            </a:r>
            <a:r>
              <a:rPr lang="fr-FR" b="1" i="0" dirty="0">
                <a:solidFill>
                  <a:srgbClr val="040C28"/>
                </a:solidFill>
                <a:effectLst/>
                <a:latin typeface="Google Sans"/>
              </a:rPr>
              <a:t> que nous élevons se nourrissent </a:t>
            </a:r>
            <a:r>
              <a:rPr lang="fr-FR" b="1" i="0" dirty="0">
                <a:solidFill>
                  <a:srgbClr val="00B050"/>
                </a:solidFill>
                <a:effectLst/>
                <a:latin typeface="Google Sans"/>
              </a:rPr>
              <a:t>de plantes.</a:t>
            </a:r>
            <a:r>
              <a:rPr lang="fr-FR" b="1" i="0" dirty="0">
                <a:solidFill>
                  <a:srgbClr val="4D5156"/>
                </a:solidFill>
                <a:effectLst/>
                <a:latin typeface="Google Sans"/>
              </a:rPr>
              <a:t> </a:t>
            </a:r>
          </a:p>
          <a:p>
            <a:pPr>
              <a:buFont typeface="Wingdings" panose="05000000000000000000" pitchFamily="2" charset="2"/>
              <a:buChar char="q"/>
            </a:pPr>
            <a:r>
              <a:rPr lang="fr-FR" b="1" i="0" dirty="0">
                <a:solidFill>
                  <a:srgbClr val="4D5156"/>
                </a:solidFill>
                <a:effectLst/>
                <a:latin typeface="Google Sans"/>
              </a:rPr>
              <a:t>L'agriculture et  les humains sont fortement </a:t>
            </a:r>
            <a:r>
              <a:rPr lang="fr-FR" b="1" i="0" dirty="0">
                <a:solidFill>
                  <a:srgbClr val="0070C0"/>
                </a:solidFill>
                <a:effectLst/>
                <a:latin typeface="Google Sans"/>
              </a:rPr>
              <a:t>dépendants de la pollinisation.</a:t>
            </a:r>
          </a:p>
        </p:txBody>
      </p:sp>
    </p:spTree>
    <p:extLst>
      <p:ext uri="{BB962C8B-B14F-4D97-AF65-F5344CB8AC3E}">
        <p14:creationId xmlns:p14="http://schemas.microsoft.com/office/powerpoint/2010/main" val="1842103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2ECF636-418A-E3D7-EFEE-0202CE8C86F4}"/>
              </a:ext>
            </a:extLst>
          </p:cNvPr>
          <p:cNvSpPr>
            <a:spLocks noGrp="1"/>
          </p:cNvSpPr>
          <p:nvPr>
            <p:ph type="title"/>
          </p:nvPr>
        </p:nvSpPr>
        <p:spPr/>
        <p:txBody>
          <a:bodyPr/>
          <a:lstStyle/>
          <a:p>
            <a:pPr algn="ctr"/>
            <a:r>
              <a:rPr lang="fr-FR" b="1" dirty="0"/>
              <a:t>AGROECOLOGIE </a:t>
            </a:r>
            <a:endParaRPr lang="x-none" b="1" dirty="0"/>
          </a:p>
        </p:txBody>
      </p:sp>
      <p:pic>
        <p:nvPicPr>
          <p:cNvPr id="5" name="Espace réservé du contenu 4">
            <a:extLst>
              <a:ext uri="{FF2B5EF4-FFF2-40B4-BE49-F238E27FC236}">
                <a16:creationId xmlns="" xmlns:a16="http://schemas.microsoft.com/office/drawing/2014/main" id="{97076403-03DB-7470-BD2C-3C7E14C7A0D2}"/>
              </a:ext>
            </a:extLst>
          </p:cNvPr>
          <p:cNvPicPr>
            <a:picLocks noGrp="1" noChangeAspect="1"/>
          </p:cNvPicPr>
          <p:nvPr>
            <p:ph idx="1"/>
          </p:nvPr>
        </p:nvPicPr>
        <p:blipFill>
          <a:blip r:embed="rId2"/>
          <a:stretch>
            <a:fillRect/>
          </a:stretch>
        </p:blipFill>
        <p:spPr>
          <a:xfrm>
            <a:off x="838200" y="1761423"/>
            <a:ext cx="10515600" cy="4995512"/>
          </a:xfrm>
        </p:spPr>
      </p:pic>
    </p:spTree>
    <p:extLst>
      <p:ext uri="{BB962C8B-B14F-4D97-AF65-F5344CB8AC3E}">
        <p14:creationId xmlns:p14="http://schemas.microsoft.com/office/powerpoint/2010/main" val="2089773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69A2A43-92CE-015B-DDC5-15D4BC44883A}"/>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 xmlns:a16="http://schemas.microsoft.com/office/drawing/2014/main" id="{E69B9DB5-8351-0C45-E07C-E0AE217E3943}"/>
              </a:ext>
            </a:extLst>
          </p:cNvPr>
          <p:cNvSpPr>
            <a:spLocks noGrp="1"/>
          </p:cNvSpPr>
          <p:nvPr>
            <p:ph idx="1"/>
          </p:nvPr>
        </p:nvSpPr>
        <p:spPr/>
        <p:txBody>
          <a:bodyPr>
            <a:normAutofit/>
          </a:bodyPr>
          <a:lstStyle/>
          <a:p>
            <a:pPr marL="0" indent="0" algn="ctr">
              <a:buNone/>
            </a:pPr>
            <a:endParaRPr lang="fr-FR" sz="5400" i="1" dirty="0">
              <a:solidFill>
                <a:schemeClr val="accent6">
                  <a:lumMod val="75000"/>
                </a:schemeClr>
              </a:solidFill>
            </a:endParaRPr>
          </a:p>
          <a:p>
            <a:pPr marL="0" indent="0" algn="ctr">
              <a:buNone/>
            </a:pPr>
            <a:endParaRPr lang="fr-FR" sz="5400" i="1" dirty="0">
              <a:solidFill>
                <a:schemeClr val="accent6">
                  <a:lumMod val="75000"/>
                </a:schemeClr>
              </a:solidFill>
            </a:endParaRPr>
          </a:p>
          <a:p>
            <a:pPr marL="0" indent="0" algn="ctr">
              <a:buNone/>
            </a:pPr>
            <a:r>
              <a:rPr lang="fr-FR" sz="5400" i="1" dirty="0">
                <a:solidFill>
                  <a:schemeClr val="accent6">
                    <a:lumMod val="75000"/>
                  </a:schemeClr>
                </a:solidFill>
              </a:rPr>
              <a:t>Merci pour votre attention</a:t>
            </a:r>
            <a:endParaRPr lang="x-none" sz="5400" i="1" dirty="0">
              <a:solidFill>
                <a:schemeClr val="accent6">
                  <a:lumMod val="75000"/>
                </a:schemeClr>
              </a:solidFill>
            </a:endParaRPr>
          </a:p>
        </p:txBody>
      </p:sp>
    </p:spTree>
    <p:extLst>
      <p:ext uri="{BB962C8B-B14F-4D97-AF65-F5344CB8AC3E}">
        <p14:creationId xmlns:p14="http://schemas.microsoft.com/office/powerpoint/2010/main" val="142043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0601501-6A2A-C653-282D-6174D613C3C2}"/>
              </a:ext>
            </a:extLst>
          </p:cNvPr>
          <p:cNvSpPr>
            <a:spLocks noGrp="1"/>
          </p:cNvSpPr>
          <p:nvPr>
            <p:ph type="title"/>
          </p:nvPr>
        </p:nvSpPr>
        <p:spPr/>
        <p:txBody>
          <a:bodyPr/>
          <a:lstStyle/>
          <a:p>
            <a:pPr algn="ctr"/>
            <a:r>
              <a:rPr lang="fr-FR" b="1" dirty="0">
                <a:solidFill>
                  <a:schemeClr val="accent2">
                    <a:lumMod val="75000"/>
                  </a:schemeClr>
                </a:solidFill>
                <a:latin typeface="+mn-lt"/>
              </a:rPr>
              <a:t>Pour quoi Agroécologie ?</a:t>
            </a:r>
            <a:endParaRPr lang="x-none" b="1" dirty="0">
              <a:solidFill>
                <a:schemeClr val="accent2">
                  <a:lumMod val="75000"/>
                </a:schemeClr>
              </a:solidFill>
              <a:latin typeface="+mn-lt"/>
            </a:endParaRPr>
          </a:p>
        </p:txBody>
      </p:sp>
      <p:sp>
        <p:nvSpPr>
          <p:cNvPr id="3" name="Espace réservé du contenu 2">
            <a:extLst>
              <a:ext uri="{FF2B5EF4-FFF2-40B4-BE49-F238E27FC236}">
                <a16:creationId xmlns="" xmlns:a16="http://schemas.microsoft.com/office/drawing/2014/main" id="{811A221C-F257-8234-E6F6-4F0D89721481}"/>
              </a:ext>
            </a:extLst>
          </p:cNvPr>
          <p:cNvSpPr>
            <a:spLocks noGrp="1"/>
          </p:cNvSpPr>
          <p:nvPr>
            <p:ph idx="1"/>
          </p:nvPr>
        </p:nvSpPr>
        <p:spPr/>
        <p:txBody>
          <a:bodyPr>
            <a:normAutofit/>
          </a:bodyPr>
          <a:lstStyle/>
          <a:p>
            <a:pPr>
              <a:buFont typeface="Wingdings" panose="05000000000000000000" pitchFamily="2" charset="2"/>
              <a:buChar char="Ø"/>
            </a:pPr>
            <a:r>
              <a:rPr lang="fr-FR" sz="4400" b="1" dirty="0">
                <a:solidFill>
                  <a:srgbClr val="0070C0"/>
                </a:solidFill>
              </a:rPr>
              <a:t>L</a:t>
            </a:r>
            <a:r>
              <a:rPr lang="fr-FR" sz="4000" b="1" i="0" dirty="0">
                <a:solidFill>
                  <a:srgbClr val="4D5156"/>
                </a:solidFill>
                <a:effectLst/>
              </a:rPr>
              <a:t>'</a:t>
            </a:r>
            <a:r>
              <a:rPr lang="fr-FR" sz="4000" b="1" i="0" dirty="0">
                <a:solidFill>
                  <a:srgbClr val="040C28"/>
                </a:solidFill>
                <a:effectLst/>
              </a:rPr>
              <a:t>agroécologie</a:t>
            </a:r>
            <a:r>
              <a:rPr lang="fr-FR" sz="4000" b="1" i="0" dirty="0">
                <a:solidFill>
                  <a:srgbClr val="4D5156"/>
                </a:solidFill>
                <a:effectLst/>
              </a:rPr>
              <a:t> participe à une plus grande </a:t>
            </a:r>
          </a:p>
          <a:p>
            <a:pPr marL="0" indent="0">
              <a:buNone/>
            </a:pPr>
            <a:r>
              <a:rPr lang="fr-FR" sz="4000" b="1" dirty="0">
                <a:solidFill>
                  <a:srgbClr val="4D5156"/>
                </a:solidFill>
              </a:rPr>
              <a:t>     </a:t>
            </a:r>
            <a:r>
              <a:rPr lang="fr-FR" sz="4000" b="1" dirty="0">
                <a:solidFill>
                  <a:srgbClr val="FF0000"/>
                </a:solidFill>
              </a:rPr>
              <a:t> </a:t>
            </a:r>
            <a:r>
              <a:rPr lang="fr-FR" sz="5400" b="1" i="0" dirty="0">
                <a:solidFill>
                  <a:srgbClr val="FF0000"/>
                </a:solidFill>
                <a:effectLst/>
              </a:rPr>
              <a:t>justice</a:t>
            </a:r>
            <a:r>
              <a:rPr lang="fr-FR" sz="5400" b="1" i="0" dirty="0">
                <a:solidFill>
                  <a:srgbClr val="00B050"/>
                </a:solidFill>
                <a:effectLst/>
              </a:rPr>
              <a:t> sociale</a:t>
            </a:r>
            <a:endParaRPr lang="x-none" sz="5400" b="1" dirty="0">
              <a:solidFill>
                <a:srgbClr val="00B050"/>
              </a:solidFill>
            </a:endParaRPr>
          </a:p>
        </p:txBody>
      </p:sp>
    </p:spTree>
    <p:extLst>
      <p:ext uri="{BB962C8B-B14F-4D97-AF65-F5344CB8AC3E}">
        <p14:creationId xmlns:p14="http://schemas.microsoft.com/office/powerpoint/2010/main" val="378795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FAC3A794-E15A-6280-692D-40DD561B8E33}"/>
              </a:ext>
            </a:extLst>
          </p:cNvPr>
          <p:cNvSpPr>
            <a:spLocks noGrp="1"/>
          </p:cNvSpPr>
          <p:nvPr>
            <p:ph idx="1"/>
          </p:nvPr>
        </p:nvSpPr>
        <p:spPr/>
        <p:txBody>
          <a:bodyPr>
            <a:normAutofit/>
          </a:bodyPr>
          <a:lstStyle/>
          <a:p>
            <a:pPr marL="0" indent="0" algn="ctr">
              <a:buNone/>
            </a:pPr>
            <a:r>
              <a:rPr lang="fr-FR" sz="4000" b="1" i="0" dirty="0">
                <a:solidFill>
                  <a:srgbClr val="FF0000"/>
                </a:solidFill>
                <a:effectLst/>
                <a:latin typeface="Google Sans"/>
              </a:rPr>
              <a:t>Quels sont les éléments de l’Agroécologie?</a:t>
            </a:r>
            <a:r>
              <a:rPr lang="fr-FR" sz="4000" b="1" i="0" dirty="0">
                <a:solidFill>
                  <a:srgbClr val="FF0000"/>
                </a:solidFill>
                <a:effectLst/>
                <a:latin typeface="arial" panose="020B0604020202020204" pitchFamily="34" charset="0"/>
              </a:rPr>
              <a:t/>
            </a:r>
            <a:br>
              <a:rPr lang="fr-FR" sz="4000" b="1" i="0" dirty="0">
                <a:solidFill>
                  <a:srgbClr val="FF0000"/>
                </a:solidFill>
                <a:effectLst/>
                <a:latin typeface="arial" panose="020B0604020202020204" pitchFamily="34" charset="0"/>
              </a:rPr>
            </a:br>
            <a:endParaRPr lang="x-none" sz="4000" b="1" dirty="0">
              <a:solidFill>
                <a:srgbClr val="FF0000"/>
              </a:solidFill>
            </a:endParaRPr>
          </a:p>
        </p:txBody>
      </p:sp>
    </p:spTree>
    <p:extLst>
      <p:ext uri="{BB962C8B-B14F-4D97-AF65-F5344CB8AC3E}">
        <p14:creationId xmlns:p14="http://schemas.microsoft.com/office/powerpoint/2010/main" val="265040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A210296-CCE6-8EE3-82BC-EA16DE25D371}"/>
              </a:ext>
            </a:extLst>
          </p:cNvPr>
          <p:cNvSpPr>
            <a:spLocks noGrp="1"/>
          </p:cNvSpPr>
          <p:nvPr>
            <p:ph type="title"/>
          </p:nvPr>
        </p:nvSpPr>
        <p:spPr>
          <a:xfrm>
            <a:off x="838200" y="336249"/>
            <a:ext cx="10515600" cy="1325563"/>
          </a:xfrm>
        </p:spPr>
        <p:txBody>
          <a:bodyPr>
            <a:normAutofit fontScale="90000"/>
          </a:bodyPr>
          <a:lstStyle/>
          <a:p>
            <a:r>
              <a:rPr lang="fr-FR" b="1" i="0" dirty="0">
                <a:solidFill>
                  <a:srgbClr val="202124"/>
                </a:solidFill>
                <a:effectLst/>
                <a:latin typeface="Google Sans"/>
              </a:rPr>
              <a:t>Quels sont les éléments de l'agroécologie?</a:t>
            </a:r>
            <a:r>
              <a:rPr lang="fr-FR" b="1" i="0" dirty="0">
                <a:solidFill>
                  <a:srgbClr val="202124"/>
                </a:solidFill>
                <a:effectLst/>
                <a:latin typeface="arial" panose="020B0604020202020204" pitchFamily="34" charset="0"/>
              </a:rPr>
              <a:t/>
            </a:r>
            <a:br>
              <a:rPr lang="fr-FR" b="1" i="0" dirty="0">
                <a:solidFill>
                  <a:srgbClr val="202124"/>
                </a:solidFill>
                <a:effectLst/>
                <a:latin typeface="arial" panose="020B0604020202020204" pitchFamily="34" charset="0"/>
              </a:rPr>
            </a:br>
            <a:endParaRPr lang="x-none" b="1" dirty="0"/>
          </a:p>
        </p:txBody>
      </p:sp>
      <p:sp>
        <p:nvSpPr>
          <p:cNvPr id="3" name="Espace réservé du contenu 2">
            <a:extLst>
              <a:ext uri="{FF2B5EF4-FFF2-40B4-BE49-F238E27FC236}">
                <a16:creationId xmlns="" xmlns:a16="http://schemas.microsoft.com/office/drawing/2014/main" id="{23B93246-CA4A-5111-26A5-DC9897875F0E}"/>
              </a:ext>
            </a:extLst>
          </p:cNvPr>
          <p:cNvSpPr>
            <a:spLocks noGrp="1"/>
          </p:cNvSpPr>
          <p:nvPr>
            <p:ph idx="1"/>
          </p:nvPr>
        </p:nvSpPr>
        <p:spPr/>
        <p:txBody>
          <a:bodyPr>
            <a:normAutofit fontScale="92500" lnSpcReduction="10000"/>
          </a:bodyPr>
          <a:lstStyle/>
          <a:p>
            <a:pPr marL="0" indent="0" algn="l">
              <a:buNone/>
            </a:pPr>
            <a:r>
              <a:rPr lang="fr-FR" b="1" dirty="0">
                <a:solidFill>
                  <a:srgbClr val="202124"/>
                </a:solidFill>
                <a:latin typeface="Google Sans"/>
              </a:rPr>
              <a:t>  P</a:t>
            </a:r>
            <a:r>
              <a:rPr lang="fr-FR" b="1" i="0" dirty="0">
                <a:solidFill>
                  <a:srgbClr val="202124"/>
                </a:solidFill>
                <a:effectLst/>
                <a:latin typeface="Google Sans"/>
              </a:rPr>
              <a:t>our des systèmes agricoles et alimentaires durables (guide FAO): </a:t>
            </a:r>
            <a:endParaRPr lang="fr-FR" b="0" i="0" dirty="0">
              <a:solidFill>
                <a:srgbClr val="202124"/>
              </a:solidFill>
              <a:effectLst/>
              <a:latin typeface="Google Sans"/>
            </a:endParaRPr>
          </a:p>
          <a:p>
            <a:pPr algn="l">
              <a:buFont typeface="Wingdings" panose="05000000000000000000" pitchFamily="2" charset="2"/>
              <a:buChar char="v"/>
            </a:pPr>
            <a:r>
              <a:rPr lang="fr-FR" b="1" i="0" dirty="0">
                <a:solidFill>
                  <a:srgbClr val="FF0000"/>
                </a:solidFill>
                <a:effectLst/>
                <a:latin typeface="Google Sans"/>
              </a:rPr>
              <a:t>Diversité .</a:t>
            </a:r>
          </a:p>
          <a:p>
            <a:pPr algn="l">
              <a:buFont typeface="Wingdings" panose="05000000000000000000" pitchFamily="2" charset="2"/>
              <a:buChar char="v"/>
            </a:pPr>
            <a:r>
              <a:rPr lang="fr-FR" b="1" i="0" dirty="0" err="1">
                <a:solidFill>
                  <a:srgbClr val="00B050"/>
                </a:solidFill>
                <a:effectLst/>
                <a:latin typeface="Google Sans"/>
              </a:rPr>
              <a:t>Co-création</a:t>
            </a:r>
            <a:r>
              <a:rPr lang="fr-FR" b="1" i="0" dirty="0">
                <a:solidFill>
                  <a:srgbClr val="00B050"/>
                </a:solidFill>
                <a:effectLst/>
                <a:latin typeface="Google Sans"/>
              </a:rPr>
              <a:t> et partage de connaissances.</a:t>
            </a:r>
            <a:r>
              <a:rPr lang="fr-FR" b="0" i="0" dirty="0">
                <a:solidFill>
                  <a:srgbClr val="202124"/>
                </a:solidFill>
                <a:effectLst/>
                <a:latin typeface="Google Sans"/>
              </a:rPr>
              <a:t> </a:t>
            </a:r>
          </a:p>
          <a:p>
            <a:pPr algn="l">
              <a:buFont typeface="Wingdings" panose="05000000000000000000" pitchFamily="2" charset="2"/>
              <a:buChar char="v"/>
            </a:pPr>
            <a:r>
              <a:rPr lang="fr-FR" b="1" i="0" dirty="0">
                <a:solidFill>
                  <a:srgbClr val="0070C0"/>
                </a:solidFill>
                <a:effectLst/>
                <a:latin typeface="Google Sans"/>
              </a:rPr>
              <a:t>Synergies. </a:t>
            </a:r>
          </a:p>
          <a:p>
            <a:pPr algn="l">
              <a:buFont typeface="Wingdings" panose="05000000000000000000" pitchFamily="2" charset="2"/>
              <a:buChar char="v"/>
            </a:pPr>
            <a:r>
              <a:rPr lang="fr-FR" b="1" i="0" dirty="0">
                <a:solidFill>
                  <a:srgbClr val="7030A0"/>
                </a:solidFill>
                <a:effectLst/>
                <a:latin typeface="Google Sans"/>
              </a:rPr>
              <a:t>Efficience (performance).</a:t>
            </a:r>
            <a:r>
              <a:rPr lang="fr-FR" b="0" i="0" dirty="0">
                <a:solidFill>
                  <a:srgbClr val="202124"/>
                </a:solidFill>
                <a:effectLst/>
                <a:latin typeface="Google Sans"/>
              </a:rPr>
              <a:t> </a:t>
            </a:r>
          </a:p>
          <a:p>
            <a:pPr algn="l">
              <a:buFont typeface="Wingdings" panose="05000000000000000000" pitchFamily="2" charset="2"/>
              <a:buChar char="v"/>
            </a:pPr>
            <a:r>
              <a:rPr lang="fr-FR" b="1" i="0" dirty="0">
                <a:solidFill>
                  <a:srgbClr val="FF0000"/>
                </a:solidFill>
                <a:effectLst/>
                <a:latin typeface="Google Sans"/>
              </a:rPr>
              <a:t>Recyclage.</a:t>
            </a:r>
            <a:r>
              <a:rPr lang="fr-FR" b="0" i="0" dirty="0">
                <a:solidFill>
                  <a:srgbClr val="202124"/>
                </a:solidFill>
                <a:effectLst/>
                <a:latin typeface="Google Sans"/>
              </a:rPr>
              <a:t> </a:t>
            </a:r>
          </a:p>
          <a:p>
            <a:pPr algn="l">
              <a:buFont typeface="Wingdings" panose="05000000000000000000" pitchFamily="2" charset="2"/>
              <a:buChar char="v"/>
            </a:pPr>
            <a:r>
              <a:rPr lang="fr-FR" b="1" i="0" dirty="0">
                <a:solidFill>
                  <a:srgbClr val="0070C0"/>
                </a:solidFill>
                <a:effectLst/>
                <a:latin typeface="Google Sans"/>
              </a:rPr>
              <a:t>Résilience.</a:t>
            </a:r>
            <a:r>
              <a:rPr lang="fr-FR" b="0" i="0" dirty="0">
                <a:solidFill>
                  <a:srgbClr val="202124"/>
                </a:solidFill>
                <a:effectLst/>
                <a:latin typeface="Google Sans"/>
              </a:rPr>
              <a:t> </a:t>
            </a:r>
          </a:p>
          <a:p>
            <a:pPr algn="l">
              <a:buFont typeface="Wingdings" panose="05000000000000000000" pitchFamily="2" charset="2"/>
              <a:buChar char="v"/>
            </a:pPr>
            <a:r>
              <a:rPr lang="fr-FR" b="1" i="0" dirty="0">
                <a:solidFill>
                  <a:srgbClr val="00B050"/>
                </a:solidFill>
                <a:effectLst/>
                <a:latin typeface="Google Sans"/>
              </a:rPr>
              <a:t>Gouvernance responsable.</a:t>
            </a:r>
            <a:r>
              <a:rPr lang="fr-FR" b="0" i="0" dirty="0">
                <a:solidFill>
                  <a:srgbClr val="202124"/>
                </a:solidFill>
                <a:effectLst/>
                <a:latin typeface="Google Sans"/>
              </a:rPr>
              <a:t> </a:t>
            </a:r>
          </a:p>
          <a:p>
            <a:pPr algn="l">
              <a:buFont typeface="Wingdings" panose="05000000000000000000" pitchFamily="2" charset="2"/>
              <a:buChar char="v"/>
            </a:pPr>
            <a:r>
              <a:rPr lang="fr-FR" b="1" i="0" dirty="0">
                <a:solidFill>
                  <a:srgbClr val="7030A0"/>
                </a:solidFill>
                <a:effectLst/>
                <a:latin typeface="Google Sans"/>
              </a:rPr>
              <a:t>Economie circulaire et solidaire.</a:t>
            </a:r>
          </a:p>
          <a:p>
            <a:endParaRPr lang="x-none" dirty="0"/>
          </a:p>
        </p:txBody>
      </p:sp>
    </p:spTree>
    <p:extLst>
      <p:ext uri="{BB962C8B-B14F-4D97-AF65-F5344CB8AC3E}">
        <p14:creationId xmlns:p14="http://schemas.microsoft.com/office/powerpoint/2010/main" val="203112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9698751-9954-A025-DEC9-52A3BC5ED267}"/>
              </a:ext>
            </a:extLst>
          </p:cNvPr>
          <p:cNvSpPr>
            <a:spLocks noGrp="1"/>
          </p:cNvSpPr>
          <p:nvPr>
            <p:ph type="title"/>
          </p:nvPr>
        </p:nvSpPr>
        <p:spPr>
          <a:xfrm>
            <a:off x="838199" y="365125"/>
            <a:ext cx="10769867" cy="1325563"/>
          </a:xfrm>
        </p:spPr>
        <p:txBody>
          <a:bodyPr/>
          <a:lstStyle/>
          <a:p>
            <a:r>
              <a:rPr lang="fr-FR" b="1" i="0" dirty="0">
                <a:solidFill>
                  <a:srgbClr val="C00000"/>
                </a:solidFill>
                <a:effectLst/>
                <a:latin typeface="Google Sans"/>
              </a:rPr>
              <a:t>Les principales dimensions de l'agroécologie?</a:t>
            </a:r>
            <a:endParaRPr lang="x-none" dirty="0"/>
          </a:p>
        </p:txBody>
      </p:sp>
      <p:sp>
        <p:nvSpPr>
          <p:cNvPr id="3" name="Espace réservé du contenu 2">
            <a:extLst>
              <a:ext uri="{FF2B5EF4-FFF2-40B4-BE49-F238E27FC236}">
                <a16:creationId xmlns="" xmlns:a16="http://schemas.microsoft.com/office/drawing/2014/main" id="{AC0472B0-30A7-FF7C-C0DA-8DE53B6350D7}"/>
              </a:ext>
            </a:extLst>
          </p:cNvPr>
          <p:cNvSpPr>
            <a:spLocks noGrp="1"/>
          </p:cNvSpPr>
          <p:nvPr>
            <p:ph idx="1"/>
          </p:nvPr>
        </p:nvSpPr>
        <p:spPr>
          <a:xfrm>
            <a:off x="838199" y="2182578"/>
            <a:ext cx="10515600" cy="4675422"/>
          </a:xfrm>
        </p:spPr>
        <p:txBody>
          <a:bodyPr>
            <a:normAutofit fontScale="47500" lnSpcReduction="20000"/>
          </a:bodyPr>
          <a:lstStyle/>
          <a:p>
            <a:pPr algn="l">
              <a:buFont typeface="Wingdings" panose="05000000000000000000" pitchFamily="2" charset="2"/>
              <a:buChar char="q"/>
            </a:pPr>
            <a:r>
              <a:rPr lang="fr-FR" sz="4400" b="1" i="0" dirty="0">
                <a:solidFill>
                  <a:srgbClr val="4D5156"/>
                </a:solidFill>
                <a:effectLst/>
                <a:latin typeface="Google Sans"/>
              </a:rPr>
              <a:t>Les principales dimensions de l'agroécologie sont de </a:t>
            </a:r>
            <a:r>
              <a:rPr lang="fr-FR" sz="4400" b="1" i="0" dirty="0">
                <a:solidFill>
                  <a:srgbClr val="040C28"/>
                </a:solidFill>
                <a:effectLst/>
                <a:latin typeface="Google Sans"/>
              </a:rPr>
              <a:t>pouvoir concilier  (en harmonie):</a:t>
            </a:r>
          </a:p>
          <a:p>
            <a:pPr marL="0" indent="0" algn="l">
              <a:buNone/>
            </a:pPr>
            <a:endParaRPr lang="fr-FR" sz="4400" b="1" i="0" dirty="0">
              <a:solidFill>
                <a:srgbClr val="040C28"/>
              </a:solidFill>
              <a:effectLst/>
              <a:latin typeface="Google Sans"/>
            </a:endParaRPr>
          </a:p>
          <a:p>
            <a:pPr algn="l">
              <a:buFont typeface="Wingdings" panose="05000000000000000000" pitchFamily="2" charset="2"/>
              <a:buChar char="ü"/>
            </a:pPr>
            <a:r>
              <a:rPr lang="fr-FR" sz="4400" b="1" i="0" dirty="0">
                <a:solidFill>
                  <a:srgbClr val="00B050"/>
                </a:solidFill>
                <a:effectLst/>
                <a:latin typeface="Google Sans"/>
              </a:rPr>
              <a:t>rentabilité économique,</a:t>
            </a:r>
            <a:endParaRPr lang="fr-FR" sz="4400" b="1" dirty="0">
              <a:solidFill>
                <a:srgbClr val="040C28"/>
              </a:solidFill>
              <a:latin typeface="Google Sans"/>
            </a:endParaRPr>
          </a:p>
          <a:p>
            <a:pPr algn="l">
              <a:buFont typeface="Wingdings" panose="05000000000000000000" pitchFamily="2" charset="2"/>
              <a:buChar char="ü"/>
            </a:pPr>
            <a:endParaRPr lang="fr-FR" sz="4400" b="1" i="0" dirty="0">
              <a:solidFill>
                <a:srgbClr val="040C28"/>
              </a:solidFill>
              <a:effectLst/>
              <a:latin typeface="Google Sans"/>
            </a:endParaRPr>
          </a:p>
          <a:p>
            <a:pPr algn="l">
              <a:buFont typeface="Wingdings" panose="05000000000000000000" pitchFamily="2" charset="2"/>
              <a:buChar char="ü"/>
            </a:pPr>
            <a:r>
              <a:rPr lang="fr-FR" sz="4400" b="1" i="0" dirty="0">
                <a:solidFill>
                  <a:srgbClr val="FF0000"/>
                </a:solidFill>
                <a:effectLst/>
                <a:latin typeface="Google Sans"/>
              </a:rPr>
              <a:t>impact social au niveau du terroir</a:t>
            </a:r>
          </a:p>
          <a:p>
            <a:pPr marL="0" indent="0" algn="l">
              <a:buNone/>
            </a:pPr>
            <a:r>
              <a:rPr lang="fr-FR" sz="4400" b="1" i="0" dirty="0">
                <a:solidFill>
                  <a:srgbClr val="040C28"/>
                </a:solidFill>
                <a:effectLst/>
                <a:latin typeface="Google Sans"/>
              </a:rPr>
              <a:t> et</a:t>
            </a:r>
          </a:p>
          <a:p>
            <a:pPr algn="l">
              <a:buFont typeface="Wingdings" panose="05000000000000000000" pitchFamily="2" charset="2"/>
              <a:buChar char="ü"/>
            </a:pPr>
            <a:r>
              <a:rPr lang="fr-FR" sz="4400" b="1" i="0" dirty="0">
                <a:solidFill>
                  <a:srgbClr val="0070C0"/>
                </a:solidFill>
                <a:effectLst/>
                <a:latin typeface="Google Sans"/>
              </a:rPr>
              <a:t> pérennité environnementale.</a:t>
            </a:r>
          </a:p>
          <a:p>
            <a:pPr algn="l">
              <a:buFont typeface="Wingdings" panose="05000000000000000000" pitchFamily="2" charset="2"/>
              <a:buChar char="ü"/>
            </a:pPr>
            <a:endParaRPr lang="fr-FR" sz="4400" b="1" i="0" dirty="0">
              <a:solidFill>
                <a:srgbClr val="4D5156"/>
              </a:solidFill>
              <a:effectLst/>
              <a:latin typeface="Google Sans"/>
            </a:endParaRPr>
          </a:p>
          <a:p>
            <a:pPr algn="l">
              <a:buFont typeface="Wingdings" panose="05000000000000000000" pitchFamily="2" charset="2"/>
              <a:buChar char="ü"/>
            </a:pPr>
            <a:endParaRPr lang="fr-FR" sz="4400" b="1" i="0" dirty="0">
              <a:solidFill>
                <a:srgbClr val="4D5156"/>
              </a:solidFill>
              <a:effectLst/>
              <a:latin typeface="Google Sans"/>
            </a:endParaRPr>
          </a:p>
          <a:p>
            <a:pPr>
              <a:buFont typeface="Wingdings" panose="05000000000000000000" pitchFamily="2" charset="2"/>
              <a:buChar char="q"/>
            </a:pPr>
            <a:r>
              <a:rPr lang="fr-FR" sz="4400" b="1" dirty="0">
                <a:solidFill>
                  <a:srgbClr val="7030A0"/>
                </a:solidFill>
                <a:effectLst/>
              </a:rPr>
              <a:t>L’agroécologie vise à promouvoir des systèmes alimentaires viables, respectueux des hommes et respectueux de leur environnement.</a:t>
            </a:r>
          </a:p>
          <a:p>
            <a:pPr algn="l"/>
            <a:endParaRPr lang="fr-FR" b="0" i="0" dirty="0">
              <a:solidFill>
                <a:srgbClr val="202124"/>
              </a:solidFill>
              <a:effectLst/>
              <a:latin typeface="arial" panose="020B0604020202020204" pitchFamily="34" charset="0"/>
            </a:endParaRPr>
          </a:p>
          <a:p>
            <a:pPr marL="0" indent="0">
              <a:buNone/>
            </a:pPr>
            <a:r>
              <a:rPr lang="fr-FR" b="0" i="0" dirty="0">
                <a:solidFill>
                  <a:srgbClr val="202124"/>
                </a:solidFill>
                <a:effectLst/>
                <a:latin typeface="arial" panose="020B0604020202020204" pitchFamily="34" charset="0"/>
              </a:rPr>
              <a:t/>
            </a:r>
            <a:br>
              <a:rPr lang="fr-FR" b="0" i="0" dirty="0">
                <a:solidFill>
                  <a:srgbClr val="202124"/>
                </a:solidFill>
                <a:effectLst/>
                <a:latin typeface="arial" panose="020B0604020202020204" pitchFamily="34" charset="0"/>
              </a:rPr>
            </a:br>
            <a:endParaRPr lang="x-none" dirty="0"/>
          </a:p>
        </p:txBody>
      </p:sp>
    </p:spTree>
    <p:extLst>
      <p:ext uri="{BB962C8B-B14F-4D97-AF65-F5344CB8AC3E}">
        <p14:creationId xmlns:p14="http://schemas.microsoft.com/office/powerpoint/2010/main" val="259128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811495D-B448-7892-8486-25F02A37DEF4}"/>
              </a:ext>
            </a:extLst>
          </p:cNvPr>
          <p:cNvSpPr>
            <a:spLocks noGrp="1"/>
          </p:cNvSpPr>
          <p:nvPr>
            <p:ph type="title"/>
          </p:nvPr>
        </p:nvSpPr>
        <p:spPr/>
        <p:txBody>
          <a:bodyPr>
            <a:normAutofit fontScale="90000"/>
          </a:bodyPr>
          <a:lstStyle/>
          <a:p>
            <a:pPr algn="ctr"/>
            <a:r>
              <a:rPr lang="fr-FR" sz="3600" b="1" i="0" dirty="0">
                <a:solidFill>
                  <a:srgbClr val="FF0000"/>
                </a:solidFill>
                <a:effectLst/>
                <a:latin typeface="Google Sans"/>
              </a:rPr>
              <a:t>Quels sont les grands principes de l'agroécologie ?</a:t>
            </a:r>
            <a:r>
              <a:rPr lang="fr-FR" sz="3600" b="1" i="0" dirty="0">
                <a:solidFill>
                  <a:srgbClr val="FF0000"/>
                </a:solidFill>
                <a:effectLst/>
                <a:latin typeface="arial" panose="020B0604020202020204" pitchFamily="34" charset="0"/>
              </a:rPr>
              <a:t/>
            </a:r>
            <a:br>
              <a:rPr lang="fr-FR" sz="3600" b="1" i="0" dirty="0">
                <a:solidFill>
                  <a:srgbClr val="FF0000"/>
                </a:solidFill>
                <a:effectLst/>
                <a:latin typeface="arial" panose="020B0604020202020204" pitchFamily="34" charset="0"/>
              </a:rPr>
            </a:br>
            <a:endParaRPr lang="x-none" sz="3600" b="1" dirty="0">
              <a:solidFill>
                <a:srgbClr val="FF0000"/>
              </a:solidFill>
            </a:endParaRPr>
          </a:p>
        </p:txBody>
      </p:sp>
      <p:sp>
        <p:nvSpPr>
          <p:cNvPr id="3" name="Espace réservé du contenu 2">
            <a:extLst>
              <a:ext uri="{FF2B5EF4-FFF2-40B4-BE49-F238E27FC236}">
                <a16:creationId xmlns="" xmlns:a16="http://schemas.microsoft.com/office/drawing/2014/main" id="{C8E752E2-8FA1-25EA-4742-A12561BA0F13}"/>
              </a:ext>
            </a:extLst>
          </p:cNvPr>
          <p:cNvSpPr>
            <a:spLocks noGrp="1"/>
          </p:cNvSpPr>
          <p:nvPr>
            <p:ph idx="1"/>
          </p:nvPr>
        </p:nvSpPr>
        <p:spPr>
          <a:xfrm>
            <a:off x="866274" y="1825625"/>
            <a:ext cx="10487526" cy="4351338"/>
          </a:xfrm>
        </p:spPr>
        <p:txBody>
          <a:bodyPr/>
          <a:lstStyle/>
          <a:p>
            <a:pPr algn="l">
              <a:buFont typeface="Wingdings" panose="05000000000000000000" pitchFamily="2" charset="2"/>
              <a:buChar char="q"/>
            </a:pPr>
            <a:r>
              <a:rPr lang="fr-FR" b="1" i="0" dirty="0">
                <a:solidFill>
                  <a:srgbClr val="202124"/>
                </a:solidFill>
                <a:effectLst/>
                <a:latin typeface="Google Sans"/>
              </a:rPr>
              <a:t>Comprendre l'agroécologie.</a:t>
            </a:r>
          </a:p>
          <a:p>
            <a:pPr marL="0" indent="0" algn="l">
              <a:buNone/>
            </a:pPr>
            <a:endParaRPr lang="fr-FR" b="1" i="0" dirty="0">
              <a:solidFill>
                <a:srgbClr val="202124"/>
              </a:solidFill>
              <a:effectLst/>
              <a:latin typeface="Google Sans"/>
            </a:endParaRPr>
          </a:p>
          <a:p>
            <a:pPr algn="l">
              <a:buFont typeface="Wingdings" panose="05000000000000000000" pitchFamily="2" charset="2"/>
              <a:buChar char="Ø"/>
            </a:pPr>
            <a:r>
              <a:rPr lang="fr-FR" b="1" i="0" dirty="0">
                <a:solidFill>
                  <a:srgbClr val="0070C0"/>
                </a:solidFill>
                <a:effectLst/>
                <a:latin typeface="Google Sans"/>
              </a:rPr>
              <a:t>Préserver les ressources.</a:t>
            </a:r>
          </a:p>
          <a:p>
            <a:pPr marL="0" indent="0" algn="l">
              <a:buNone/>
            </a:pPr>
            <a:endParaRPr lang="fr-FR" b="1" i="0" dirty="0">
              <a:solidFill>
                <a:srgbClr val="0070C0"/>
              </a:solidFill>
              <a:effectLst/>
              <a:latin typeface="Google Sans"/>
            </a:endParaRPr>
          </a:p>
          <a:p>
            <a:pPr algn="l">
              <a:buFont typeface="Wingdings" panose="05000000000000000000" pitchFamily="2" charset="2"/>
              <a:buChar char="Ø"/>
            </a:pPr>
            <a:r>
              <a:rPr lang="fr-FR" b="1" i="0" dirty="0">
                <a:solidFill>
                  <a:srgbClr val="7030A0"/>
                </a:solidFill>
                <a:effectLst/>
                <a:latin typeface="Google Sans"/>
              </a:rPr>
              <a:t>Favoriser une plus grande diversité</a:t>
            </a:r>
          </a:p>
          <a:p>
            <a:pPr marL="0" indent="0" algn="l">
              <a:buNone/>
            </a:pPr>
            <a:endParaRPr lang="fr-FR" b="1" i="0" dirty="0">
              <a:solidFill>
                <a:srgbClr val="7030A0"/>
              </a:solidFill>
              <a:effectLst/>
              <a:latin typeface="Google Sans"/>
            </a:endParaRPr>
          </a:p>
          <a:p>
            <a:pPr algn="l">
              <a:buFont typeface="Wingdings" panose="05000000000000000000" pitchFamily="2" charset="2"/>
              <a:buChar char="Ø"/>
            </a:pPr>
            <a:r>
              <a:rPr lang="fr-FR" b="1" i="0" dirty="0">
                <a:solidFill>
                  <a:srgbClr val="FF0000"/>
                </a:solidFill>
                <a:effectLst/>
                <a:latin typeface="Google Sans"/>
              </a:rPr>
              <a:t>Valoriser les services agroécologiques.</a:t>
            </a:r>
          </a:p>
          <a:p>
            <a:pPr marL="0" indent="0" algn="l">
              <a:buNone/>
            </a:pPr>
            <a:endParaRPr lang="fr-FR" b="1" i="0" dirty="0">
              <a:solidFill>
                <a:schemeClr val="accent4">
                  <a:lumMod val="50000"/>
                </a:schemeClr>
              </a:solidFill>
              <a:effectLst/>
              <a:latin typeface="Google Sans"/>
            </a:endParaRPr>
          </a:p>
          <a:p>
            <a:endParaRPr lang="x-none" dirty="0"/>
          </a:p>
        </p:txBody>
      </p:sp>
    </p:spTree>
    <p:extLst>
      <p:ext uri="{BB962C8B-B14F-4D97-AF65-F5344CB8AC3E}">
        <p14:creationId xmlns:p14="http://schemas.microsoft.com/office/powerpoint/2010/main" val="37048421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1453</Words>
  <Application>Microsoft Office PowerPoint</Application>
  <PresentationFormat>Grand écran</PresentationFormat>
  <Paragraphs>226</Paragraphs>
  <Slides>49</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49</vt:i4>
      </vt:variant>
    </vt:vector>
  </HeadingPairs>
  <TitlesOfParts>
    <vt:vector size="63" baseType="lpstr">
      <vt:lpstr>NSimSun</vt:lpstr>
      <vt:lpstr>Arial</vt:lpstr>
      <vt:lpstr>Arial</vt:lpstr>
      <vt:lpstr>Calibri</vt:lpstr>
      <vt:lpstr>Calibri </vt:lpstr>
      <vt:lpstr>Calibri Light</vt:lpstr>
      <vt:lpstr>Google Sans</vt:lpstr>
      <vt:lpstr>HelveticaNeueBold</vt:lpstr>
      <vt:lpstr>latin_ext</vt:lpstr>
      <vt:lpstr>Lato</vt:lpstr>
      <vt:lpstr>Poppins</vt:lpstr>
      <vt:lpstr>Times New Roman</vt:lpstr>
      <vt:lpstr>Wingdings</vt:lpstr>
      <vt:lpstr>Thème Office</vt:lpstr>
      <vt:lpstr>Présentation PowerPoint</vt:lpstr>
      <vt:lpstr>                                                 ????</vt:lpstr>
      <vt:lpstr>Présentation PowerPoint</vt:lpstr>
      <vt:lpstr>   L’Agroécologie  </vt:lpstr>
      <vt:lpstr>Pour quoi Agroécologie ?</vt:lpstr>
      <vt:lpstr>Présentation PowerPoint</vt:lpstr>
      <vt:lpstr>Quels sont les éléments de l'agroécologie? </vt:lpstr>
      <vt:lpstr>Les principales dimensions de l'agroécologie?</vt:lpstr>
      <vt:lpstr>Quels sont les grands principes de l'agroécologie ? </vt:lpstr>
      <vt:lpstr>L’agroécologie se situe à plusieurs échelles?</vt:lpstr>
      <vt:lpstr>L’agroécologie se situe à plusieurs échelles:</vt:lpstr>
      <vt:lpstr> L’agroécologie se situe à plusieurs échelles:    </vt:lpstr>
      <vt:lpstr>L’agroécologie se situe à plusieurs échelles:</vt:lpstr>
      <vt:lpstr>L’agroécologie se situe à plusieurs échelles:</vt:lpstr>
      <vt:lpstr>L’agroécologie se situe à plusieurs échelles:</vt:lpstr>
      <vt:lpstr>C'est quoi la transition écologique ? </vt:lpstr>
      <vt:lpstr>Présentation PowerPoint</vt:lpstr>
      <vt:lpstr>Présentation PowerPoint</vt:lpstr>
      <vt:lpstr>Comment l agroécologie peut nous sauver ? </vt:lpstr>
      <vt:lpstr>Présentation PowerPoint</vt:lpstr>
      <vt:lpstr>Pourquoi pratiquer l'agroécologie ?  </vt:lpstr>
      <vt:lpstr>Présentation PowerPoint</vt:lpstr>
      <vt:lpstr>Pourquoi l'agriculture de conservation fait partie de l'agroécologie ?  </vt:lpstr>
      <vt:lpstr>Quelques Principes de l'agriculture durable </vt:lpstr>
      <vt:lpstr>La durabilité d’une exploitation agricole</vt:lpstr>
      <vt:lpstr>Présentation PowerPoint</vt:lpstr>
      <vt:lpstr>LE SECTEUR DE L’ÉLEVAGE</vt:lpstr>
      <vt:lpstr>Système d’élevage </vt:lpstr>
      <vt:lpstr> L’ intégration de l’élevage: </vt:lpstr>
      <vt:lpstr>Présentation PowerPoint</vt:lpstr>
      <vt:lpstr>Présentation PowerPoint</vt:lpstr>
      <vt:lpstr>Présentation PowerPoint</vt:lpstr>
      <vt:lpstr>Avantages et limites de l’intégration de l’Agriculture et de l’Elevage</vt:lpstr>
      <vt:lpstr>Les Limites </vt:lpstr>
      <vt:lpstr>Pour une meilleure intégration de l’élevage </vt:lpstr>
      <vt:lpstr>L’Intégration de l’Agriculture et de l’Elevage </vt:lpstr>
      <vt:lpstr>Présentation PowerPoint</vt:lpstr>
      <vt:lpstr>Présentation PowerPoint</vt:lpstr>
      <vt:lpstr>SECTEUR APICOLE EN TUNISIE </vt:lpstr>
      <vt:lpstr> SECTEUR TRADITIONNEL</vt:lpstr>
      <vt:lpstr>Moderne</vt:lpstr>
      <vt:lpstr>Présentation PowerPoint</vt:lpstr>
      <vt:lpstr>Les abeilles </vt:lpstr>
      <vt:lpstr>Les abeilles</vt:lpstr>
      <vt:lpstr>Quel est l'importance des abeilles sur le plan écologique ?</vt:lpstr>
      <vt:lpstr>Présentation PowerPoint</vt:lpstr>
      <vt:lpstr>Présentation PowerPoint</vt:lpstr>
      <vt:lpstr>AGROECOLOGIE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Mariem O</dc:creator>
  <cp:lastModifiedBy>HP</cp:lastModifiedBy>
  <cp:revision>41</cp:revision>
  <dcterms:created xsi:type="dcterms:W3CDTF">2023-10-07T22:38:18Z</dcterms:created>
  <dcterms:modified xsi:type="dcterms:W3CDTF">2023-12-14T09:11:01Z</dcterms:modified>
</cp:coreProperties>
</file>