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978" r:id="rId2"/>
    <p:sldId id="1086" r:id="rId3"/>
    <p:sldId id="1045" r:id="rId4"/>
    <p:sldId id="1060" r:id="rId5"/>
    <p:sldId id="1061" r:id="rId6"/>
    <p:sldId id="1030" r:id="rId7"/>
    <p:sldId id="1068" r:id="rId8"/>
    <p:sldId id="1069" r:id="rId9"/>
    <p:sldId id="1084" r:id="rId10"/>
    <p:sldId id="938" r:id="rId11"/>
    <p:sldId id="767" r:id="rId12"/>
    <p:sldId id="1083" r:id="rId13"/>
    <p:sldId id="1029" r:id="rId14"/>
    <p:sldId id="1009" r:id="rId15"/>
    <p:sldId id="1006" r:id="rId16"/>
    <p:sldId id="775" r:id="rId17"/>
    <p:sldId id="776" r:id="rId18"/>
    <p:sldId id="1044" r:id="rId19"/>
    <p:sldId id="942" r:id="rId20"/>
    <p:sldId id="943" r:id="rId21"/>
    <p:sldId id="944" r:id="rId22"/>
    <p:sldId id="945" r:id="rId23"/>
    <p:sldId id="946" r:id="rId24"/>
    <p:sldId id="947" r:id="rId25"/>
    <p:sldId id="948" r:id="rId26"/>
    <p:sldId id="950" r:id="rId27"/>
    <p:sldId id="989" r:id="rId28"/>
    <p:sldId id="1085" r:id="rId29"/>
    <p:sldId id="962" r:id="rId30"/>
    <p:sldId id="963" r:id="rId31"/>
    <p:sldId id="995" r:id="rId32"/>
    <p:sldId id="1017" r:id="rId33"/>
    <p:sldId id="1019" r:id="rId34"/>
    <p:sldId id="965" r:id="rId35"/>
    <p:sldId id="966" r:id="rId36"/>
    <p:sldId id="967" r:id="rId37"/>
    <p:sldId id="969" r:id="rId38"/>
    <p:sldId id="970" r:id="rId39"/>
    <p:sldId id="971" r:id="rId40"/>
    <p:sldId id="1073" r:id="rId41"/>
    <p:sldId id="998" r:id="rId42"/>
    <p:sldId id="1074" r:id="rId43"/>
    <p:sldId id="1075" r:id="rId44"/>
    <p:sldId id="1013" r:id="rId45"/>
    <p:sldId id="1090" r:id="rId46"/>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6264" autoAdjust="0"/>
  </p:normalViewPr>
  <p:slideViewPr>
    <p:cSldViewPr>
      <p:cViewPr>
        <p:scale>
          <a:sx n="50" d="100"/>
          <a:sy n="50" d="100"/>
        </p:scale>
        <p:origin x="-1890" y="-378"/>
      </p:cViewPr>
      <p:guideLst>
        <p:guide orient="horz" pos="2160"/>
        <p:guide pos="2880"/>
      </p:guideLst>
    </p:cSldViewPr>
  </p:slideViewPr>
  <p:outlineViewPr>
    <p:cViewPr>
      <p:scale>
        <a:sx n="33" d="100"/>
        <a:sy n="33" d="100"/>
      </p:scale>
      <p:origin x="0" y="115278"/>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46" d="100"/>
          <a:sy n="46" d="100"/>
        </p:scale>
        <p:origin x="-3024" y="-102"/>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5"/>
          </a:xfrm>
          <a:prstGeom prst="rect">
            <a:avLst/>
          </a:prstGeom>
        </p:spPr>
        <p:txBody>
          <a:bodyPr vert="horz" lIns="91870" tIns="45935" rIns="91870" bIns="45935" rtlCol="0"/>
          <a:lstStyle>
            <a:lvl1pPr algn="l">
              <a:defRPr sz="1200"/>
            </a:lvl1pPr>
          </a:lstStyle>
          <a:p>
            <a:endParaRPr lang="fr-FR"/>
          </a:p>
        </p:txBody>
      </p:sp>
      <p:sp>
        <p:nvSpPr>
          <p:cNvPr id="3" name="Espace réservé de la date 2"/>
          <p:cNvSpPr>
            <a:spLocks noGrp="1"/>
          </p:cNvSpPr>
          <p:nvPr>
            <p:ph type="dt" sz="quarter" idx="1"/>
          </p:nvPr>
        </p:nvSpPr>
        <p:spPr>
          <a:xfrm>
            <a:off x="3884614" y="0"/>
            <a:ext cx="2971800" cy="497285"/>
          </a:xfrm>
          <a:prstGeom prst="rect">
            <a:avLst/>
          </a:prstGeom>
        </p:spPr>
        <p:txBody>
          <a:bodyPr vert="horz" lIns="91870" tIns="45935" rIns="91870" bIns="45935" rtlCol="0"/>
          <a:lstStyle>
            <a:lvl1pPr algn="r">
              <a:defRPr sz="1200"/>
            </a:lvl1pPr>
          </a:lstStyle>
          <a:p>
            <a:fld id="{F002C599-A834-47CF-9AA4-BF2CED23D15C}" type="datetimeFigureOut">
              <a:rPr lang="fr-FR" smtClean="0"/>
              <a:pPr/>
              <a:t>16/05/2024</a:t>
            </a:fld>
            <a:endParaRPr lang="fr-FR"/>
          </a:p>
        </p:txBody>
      </p:sp>
      <p:sp>
        <p:nvSpPr>
          <p:cNvPr id="4" name="Espace réservé du pied de page 3"/>
          <p:cNvSpPr>
            <a:spLocks noGrp="1"/>
          </p:cNvSpPr>
          <p:nvPr>
            <p:ph type="ftr" sz="quarter" idx="2"/>
          </p:nvPr>
        </p:nvSpPr>
        <p:spPr>
          <a:xfrm>
            <a:off x="0" y="9446677"/>
            <a:ext cx="2971800" cy="497285"/>
          </a:xfrm>
          <a:prstGeom prst="rect">
            <a:avLst/>
          </a:prstGeom>
        </p:spPr>
        <p:txBody>
          <a:bodyPr vert="horz" lIns="91870" tIns="45935" rIns="91870" bIns="4593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4" y="9446677"/>
            <a:ext cx="2971800" cy="497285"/>
          </a:xfrm>
          <a:prstGeom prst="rect">
            <a:avLst/>
          </a:prstGeom>
        </p:spPr>
        <p:txBody>
          <a:bodyPr vert="horz" lIns="91870" tIns="45935" rIns="91870" bIns="45935" rtlCol="0" anchor="b"/>
          <a:lstStyle>
            <a:lvl1pPr algn="r">
              <a:defRPr sz="1200"/>
            </a:lvl1pPr>
          </a:lstStyle>
          <a:p>
            <a:fld id="{B628BE7F-701E-4995-90CD-33E8C8B4209F}" type="slidenum">
              <a:rPr lang="fr-FR" smtClean="0"/>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5"/>
          </a:xfrm>
          <a:prstGeom prst="rect">
            <a:avLst/>
          </a:prstGeom>
        </p:spPr>
        <p:txBody>
          <a:bodyPr vert="horz" lIns="91870" tIns="45935" rIns="91870" bIns="45935"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97285"/>
          </a:xfrm>
          <a:prstGeom prst="rect">
            <a:avLst/>
          </a:prstGeom>
        </p:spPr>
        <p:txBody>
          <a:bodyPr vert="horz" lIns="91870" tIns="45935" rIns="91870" bIns="45935" rtlCol="0"/>
          <a:lstStyle>
            <a:lvl1pPr algn="r">
              <a:defRPr sz="1200"/>
            </a:lvl1pPr>
          </a:lstStyle>
          <a:p>
            <a:fld id="{E16C6CC9-BC18-4099-8F20-5E4F9F639B52}" type="datetimeFigureOut">
              <a:rPr lang="fr-FR" smtClean="0"/>
              <a:pPr/>
              <a:t>16/05/2024</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70" tIns="45935" rIns="91870" bIns="45935" rtlCol="0" anchor="ctr"/>
          <a:lstStyle/>
          <a:p>
            <a:endParaRPr lang="fr-FR"/>
          </a:p>
        </p:txBody>
      </p:sp>
      <p:sp>
        <p:nvSpPr>
          <p:cNvPr id="5" name="Espace réservé des commentaires 4"/>
          <p:cNvSpPr>
            <a:spLocks noGrp="1"/>
          </p:cNvSpPr>
          <p:nvPr>
            <p:ph type="body" sz="quarter" idx="3"/>
          </p:nvPr>
        </p:nvSpPr>
        <p:spPr>
          <a:xfrm>
            <a:off x="685801" y="4724203"/>
            <a:ext cx="5486400" cy="4475559"/>
          </a:xfrm>
          <a:prstGeom prst="rect">
            <a:avLst/>
          </a:prstGeom>
        </p:spPr>
        <p:txBody>
          <a:bodyPr vert="horz" lIns="91870" tIns="45935" rIns="91870" bIns="4593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7"/>
            <a:ext cx="2971800" cy="497285"/>
          </a:xfrm>
          <a:prstGeom prst="rect">
            <a:avLst/>
          </a:prstGeom>
        </p:spPr>
        <p:txBody>
          <a:bodyPr vert="horz" lIns="91870" tIns="45935" rIns="91870" bIns="4593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9446677"/>
            <a:ext cx="2971800" cy="497285"/>
          </a:xfrm>
          <a:prstGeom prst="rect">
            <a:avLst/>
          </a:prstGeom>
        </p:spPr>
        <p:txBody>
          <a:bodyPr vert="horz" lIns="91870" tIns="45935" rIns="91870" bIns="45935" rtlCol="0" anchor="b"/>
          <a:lstStyle>
            <a:lvl1pPr algn="r">
              <a:defRPr sz="1200"/>
            </a:lvl1pPr>
          </a:lstStyle>
          <a:p>
            <a:fld id="{2414B8B7-9D7D-43AC-8C47-87CA7AFBBC39}" type="slidenum">
              <a:rPr lang="fr-FR" smtClean="0"/>
              <a:pPr/>
              <a:t>‹#›</a:t>
            </a:fld>
            <a:endParaRPr lang="fr-FR"/>
          </a:p>
        </p:txBody>
      </p:sp>
    </p:spTree>
    <p:extLst>
      <p:ext uri="{BB962C8B-B14F-4D97-AF65-F5344CB8AC3E}">
        <p14:creationId xmlns:p14="http://schemas.microsoft.com/office/powerpoint/2010/main" val="25886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fr-FR" dirty="0" smtClean="0"/>
          </a:p>
        </p:txBody>
      </p:sp>
      <p:sp>
        <p:nvSpPr>
          <p:cNvPr id="4" name="Espace réservé du pied de page 3"/>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91384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16</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17</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fr-FR" dirty="0" smtClean="0"/>
          </a:p>
        </p:txBody>
      </p:sp>
      <p:sp>
        <p:nvSpPr>
          <p:cNvPr id="4" name="Espace réservé du pied de page 3"/>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91384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sym typeface="Wingdings" pitchFamily="2" charset="2"/>
            </a:endParaRPr>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22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23</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24</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25</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918698" lvl="2" indent="-248048" defTabSz="918698">
              <a:spcBef>
                <a:spcPct val="20000"/>
              </a:spcBef>
              <a:buClr>
                <a:schemeClr val="accent2"/>
              </a:buClr>
              <a:buSzPct val="70000"/>
              <a:buFont typeface="Wingdings 2"/>
              <a:buNone/>
              <a:defRPr/>
            </a:pPr>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27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fr-FR" dirty="0" smtClean="0"/>
          </a:p>
        </p:txBody>
      </p:sp>
      <p:sp>
        <p:nvSpPr>
          <p:cNvPr id="4" name="Espace réservé du pied de page 3"/>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91384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75609" indent="-275609" defTabSz="918698">
              <a:spcBef>
                <a:spcPct val="20000"/>
              </a:spcBef>
              <a:buClr>
                <a:schemeClr val="accent3"/>
              </a:buClr>
              <a:buSzPct val="95000"/>
              <a:buFont typeface="Wingdings 2"/>
              <a:buNone/>
              <a:defRPr/>
            </a:pPr>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endParaRPr lang="fr-FR" sz="2200" dirty="0" smtClean="0">
              <a:sym typeface="Wingdings" pitchFamily="2" charset="2"/>
            </a:endParaRPr>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39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41</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2AC0F8-A63B-4171-BB2E-33A2103ADFAB}" type="slidenum">
              <a:rPr lang="en-US" smtClean="0"/>
              <a:pPr/>
              <a:t>45</a:t>
            </a:fld>
            <a:endParaRPr lang="en-US"/>
          </a:p>
        </p:txBody>
      </p:sp>
    </p:spTree>
    <p:extLst>
      <p:ext uri="{BB962C8B-B14F-4D97-AF65-F5344CB8AC3E}">
        <p14:creationId xmlns:p14="http://schemas.microsoft.com/office/powerpoint/2010/main" val="30602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414B8B7-9D7D-43AC-8C47-87CA7AFBBC39}" type="slidenum">
              <a:rPr lang="fr-FR" smtClean="0"/>
              <a:pPr/>
              <a:t>14</a:t>
            </a:fld>
            <a:endParaRPr lang="fr-FR"/>
          </a:p>
        </p:txBody>
      </p:sp>
    </p:spTree>
    <p:extLst>
      <p:ext uri="{BB962C8B-B14F-4D97-AF65-F5344CB8AC3E}">
        <p14:creationId xmlns:p14="http://schemas.microsoft.com/office/powerpoint/2010/main" val="103211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2">
        <a:schemeClr val="bg2"/>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lvl1pPr>
              <a:defRPr>
                <a:solidFill>
                  <a:schemeClr val="bg1"/>
                </a:solidFill>
              </a:defRPr>
            </a:lvl1pPr>
          </a:lstStyle>
          <a:p>
            <a:r>
              <a:rPr lang="fr-FR" smtClean="0"/>
              <a:t>04 Oct 2023</a:t>
            </a:r>
            <a:endParaRPr lang="fr-FR" dirty="0"/>
          </a:p>
        </p:txBody>
      </p:sp>
      <p:sp>
        <p:nvSpPr>
          <p:cNvPr id="19" name="Footer Placeholder 18"/>
          <p:cNvSpPr>
            <a:spLocks noGrp="1"/>
          </p:cNvSpPr>
          <p:nvPr>
            <p:ph type="ftr" sz="quarter" idx="11"/>
          </p:nvPr>
        </p:nvSpPr>
        <p:spPr/>
        <p:txBody>
          <a:bodyPr/>
          <a:lstStyle>
            <a:lvl1pPr>
              <a:defRPr>
                <a:solidFill>
                  <a:schemeClr val="bg1"/>
                </a:solidFill>
              </a:defRPr>
            </a:lvl1pPr>
          </a:lstStyle>
          <a:p>
            <a:r>
              <a:rPr lang="fr-FR" smtClean="0"/>
              <a:t>Mounira ELBAZ</a:t>
            </a:r>
            <a:endParaRPr lang="fr-FR" dirty="0"/>
          </a:p>
        </p:txBody>
      </p:sp>
      <p:sp>
        <p:nvSpPr>
          <p:cNvPr id="27" name="Slide Number Placeholder 26"/>
          <p:cNvSpPr>
            <a:spLocks noGrp="1"/>
          </p:cNvSpPr>
          <p:nvPr>
            <p:ph type="sldNum" sz="quarter" idx="12"/>
          </p:nvPr>
        </p:nvSpPr>
        <p:spPr/>
        <p:txBody>
          <a:bodyPr/>
          <a:lstStyle/>
          <a:p>
            <a:fld id="{DFF9C0D1-82B4-4860-B68E-1B5AD593D3A4}"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5" name="Footer Placeholder 4"/>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6" name="Slide Number Placeholder 5"/>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5" name="Footer Placeholder 4"/>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6" name="Slide Number Placeholder 5"/>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0A757A8-98A6-4F2E-9017-D52B92F26CF1}" type="datetime1">
              <a:rPr lang="fr-FR" smtClean="0"/>
              <a:pPr/>
              <a:t>16/05/2024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F9C0D1-82B4-4860-B68E-1B5AD593D3A4}" type="slidenum">
              <a:rPr lang="fr-FR" smtClean="0"/>
              <a:pPr/>
              <a:t>‹#›</a:t>
            </a:fld>
            <a:endParaRPr lang="fr-FR"/>
          </a:p>
        </p:txBody>
      </p:sp>
      <p:sp>
        <p:nvSpPr>
          <p:cNvPr id="7" name="ZoneTexte 6"/>
          <p:cNvSpPr txBox="1"/>
          <p:nvPr userDrawn="1"/>
        </p:nvSpPr>
        <p:spPr>
          <a:xfrm rot="1321116">
            <a:off x="577867" y="1413065"/>
            <a:ext cx="7988267" cy="4031873"/>
          </a:xfrm>
          <a:prstGeom prst="rect">
            <a:avLst/>
          </a:prstGeom>
          <a:noFill/>
        </p:spPr>
        <p:txBody>
          <a:bodyPr wrap="square" rtlCol="0">
            <a:spAutoFit/>
          </a:bodyPr>
          <a:lstStyle/>
          <a:p>
            <a:pPr algn="ctr"/>
            <a:r>
              <a:rPr lang="fr-FR" sz="6400" b="1" dirty="0" smtClean="0">
                <a:solidFill>
                  <a:schemeClr val="bg1">
                    <a:lumMod val="95000"/>
                  </a:schemeClr>
                </a:solidFill>
              </a:rPr>
              <a:t>Amélioration</a:t>
            </a:r>
            <a:r>
              <a:rPr lang="fr-FR" sz="6400" b="1" baseline="0" dirty="0" smtClean="0">
                <a:solidFill>
                  <a:schemeClr val="bg1">
                    <a:lumMod val="95000"/>
                  </a:schemeClr>
                </a:solidFill>
              </a:rPr>
              <a:t> génétique des espèces légumières</a:t>
            </a:r>
            <a:endParaRPr lang="fr-FR" sz="6400" b="1" dirty="0" smtClean="0">
              <a:solidFill>
                <a:schemeClr val="bg1">
                  <a:lumMod val="95000"/>
                </a:schemeClr>
              </a:solidFill>
            </a:endParaRPr>
          </a:p>
          <a:p>
            <a:pPr algn="ctr"/>
            <a:r>
              <a:rPr lang="fr-FR" sz="6400" b="1" dirty="0" smtClean="0">
                <a:solidFill>
                  <a:schemeClr val="bg1">
                    <a:lumMod val="95000"/>
                  </a:schemeClr>
                </a:solidFill>
              </a:rPr>
              <a:t>CRRHAB</a:t>
            </a:r>
            <a:endParaRPr lang="fr-FR" sz="6400" b="1" dirty="0">
              <a:solidFill>
                <a:schemeClr val="bg1">
                  <a:lumMod val="95000"/>
                </a:schemeClr>
              </a:solidFill>
            </a:endParaRPr>
          </a:p>
        </p:txBody>
      </p:sp>
      <p:sp>
        <p:nvSpPr>
          <p:cNvPr id="8" name="ZoneTexte 7"/>
          <p:cNvSpPr txBox="1"/>
          <p:nvPr userDrawn="1"/>
        </p:nvSpPr>
        <p:spPr>
          <a:xfrm>
            <a:off x="100989" y="6417254"/>
            <a:ext cx="2899375" cy="369332"/>
          </a:xfrm>
          <a:prstGeom prst="rect">
            <a:avLst/>
          </a:prstGeom>
          <a:noFill/>
        </p:spPr>
        <p:txBody>
          <a:bodyPr wrap="square" rtlCol="0">
            <a:spAutoFit/>
          </a:bodyPr>
          <a:lstStyle/>
          <a:p>
            <a:pPr algn="l"/>
            <a:r>
              <a:rPr lang="fr-FR" dirty="0" err="1" smtClean="0">
                <a:solidFill>
                  <a:schemeClr val="bg1">
                    <a:lumMod val="75000"/>
                  </a:schemeClr>
                </a:solidFill>
              </a:rPr>
              <a:t>Mounira</a:t>
            </a:r>
            <a:r>
              <a:rPr lang="fr-FR" dirty="0" smtClean="0">
                <a:solidFill>
                  <a:schemeClr val="bg1">
                    <a:lumMod val="75000"/>
                  </a:schemeClr>
                </a:solidFill>
              </a:rPr>
              <a:t> </a:t>
            </a:r>
            <a:r>
              <a:rPr lang="fr-FR" dirty="0" err="1" smtClean="0">
                <a:solidFill>
                  <a:schemeClr val="bg1">
                    <a:lumMod val="75000"/>
                  </a:schemeClr>
                </a:solidFill>
              </a:rPr>
              <a:t>Elbaz</a:t>
            </a:r>
            <a:r>
              <a:rPr lang="fr-FR" dirty="0" smtClean="0">
                <a:solidFill>
                  <a:schemeClr val="bg1">
                    <a:lumMod val="75000"/>
                  </a:schemeClr>
                </a:solidFill>
              </a:rPr>
              <a:t> </a:t>
            </a:r>
            <a:endParaRPr lang="fr-FR" dirty="0">
              <a:solidFill>
                <a:schemeClr val="bg1">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5" name="Footer Placeholder 4"/>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6" name="Slide Number Placeholder 5"/>
          <p:cNvSpPr>
            <a:spLocks noGrp="1"/>
          </p:cNvSpPr>
          <p:nvPr>
            <p:ph type="sldNum" sz="quarter" idx="12"/>
          </p:nvPr>
        </p:nvSpPr>
        <p:spPr/>
        <p:txBody>
          <a:bodyPr/>
          <a:lstStyle/>
          <a:p>
            <a:fld id="{DFF9C0D1-82B4-4860-B68E-1B5AD593D3A4}"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6" name="Footer Placeholder 5"/>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7" name="Slide Number Placeholder 6"/>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8" name="Footer Placeholder 7"/>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9" name="Slide Number Placeholder 8"/>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4" name="Footer Placeholder 3"/>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5" name="Slide Number Placeholder 4"/>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3" name="Footer Placeholder 2"/>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4" name="Slide Number Placeholder 3"/>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lvl1pPr>
              <a:defRPr/>
            </a:lvl1pPr>
          </a:lstStyle>
          <a:p>
            <a:r>
              <a:rPr lang="fr-FR" dirty="0" smtClean="0"/>
              <a:t>04 </a:t>
            </a:r>
            <a:r>
              <a:rPr lang="fr-FR" dirty="0" err="1" smtClean="0"/>
              <a:t>Oct</a:t>
            </a:r>
            <a:r>
              <a:rPr lang="fr-FR" dirty="0" smtClean="0"/>
              <a:t> 2023</a:t>
            </a:r>
            <a:endParaRPr lang="fr-FR" dirty="0"/>
          </a:p>
        </p:txBody>
      </p:sp>
      <p:sp>
        <p:nvSpPr>
          <p:cNvPr id="6" name="Footer Placeholder 5"/>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7" name="Slide Number Placeholder 6"/>
          <p:cNvSpPr>
            <a:spLocks noGrp="1"/>
          </p:cNvSpPr>
          <p:nvPr>
            <p:ph type="sldNum" sz="quarter" idx="12"/>
          </p:nvPr>
        </p:nvSpPr>
        <p:spPr/>
        <p:txBody>
          <a:bodyPr/>
          <a:lstStyle/>
          <a:p>
            <a:fld id="{DFF9C0D1-82B4-4860-B68E-1B5AD593D3A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r>
              <a:rPr lang="fr-FR" dirty="0" smtClean="0"/>
              <a:t>04 </a:t>
            </a:r>
            <a:r>
              <a:rPr lang="fr-FR" dirty="0" err="1" smtClean="0"/>
              <a:t>Oct</a:t>
            </a:r>
            <a:r>
              <a:rPr lang="fr-FR" dirty="0" smtClean="0"/>
              <a:t> 2023</a:t>
            </a:r>
            <a:endParaRPr lang="fr-FR" dirty="0"/>
          </a:p>
        </p:txBody>
      </p:sp>
      <p:sp>
        <p:nvSpPr>
          <p:cNvPr id="6" name="Footer Placeholder 5"/>
          <p:cNvSpPr>
            <a:spLocks noGrp="1"/>
          </p:cNvSpPr>
          <p:nvPr>
            <p:ph type="ftr" sz="quarter" idx="11"/>
          </p:nvPr>
        </p:nvSpPr>
        <p:spPr/>
        <p:txBody>
          <a:bodyPr/>
          <a:lstStyle/>
          <a:p>
            <a:r>
              <a:rPr lang="fr-FR" dirty="0" err="1" smtClean="0"/>
              <a:t>Mounira</a:t>
            </a:r>
            <a:r>
              <a:rPr lang="fr-FR" dirty="0" smtClean="0"/>
              <a:t> ELBAZ</a:t>
            </a:r>
            <a:endParaRPr lang="fr-FR" dirty="0"/>
          </a:p>
        </p:txBody>
      </p:sp>
      <p:sp>
        <p:nvSpPr>
          <p:cNvPr id="7" name="Slide Number Placeholder 6"/>
          <p:cNvSpPr>
            <a:spLocks noGrp="1"/>
          </p:cNvSpPr>
          <p:nvPr>
            <p:ph type="sldNum" sz="quarter" idx="12"/>
          </p:nvPr>
        </p:nvSpPr>
        <p:spPr>
          <a:xfrm>
            <a:off x="8077200" y="6356350"/>
            <a:ext cx="609600" cy="365125"/>
          </a:xfrm>
        </p:spPr>
        <p:txBody>
          <a:bodyPr/>
          <a:lstStyle/>
          <a:p>
            <a:fld id="{DFF9C0D1-82B4-4860-B68E-1B5AD593D3A4}" type="slidenum">
              <a:rPr lang="fr-FR" smtClean="0"/>
              <a:pPr/>
              <a:t>‹#›</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D8E835-3D5F-4EDD-8D98-179AC3159CD1}" type="datetime1">
              <a:rPr lang="fr-FR" smtClean="0"/>
              <a:pPr/>
              <a:t>16/05/2024</a:t>
            </a:fld>
            <a:endParaRPr lang="fr-F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F9C0D1-82B4-4860-B68E-1B5AD593D3A4}" type="slidenum">
              <a:rPr lang="fr-FR" smtClean="0"/>
              <a:pPr/>
              <a:t>‹#›</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baz.mounira.meb@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6.jpe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071670" y="5000636"/>
            <a:ext cx="5000660" cy="1000132"/>
          </a:xfrm>
          <a:prstGeom prst="wedgeRectCallout">
            <a:avLst/>
          </a:prstGeom>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fr-FR" sz="1500" b="1" dirty="0" smtClean="0">
                <a:ln w="50800"/>
                <a:solidFill>
                  <a:schemeClr val="bg1">
                    <a:shade val="50000"/>
                  </a:schemeClr>
                </a:solidFill>
                <a:latin typeface="Arial Rounded MT Bold" pitchFamily="34" charset="0"/>
                <a:cs typeface="Arial" pitchFamily="34" charset="0"/>
              </a:rPr>
              <a:t> </a:t>
            </a:r>
            <a:r>
              <a:rPr lang="ar-AE" sz="1500" b="1" dirty="0" smtClean="0">
                <a:ln w="50800"/>
                <a:solidFill>
                  <a:schemeClr val="bg1">
                    <a:shade val="50000"/>
                  </a:schemeClr>
                </a:solidFill>
                <a:latin typeface="Arial Rounded MT Bold" pitchFamily="34" charset="0"/>
                <a:cs typeface="Arial" pitchFamily="34" charset="0"/>
              </a:rPr>
              <a:t> منيرة </a:t>
            </a:r>
            <a:r>
              <a:rPr lang="ar-AE" sz="1500" b="1" dirty="0" err="1" smtClean="0">
                <a:ln w="50800"/>
                <a:solidFill>
                  <a:schemeClr val="bg1">
                    <a:shade val="50000"/>
                  </a:schemeClr>
                </a:solidFill>
                <a:latin typeface="Arial Rounded MT Bold" pitchFamily="34" charset="0"/>
                <a:cs typeface="Arial" pitchFamily="34" charset="0"/>
              </a:rPr>
              <a:t>الباز</a:t>
            </a:r>
            <a:endParaRPr lang="fr-FR" sz="1500" b="1" dirty="0" smtClean="0">
              <a:ln w="50800"/>
              <a:solidFill>
                <a:schemeClr val="bg1">
                  <a:shade val="50000"/>
                </a:schemeClr>
              </a:solidFill>
              <a:latin typeface="Arial Rounded MT Bold" pitchFamily="34" charset="0"/>
              <a:cs typeface="Arial" pitchFamily="34" charset="0"/>
            </a:endParaRPr>
          </a:p>
          <a:p>
            <a:pPr algn="ctr"/>
            <a:r>
              <a:rPr lang="fr-FR" sz="1500" b="1" dirty="0" smtClean="0">
                <a:ln w="50800"/>
                <a:solidFill>
                  <a:schemeClr val="bg1">
                    <a:shade val="50000"/>
                  </a:schemeClr>
                </a:solidFill>
                <a:latin typeface="Arial Rounded MT Bold" pitchFamily="34" charset="0"/>
                <a:cs typeface="Arial" pitchFamily="34" charset="0"/>
              </a:rPr>
              <a:t>Amélioration génétique des espèces légumières</a:t>
            </a:r>
          </a:p>
          <a:p>
            <a:pPr algn="ctr"/>
            <a:r>
              <a:rPr lang="fr-FR" sz="1500" b="1" dirty="0" smtClean="0">
                <a:ln w="50800"/>
                <a:solidFill>
                  <a:schemeClr val="bg1">
                    <a:shade val="50000"/>
                  </a:schemeClr>
                </a:solidFill>
                <a:latin typeface="Arial Rounded MT Bold" pitchFamily="34" charset="0"/>
                <a:cs typeface="Arial" pitchFamily="34" charset="0"/>
                <a:hlinkClick r:id="rId3"/>
              </a:rPr>
              <a:t>elbaz.mounira.meb@gmail.com</a:t>
            </a:r>
            <a:endParaRPr lang="fr-FR" sz="1500" b="1" dirty="0" smtClean="0">
              <a:ln w="50800"/>
              <a:solidFill>
                <a:schemeClr val="bg1">
                  <a:shade val="50000"/>
                </a:schemeClr>
              </a:solidFill>
              <a:latin typeface="Arial Rounded MT Bold" pitchFamily="34" charset="0"/>
              <a:cs typeface="Arial" pitchFamily="34" charset="0"/>
            </a:endParaRPr>
          </a:p>
        </p:txBody>
      </p:sp>
      <p:sp>
        <p:nvSpPr>
          <p:cNvPr id="2" name="Espace réservé du numéro de diapositive 1"/>
          <p:cNvSpPr>
            <a:spLocks noGrp="1"/>
          </p:cNvSpPr>
          <p:nvPr>
            <p:ph type="sldNum" sz="quarter" idx="12"/>
          </p:nvPr>
        </p:nvSpPr>
        <p:spPr/>
        <p:txBody>
          <a:bodyPr/>
          <a:lstStyle/>
          <a:p>
            <a:endParaRPr lang="fr-FR" dirty="0" smtClean="0"/>
          </a:p>
          <a:p>
            <a:fld id="{DFF9C0D1-82B4-4860-B68E-1B5AD593D3A4}" type="slidenum">
              <a:rPr lang="fr-FR" smtClean="0"/>
              <a:pPr/>
              <a:t>1</a:t>
            </a:fld>
            <a:endParaRPr lang="fr-FR" dirty="0"/>
          </a:p>
        </p:txBody>
      </p:sp>
      <p:pic>
        <p:nvPicPr>
          <p:cNvPr id="13" name="Picture 6" descr="E:\Tomate_me\paper-tylcv\TYLCV-turkey\DiyaBakir2014\poster\LOGO CRRHAB.jpg"/>
          <p:cNvPicPr>
            <a:picLocks noChangeAspect="1" noChangeArrowheads="1"/>
          </p:cNvPicPr>
          <p:nvPr/>
        </p:nvPicPr>
        <p:blipFill>
          <a:blip r:embed="rId4"/>
          <a:srcRect/>
          <a:stretch>
            <a:fillRect/>
          </a:stretch>
        </p:blipFill>
        <p:spPr bwMode="auto">
          <a:xfrm>
            <a:off x="8039184" y="0"/>
            <a:ext cx="1104848" cy="857232"/>
          </a:xfrm>
          <a:prstGeom prst="rect">
            <a:avLst/>
          </a:prstGeom>
          <a:noFill/>
        </p:spPr>
      </p:pic>
      <p:pic>
        <p:nvPicPr>
          <p:cNvPr id="17" name="Picture 7" descr="logo_couleur_fr"/>
          <p:cNvPicPr>
            <a:picLocks noChangeAspect="1" noChangeArrowheads="1"/>
          </p:cNvPicPr>
          <p:nvPr/>
        </p:nvPicPr>
        <p:blipFill>
          <a:blip r:embed="rId5" cstate="print"/>
          <a:srcRect/>
          <a:stretch>
            <a:fillRect/>
          </a:stretch>
        </p:blipFill>
        <p:spPr bwMode="auto">
          <a:xfrm>
            <a:off x="-32" y="-25"/>
            <a:ext cx="1500198" cy="813337"/>
          </a:xfrm>
          <a:prstGeom prst="rect">
            <a:avLst/>
          </a:prstGeom>
          <a:solidFill>
            <a:schemeClr val="tx1"/>
          </a:solidFill>
          <a:ln w="9525">
            <a:noFill/>
            <a:miter lim="800000"/>
            <a:headEnd/>
            <a:tailEnd/>
          </a:ln>
        </p:spPr>
      </p:pic>
      <p:sp>
        <p:nvSpPr>
          <p:cNvPr id="15" name="Parallélogramme 14"/>
          <p:cNvSpPr/>
          <p:nvPr/>
        </p:nvSpPr>
        <p:spPr>
          <a:xfrm>
            <a:off x="357158" y="1500174"/>
            <a:ext cx="8286808" cy="3000396"/>
          </a:xfrm>
          <a:prstGeom prst="parallelogram">
            <a:avLst/>
          </a:prstGeom>
          <a:ln/>
        </p:spPr>
        <p:style>
          <a:lnRef idx="2">
            <a:schemeClr val="accent2">
              <a:shade val="50000"/>
            </a:schemeClr>
          </a:lnRef>
          <a:fillRef idx="1">
            <a:schemeClr val="accent2"/>
          </a:fillRef>
          <a:effectRef idx="0">
            <a:schemeClr val="accent2"/>
          </a:effectRef>
          <a:fontRef idx="minor">
            <a:schemeClr val="lt1"/>
          </a:fontRef>
        </p:style>
        <p:txBody>
          <a:bodyPr vert="horz" rtlCol="0" anchor="ctr" anchorCtr="0">
            <a:noAutofit/>
          </a:bodyPr>
          <a:lstStyle/>
          <a:p>
            <a:pPr algn="ctr"/>
            <a:r>
              <a:rPr lang="ar-TN" sz="3200" dirty="0" smtClean="0"/>
              <a:t>الإنتاج الذاتي للبذور والشتلات المحلية</a:t>
            </a:r>
            <a:endParaRPr lang="fr-FR" sz="3200" dirty="0" smtClean="0"/>
          </a:p>
          <a:p>
            <a:pPr algn="ctr"/>
            <a:endParaRPr lang="fr-FR" sz="3200" dirty="0" smtClean="0"/>
          </a:p>
          <a:p>
            <a:pPr algn="ctr"/>
            <a:r>
              <a:rPr lang="fr-FR" sz="2400" dirty="0" smtClean="0"/>
              <a:t>2023 </a:t>
            </a:r>
            <a:r>
              <a:rPr lang="ar-AE" sz="2400" dirty="0" err="1" smtClean="0"/>
              <a:t>أكت</a:t>
            </a:r>
            <a:r>
              <a:rPr lang="ar-TN" sz="2400" dirty="0" smtClean="0"/>
              <a:t>وبر</a:t>
            </a:r>
            <a:r>
              <a:rPr lang="fr-FR" sz="2400" dirty="0" smtClean="0"/>
              <a:t>04 </a:t>
            </a:r>
            <a:r>
              <a:rPr lang="ar-TN" sz="2400" dirty="0" smtClean="0"/>
              <a:t> </a:t>
            </a:r>
            <a:endParaRPr lang="fr-FR" sz="2400" dirty="0" smtClean="0"/>
          </a:p>
        </p:txBody>
      </p:sp>
    </p:spTree>
    <p:extLst>
      <p:ext uri="{BB962C8B-B14F-4D97-AF65-F5344CB8AC3E}">
        <p14:creationId xmlns:p14="http://schemas.microsoft.com/office/powerpoint/2010/main" val="17084307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2000240"/>
            <a:ext cx="8229600" cy="2888922"/>
          </a:xfrm>
        </p:spPr>
        <p:txBody>
          <a:bodyPr>
            <a:normAutofit lnSpcReduction="10000"/>
          </a:bodyPr>
          <a:lstStyle/>
          <a:p>
            <a:pPr algn="r">
              <a:buNone/>
            </a:pPr>
            <a:r>
              <a:rPr lang="fr-FR" dirty="0" smtClean="0"/>
              <a:t>	</a:t>
            </a:r>
            <a:r>
              <a:rPr lang="ar-AE" dirty="0" smtClean="0"/>
              <a:t>إنها أحد </a:t>
            </a:r>
            <a:r>
              <a:rPr lang="ar-AE" dirty="0" err="1" smtClean="0"/>
              <a:t>المدخلات</a:t>
            </a:r>
            <a:r>
              <a:rPr lang="ar-AE" dirty="0" smtClean="0"/>
              <a:t> الأساسية لتحسين الإنتاجية الزراعية في إفريقيا لأنها عندما تستخدم في ظل الظروف المناسبة، فهي تساعد على زيادة </a:t>
            </a:r>
            <a:r>
              <a:rPr lang="fr-FR" dirty="0" smtClean="0"/>
              <a:t>(CORAF، 2012) </a:t>
            </a:r>
            <a:r>
              <a:rPr lang="ar-AE" dirty="0" smtClean="0"/>
              <a:t>الإنتاج بنسبة 40٪</a:t>
            </a:r>
            <a:endParaRPr lang="fr-FR" dirty="0" smtClean="0"/>
          </a:p>
          <a:p>
            <a:pPr algn="r">
              <a:buNone/>
            </a:pPr>
            <a:r>
              <a:rPr lang="fr-FR" dirty="0" smtClean="0"/>
              <a:t>CORAF ، 2012 : </a:t>
            </a:r>
            <a:r>
              <a:rPr lang="ar-AE" dirty="0" smtClean="0"/>
              <a:t>مجلس غرب ووسط إفريقيا للبحوث </a:t>
            </a:r>
            <a:endParaRPr lang="fr-FR" dirty="0" smtClean="0"/>
          </a:p>
          <a:p>
            <a:pPr algn="r">
              <a:buNone/>
            </a:pPr>
            <a:r>
              <a:rPr lang="ar-AE" dirty="0" smtClean="0"/>
              <a:t>الزراعية والتنمية.</a:t>
            </a:r>
            <a:endParaRPr lang="fr-FR" dirty="0" smtClean="0"/>
          </a:p>
          <a:p>
            <a:pPr algn="r">
              <a:buNone/>
            </a:pPr>
            <a:endParaRPr lang="fr-FR" sz="1200" dirty="0" smtClean="0"/>
          </a:p>
          <a:p>
            <a:pPr algn="r">
              <a:buNone/>
            </a:pPr>
            <a:r>
              <a:rPr lang="fr-FR" sz="1200" dirty="0" smtClean="0"/>
              <a:t>CORAF : Conseil ouest et centre africain pour la recherche et le développement agricoles.</a:t>
            </a:r>
            <a:endParaRPr lang="fr-FR" sz="1200" dirty="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10</a:t>
            </a:fld>
            <a:endParaRPr lang="fr-FR"/>
          </a:p>
        </p:txBody>
      </p:sp>
      <p:sp>
        <p:nvSpPr>
          <p:cNvPr id="7" name="Titre 1"/>
          <p:cNvSpPr txBox="1">
            <a:spLocks/>
          </p:cNvSpPr>
          <p:nvPr/>
        </p:nvSpPr>
        <p:spPr>
          <a:xfrm>
            <a:off x="457200" y="-24"/>
            <a:ext cx="8229600" cy="1000132"/>
          </a:xfrm>
          <a:prstGeom prst="rect">
            <a:avLst/>
          </a:prstGeom>
        </p:spPr>
        <p:txBody>
          <a:bodyPr vert="horz" lIns="0" rIns="0" bIns="0" anchor="b">
            <a:normAutofit fontScale="97500"/>
          </a:bodyPr>
          <a:lstStyle/>
          <a:p>
            <a:pPr lvl="0" algn="ctr">
              <a:spcBef>
                <a:spcPct val="0"/>
              </a:spcBef>
              <a:defRPr/>
            </a:pPr>
            <a:r>
              <a:rPr lang="ar-AE" sz="5200" b="1" dirty="0" smtClean="0">
                <a:solidFill>
                  <a:schemeClr val="tx2"/>
                </a:solidFill>
                <a:latin typeface="+mj-lt"/>
                <a:ea typeface="+mj-ea"/>
                <a:cs typeface="+mj-cs"/>
              </a:rPr>
              <a:t>البذور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071546"/>
            <a:ext cx="8229600" cy="5429288"/>
          </a:xfrm>
        </p:spPr>
        <p:txBody>
          <a:bodyPr>
            <a:noAutofit/>
          </a:bodyPr>
          <a:lstStyle/>
          <a:p>
            <a:pPr algn="r">
              <a:buNone/>
            </a:pPr>
            <a:r>
              <a:rPr lang="ar-AE" sz="2400" dirty="0" smtClean="0"/>
              <a:t>البذور والنباتات هي نقطة الانطلاق لعملية الإنتاج الزراعي بأكملها وأحد العوامل التي تحدد تقدم هذا القطاع. </a:t>
            </a:r>
            <a:endParaRPr lang="fr-FR" sz="2400" dirty="0" smtClean="0"/>
          </a:p>
          <a:p>
            <a:pPr algn="r">
              <a:buNone/>
            </a:pPr>
            <a:r>
              <a:rPr lang="ar-AE" sz="2400" dirty="0" smtClean="0"/>
              <a:t>يكشف تحليل </a:t>
            </a:r>
            <a:r>
              <a:rPr lang="ar-AE" sz="2400" b="1" dirty="0" smtClean="0"/>
              <a:t>قطاع البذور</a:t>
            </a:r>
            <a:r>
              <a:rPr lang="ar-AE" sz="2400" dirty="0" smtClean="0"/>
              <a:t> أن </a:t>
            </a:r>
            <a:r>
              <a:rPr lang="ar-AE" sz="2400" b="1" dirty="0" smtClean="0"/>
              <a:t>تونس لديها مميزات </a:t>
            </a:r>
            <a:r>
              <a:rPr lang="ar-AE" sz="2400" dirty="0" smtClean="0"/>
              <a:t>لا </a:t>
            </a:r>
            <a:r>
              <a:rPr lang="ar-AE" sz="2400" dirty="0" err="1" smtClean="0"/>
              <a:t>يستهان</a:t>
            </a:r>
            <a:r>
              <a:rPr lang="ar-AE" sz="2400" dirty="0" smtClean="0"/>
              <a:t> </a:t>
            </a:r>
            <a:r>
              <a:rPr lang="ar-AE" sz="2400" dirty="0" err="1" smtClean="0"/>
              <a:t>بها</a:t>
            </a:r>
            <a:r>
              <a:rPr lang="ar-AE" sz="2400" dirty="0" smtClean="0"/>
              <a:t> في إنتاج البذور: تراث جيني متنوع، له قيمة بيولوجية وزراعية ممتازة، بيئة طبيعية مناسبة لإنتاج البذور في العديد من المناطق، توافر الموارد البشرية، البنية التحتية من حيث المعدات ومناطق إنتاج مهمة ومتنوعة.</a:t>
            </a:r>
          </a:p>
          <a:p>
            <a:pPr algn="r">
              <a:buNone/>
            </a:pPr>
            <a:endParaRPr lang="fr-FR" sz="2200" dirty="0" smtClean="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11</a:t>
            </a:fld>
            <a:endParaRPr lang="fr-FR"/>
          </a:p>
        </p:txBody>
      </p:sp>
      <p:sp>
        <p:nvSpPr>
          <p:cNvPr id="6" name="Titre 1"/>
          <p:cNvSpPr txBox="1">
            <a:spLocks/>
          </p:cNvSpPr>
          <p:nvPr/>
        </p:nvSpPr>
        <p:spPr>
          <a:xfrm>
            <a:off x="323528" y="214314"/>
            <a:ext cx="8229600" cy="571480"/>
          </a:xfrm>
          <a:prstGeom prst="rect">
            <a:avLst/>
          </a:prstGeom>
        </p:spPr>
        <p:txBody>
          <a:bodyPr vert="horz" lIns="0" rIns="0" bIns="0" anchor="b">
            <a:noAutofit/>
          </a:bodyPr>
          <a:lstStyle/>
          <a:p>
            <a:pPr lvl="0" algn="r">
              <a:spcBef>
                <a:spcPct val="0"/>
              </a:spcBef>
              <a:defRPr/>
            </a:pPr>
            <a:r>
              <a:rPr lang="ar-AE" sz="5100" b="1" dirty="0" smtClean="0">
                <a:solidFill>
                  <a:schemeClr val="tx2"/>
                </a:solidFill>
                <a:latin typeface="+mj-lt"/>
                <a:ea typeface="+mj-ea"/>
                <a:cs typeface="+mj-cs"/>
              </a:rPr>
              <a:t>في تونس</a:t>
            </a:r>
            <a:endParaRPr lang="fr-FR" sz="5100" b="1" dirty="0">
              <a:solidFill>
                <a:schemeClr val="tx2"/>
              </a:solidFill>
              <a:latin typeface="+mj-lt"/>
              <a:ea typeface="+mj-ea"/>
              <a:cs typeface="+mj-cs"/>
            </a:endParaRPr>
          </a:p>
        </p:txBody>
      </p:sp>
      <p:sp>
        <p:nvSpPr>
          <p:cNvPr id="7" name="Espace réservé du contenu 2"/>
          <p:cNvSpPr txBox="1">
            <a:spLocks/>
          </p:cNvSpPr>
          <p:nvPr/>
        </p:nvSpPr>
        <p:spPr>
          <a:xfrm>
            <a:off x="457200" y="4857760"/>
            <a:ext cx="8229600" cy="1357322"/>
          </a:xfrm>
          <a:prstGeom prst="rect">
            <a:avLst/>
          </a:prstGeom>
        </p:spPr>
        <p:txBody>
          <a:bodyPr vert="horz">
            <a:normAutofit/>
          </a:bodyPr>
          <a:lstStyle/>
          <a:p>
            <a:pPr marL="273050" lvl="1" indent="-177800" algn="r">
              <a:spcBef>
                <a:spcPct val="20000"/>
              </a:spcBef>
              <a:buClr>
                <a:schemeClr val="accent3"/>
              </a:buClr>
              <a:buSzPct val="95000"/>
              <a:defRPr/>
            </a:pPr>
            <a:r>
              <a:rPr kumimoji="0" lang="fr-FR" sz="2600" b="1" i="0" u="none" strike="noStrike" kern="1200" cap="none" spc="0" normalizeH="0" baseline="0" noProof="0" dirty="0" smtClean="0">
                <a:ln>
                  <a:noFill/>
                </a:ln>
                <a:solidFill>
                  <a:schemeClr val="tx1"/>
                </a:solidFill>
                <a:effectLst/>
                <a:uLnTx/>
                <a:uFillTx/>
                <a:latin typeface="+mn-lt"/>
                <a:ea typeface="+mn-ea"/>
                <a:cs typeface="+mn-cs"/>
              </a:rPr>
              <a:t>	</a:t>
            </a:r>
            <a:r>
              <a:rPr kumimoji="0" lang="ar-AE" sz="2600" b="1" i="0" u="none" strike="noStrike" kern="1200" cap="none" spc="0" normalizeH="0" baseline="0" noProof="0" dirty="0" smtClean="0">
                <a:ln>
                  <a:noFill/>
                </a:ln>
                <a:solidFill>
                  <a:schemeClr val="tx1"/>
                </a:solidFill>
                <a:effectLst/>
                <a:uLnTx/>
                <a:uFillTx/>
                <a:latin typeface="+mn-lt"/>
                <a:ea typeface="+mn-ea"/>
                <a:cs typeface="+mn-cs"/>
              </a:rPr>
              <a:t> تتزايد واردات بذور الخضروات التقليدية باستمرار وتتجاوز </a:t>
            </a:r>
            <a:r>
              <a:rPr lang="ar-AE" sz="2600" b="1" dirty="0" smtClean="0"/>
              <a:t>عند بعض </a:t>
            </a:r>
            <a:r>
              <a:rPr kumimoji="0" lang="ar-AE" sz="2600" b="1" i="0" u="none" strike="noStrike" kern="1200" cap="none" spc="0" normalizeH="0" baseline="0" noProof="0" dirty="0" smtClean="0">
                <a:ln>
                  <a:noFill/>
                </a:ln>
                <a:solidFill>
                  <a:schemeClr val="tx1"/>
                </a:solidFill>
                <a:effectLst/>
                <a:uLnTx/>
                <a:uFillTx/>
                <a:latin typeface="+mn-lt"/>
                <a:ea typeface="+mn-ea"/>
                <a:cs typeface="+mn-cs"/>
              </a:rPr>
              <a:t>الأنواع 70٪ من المتطلبات</a:t>
            </a: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4421157" y="3244334"/>
            <a:ext cx="301686" cy="369332"/>
          </a:xfrm>
          <a:prstGeom prst="rect">
            <a:avLst/>
          </a:prstGeom>
        </p:spPr>
        <p:txBody>
          <a:bodyPr wrap="none">
            <a:spAutoFit/>
          </a:bodyPr>
          <a:lstStyle/>
          <a:p>
            <a:r>
              <a:rPr lang="ar-AE" b="1" dirty="0" smtClean="0"/>
              <a:t>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285860"/>
            <a:ext cx="8229600" cy="5000660"/>
          </a:xfrm>
        </p:spPr>
        <p:txBody>
          <a:bodyPr>
            <a:normAutofit/>
          </a:bodyPr>
          <a:lstStyle/>
          <a:p>
            <a:pPr algn="ctr">
              <a:buNone/>
            </a:pPr>
            <a:r>
              <a:rPr lang="ar-AE" dirty="0" smtClean="0"/>
              <a:t> </a:t>
            </a:r>
            <a:endParaRPr lang="fr-FR" dirty="0" smtClean="0"/>
          </a:p>
          <a:p>
            <a:pPr algn="ctr">
              <a:buNone/>
            </a:pPr>
            <a:r>
              <a:rPr lang="fr-FR" dirty="0" smtClean="0"/>
              <a:t>65% : 1975</a:t>
            </a:r>
          </a:p>
          <a:p>
            <a:pPr algn="ctr">
              <a:buNone/>
            </a:pPr>
            <a:endParaRPr lang="fr-FR" dirty="0" smtClean="0"/>
          </a:p>
          <a:p>
            <a:pPr algn="ctr">
              <a:buNone/>
            </a:pPr>
            <a:r>
              <a:rPr lang="fr-FR" dirty="0" smtClean="0"/>
              <a:t>25% : 2004</a:t>
            </a:r>
          </a:p>
          <a:p>
            <a:pPr algn="ctr">
              <a:buNone/>
            </a:pPr>
            <a:endParaRPr lang="fr-FR" dirty="0" smtClean="0"/>
          </a:p>
          <a:p>
            <a:pPr algn="ctr">
              <a:buNone/>
            </a:pPr>
            <a:r>
              <a:rPr lang="fr-FR" dirty="0" smtClean="0"/>
              <a:t>5% </a:t>
            </a:r>
            <a:r>
              <a:rPr lang="ar-AE" dirty="0" smtClean="0"/>
              <a:t>أقل من</a:t>
            </a:r>
            <a:endParaRPr lang="fr-FR" dirty="0" smtClean="0"/>
          </a:p>
          <a:p>
            <a:pPr algn="ctr">
              <a:buNone/>
            </a:pPr>
            <a:endParaRPr lang="fr-FR" dirty="0" smtClean="0"/>
          </a:p>
          <a:p>
            <a:pPr algn="ctr">
              <a:buNone/>
            </a:pPr>
            <a:r>
              <a:rPr lang="ar-AE" b="1" dirty="0" smtClean="0"/>
              <a:t>هيمنة ا</a:t>
            </a:r>
            <a:r>
              <a:rPr lang="ar-TN" b="1" dirty="0" smtClean="0"/>
              <a:t>لبذور الم</a:t>
            </a:r>
            <a:r>
              <a:rPr lang="ar-AE" b="1" dirty="0" smtClean="0"/>
              <a:t>ستورد</a:t>
            </a:r>
            <a:r>
              <a:rPr lang="ar-TN" b="1" dirty="0" smtClean="0"/>
              <a:t>ة</a:t>
            </a:r>
            <a:r>
              <a:rPr lang="ar-AE" b="1" dirty="0" smtClean="0"/>
              <a:t> تكرس التبعية</a:t>
            </a:r>
            <a:endParaRPr lang="fr-FR" b="1" dirty="0" smtClean="0"/>
          </a:p>
          <a:p>
            <a:pPr algn="ctr">
              <a:buNone/>
            </a:pPr>
            <a:endParaRPr lang="fr-FR" dirty="0" smtClean="0"/>
          </a:p>
          <a:p>
            <a:pPr algn="ctr">
              <a:buNone/>
            </a:pPr>
            <a:endParaRPr lang="fr-FR" dirty="0" smtClean="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12</a:t>
            </a:fld>
            <a:endParaRPr lang="fr-FR"/>
          </a:p>
        </p:txBody>
      </p:sp>
      <p:sp>
        <p:nvSpPr>
          <p:cNvPr id="5" name="Titre 1"/>
          <p:cNvSpPr txBox="1">
            <a:spLocks/>
          </p:cNvSpPr>
          <p:nvPr/>
        </p:nvSpPr>
        <p:spPr>
          <a:xfrm>
            <a:off x="323528" y="357190"/>
            <a:ext cx="8229600" cy="571480"/>
          </a:xfrm>
          <a:prstGeom prst="rect">
            <a:avLst/>
          </a:prstGeom>
        </p:spPr>
        <p:txBody>
          <a:bodyPr vert="horz" lIns="0" rIns="0" bIns="0" anchor="b">
            <a:noAutofit/>
          </a:bodyPr>
          <a:lstStyle/>
          <a:p>
            <a:pPr algn="ctr"/>
            <a:r>
              <a:rPr lang="ar-AE" sz="5000" b="1" dirty="0" smtClean="0">
                <a:solidFill>
                  <a:schemeClr val="tx2"/>
                </a:solidFill>
                <a:latin typeface="+mj-lt"/>
                <a:ea typeface="+mj-ea"/>
                <a:cs typeface="+mj-cs"/>
              </a:rPr>
              <a:t>ا</a:t>
            </a:r>
            <a:r>
              <a:rPr lang="ar-TN" sz="5000" b="1" dirty="0" smtClean="0">
                <a:solidFill>
                  <a:schemeClr val="tx2"/>
                </a:solidFill>
                <a:latin typeface="+mj-lt"/>
                <a:ea typeface="+mj-ea"/>
                <a:cs typeface="+mj-cs"/>
              </a:rPr>
              <a:t>لبذور المحلية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57200" y="71414"/>
            <a:ext cx="8229600" cy="489790"/>
          </a:xfrm>
        </p:spPr>
        <p:txBody>
          <a:bodyPr>
            <a:noAutofit/>
          </a:bodyPr>
          <a:lstStyle/>
          <a:p>
            <a:r>
              <a:rPr lang="fr-FR" sz="3600" dirty="0" smtClean="0"/>
              <a:t> </a:t>
            </a:r>
            <a:endParaRPr lang="fr-FR" sz="3600" dirty="0"/>
          </a:p>
        </p:txBody>
      </p:sp>
      <p:sp>
        <p:nvSpPr>
          <p:cNvPr id="3" name="Espace réservé du contenu 2"/>
          <p:cNvSpPr>
            <a:spLocks noGrp="1"/>
          </p:cNvSpPr>
          <p:nvPr>
            <p:ph idx="4294967295"/>
          </p:nvPr>
        </p:nvSpPr>
        <p:spPr>
          <a:xfrm>
            <a:off x="457200" y="2143116"/>
            <a:ext cx="8229600" cy="3000396"/>
          </a:xfrm>
        </p:spPr>
        <p:txBody>
          <a:bodyPr>
            <a:normAutofit/>
          </a:bodyPr>
          <a:lstStyle/>
          <a:p>
            <a:pPr algn="r">
              <a:buNone/>
            </a:pPr>
            <a:r>
              <a:rPr lang="ar-AE" b="1" dirty="0" smtClean="0"/>
              <a:t>الصنف الريفي </a:t>
            </a:r>
            <a:r>
              <a:rPr lang="fr-FR" b="1" dirty="0" smtClean="0"/>
              <a:t>= </a:t>
            </a:r>
            <a:r>
              <a:rPr lang="ar-AE" b="1" dirty="0" smtClean="0"/>
              <a:t>الصنف القديم</a:t>
            </a:r>
            <a:r>
              <a:rPr lang="fr-FR" b="1" dirty="0" smtClean="0"/>
              <a:t>= </a:t>
            </a:r>
            <a:r>
              <a:rPr lang="ar-AE" b="1" dirty="0" smtClean="0"/>
              <a:t>الصنف المحلي</a:t>
            </a:r>
            <a:endParaRPr lang="fr-FR" b="1" dirty="0" smtClean="0"/>
          </a:p>
          <a:p>
            <a:pPr algn="r">
              <a:buNone/>
            </a:pPr>
            <a:r>
              <a:rPr lang="ar-AE" dirty="0" smtClean="0"/>
              <a:t>تتنوع الصفات </a:t>
            </a:r>
            <a:r>
              <a:rPr lang="ar-AE" dirty="0" err="1" smtClean="0"/>
              <a:t>المورفولوجية</a:t>
            </a:r>
            <a:r>
              <a:rPr lang="ar-AE" dirty="0" smtClean="0"/>
              <a:t> والفسيولوجية ؛</a:t>
            </a:r>
            <a:endParaRPr lang="fr-FR" dirty="0" smtClean="0"/>
          </a:p>
          <a:p>
            <a:pPr algn="r">
              <a:buNone/>
            </a:pPr>
            <a:r>
              <a:rPr lang="ar-AE" dirty="0" smtClean="0"/>
              <a:t>تنوع جيني كبير</a:t>
            </a:r>
            <a:endParaRPr lang="fr-FR" dirty="0" smtClean="0"/>
          </a:p>
          <a:p>
            <a:pPr algn="r">
              <a:buNone/>
            </a:pPr>
            <a:r>
              <a:rPr lang="fr-FR" dirty="0" smtClean="0"/>
              <a:t>	</a:t>
            </a:r>
            <a:r>
              <a:rPr lang="ar-AE" dirty="0" smtClean="0"/>
              <a:t>تكيف أفضل مع البيئة</a:t>
            </a:r>
            <a:endParaRPr lang="fr-FR" dirty="0" smtClean="0"/>
          </a:p>
          <a:p>
            <a:pPr algn="r">
              <a:buNone/>
            </a:pPr>
            <a:r>
              <a:rPr lang="ar-AE" dirty="0" smtClean="0"/>
              <a:t>هي الأصناف التي كانت موجودة منذ بداية الزراعة</a:t>
            </a:r>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13</a:t>
            </a:fld>
            <a:endParaRPr lang="fr-FR"/>
          </a:p>
        </p:txBody>
      </p:sp>
      <p:sp>
        <p:nvSpPr>
          <p:cNvPr id="6" name="Titre 1"/>
          <p:cNvSpPr txBox="1">
            <a:spLocks/>
          </p:cNvSpPr>
          <p:nvPr/>
        </p:nvSpPr>
        <p:spPr>
          <a:xfrm>
            <a:off x="457200" y="71414"/>
            <a:ext cx="8229600" cy="500066"/>
          </a:xfrm>
          <a:prstGeom prst="rect">
            <a:avLst/>
          </a:prstGeom>
        </p:spPr>
        <p:txBody>
          <a:bodyPr vert="horz" lIns="0" rIns="0" bIns="0" anchor="b">
            <a:noAutofit/>
          </a:bodyPr>
          <a:lstStyle/>
          <a:p>
            <a:pPr lvl="0" algn="r">
              <a:spcBef>
                <a:spcPct val="0"/>
              </a:spcBef>
              <a:defRPr/>
            </a:pPr>
            <a:r>
              <a:rPr lang="ar-AE" sz="3800" b="1" dirty="0" smtClean="0">
                <a:solidFill>
                  <a:schemeClr val="tx2"/>
                </a:solidFill>
                <a:latin typeface="+mj-lt"/>
                <a:ea typeface="+mj-ea"/>
                <a:cs typeface="+mj-cs"/>
              </a:rPr>
              <a:t>الصنف المحلي</a:t>
            </a:r>
            <a:r>
              <a:rPr lang="ar-AE" sz="2800" b="1" dirty="0" smtClean="0">
                <a:solidFill>
                  <a:schemeClr val="tx2"/>
                </a:solidFill>
                <a:latin typeface="+mj-lt"/>
                <a:ea typeface="+mj-ea"/>
                <a:cs typeface="+mj-cs"/>
              </a:rPr>
              <a:t> </a:t>
            </a:r>
            <a:r>
              <a:rPr lang="fr-FR" sz="2800" b="1" dirty="0" smtClean="0">
                <a:solidFill>
                  <a:schemeClr val="tx2"/>
                </a:solidFill>
                <a:latin typeface="+mj-lt"/>
                <a:ea typeface="+mj-ea"/>
                <a:cs typeface="+mj-cs"/>
              </a:rPr>
              <a:t> </a:t>
            </a:r>
            <a:endParaRPr lang="fr-FR" sz="2800" b="1"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90364" y="2500306"/>
            <a:ext cx="8363272" cy="3071834"/>
          </a:xfrm>
        </p:spPr>
        <p:txBody>
          <a:bodyPr>
            <a:normAutofit/>
          </a:bodyPr>
          <a:lstStyle/>
          <a:p>
            <a:pPr algn="r">
              <a:buNone/>
            </a:pPr>
            <a:r>
              <a:rPr lang="ar-AE" dirty="0" smtClean="0"/>
              <a:t>إثراء الموارد الجينية المتاحة بالاستيراد</a:t>
            </a:r>
            <a:endParaRPr lang="fr-FR" dirty="0" smtClean="0"/>
          </a:p>
          <a:p>
            <a:pPr algn="r">
              <a:buNone/>
            </a:pPr>
            <a:endParaRPr lang="fr-FR" dirty="0" smtClean="0"/>
          </a:p>
          <a:p>
            <a:pPr algn="r">
              <a:buNone/>
            </a:pPr>
            <a:r>
              <a:rPr lang="ar-AE" dirty="0" smtClean="0"/>
              <a:t>تقييم وتثمين التراث الجيني المحلي</a:t>
            </a:r>
            <a:endParaRPr lang="fr-FR" dirty="0" smtClean="0"/>
          </a:p>
        </p:txBody>
      </p:sp>
      <p:sp>
        <p:nvSpPr>
          <p:cNvPr id="5" name="Espace réservé du numéro de diapositive 4"/>
          <p:cNvSpPr>
            <a:spLocks noGrp="1"/>
          </p:cNvSpPr>
          <p:nvPr>
            <p:ph type="sldNum" sz="quarter" idx="12"/>
          </p:nvPr>
        </p:nvSpPr>
        <p:spPr/>
        <p:txBody>
          <a:bodyPr/>
          <a:lstStyle/>
          <a:p>
            <a:fld id="{DFF9C0D1-82B4-4860-B68E-1B5AD593D3A4}" type="slidenum">
              <a:rPr lang="fr-FR" smtClean="0"/>
              <a:pPr/>
              <a:t>14</a:t>
            </a:fld>
            <a:endParaRPr lang="fr-FR"/>
          </a:p>
        </p:txBody>
      </p:sp>
      <p:sp>
        <p:nvSpPr>
          <p:cNvPr id="7" name="Titre 1"/>
          <p:cNvSpPr txBox="1">
            <a:spLocks/>
          </p:cNvSpPr>
          <p:nvPr/>
        </p:nvSpPr>
        <p:spPr>
          <a:xfrm>
            <a:off x="323528" y="142852"/>
            <a:ext cx="8229600" cy="1285884"/>
          </a:xfrm>
          <a:prstGeom prst="rect">
            <a:avLst/>
          </a:prstGeom>
        </p:spPr>
        <p:txBody>
          <a:bodyPr vert="horz" lIns="0" rIns="0" bIns="0" anchor="b">
            <a:noAutofit/>
          </a:bodyPr>
          <a:lstStyle/>
          <a:p>
            <a:pPr lvl="0" algn="ctr">
              <a:spcBef>
                <a:spcPct val="0"/>
              </a:spcBef>
              <a:defRPr/>
            </a:pPr>
            <a:r>
              <a:rPr lang="ar-AE" sz="5100" b="1" dirty="0" smtClean="0">
                <a:solidFill>
                  <a:schemeClr val="tx2"/>
                </a:solidFill>
                <a:latin typeface="+mj-lt"/>
                <a:ea typeface="+mj-ea"/>
                <a:cs typeface="+mj-cs"/>
              </a:rPr>
              <a:t>إستراتيجية</a:t>
            </a:r>
            <a:r>
              <a:rPr lang="ar-AE" sz="5100" b="1" dirty="0" smtClean="0">
                <a:solidFill>
                  <a:schemeClr val="tx2"/>
                </a:solidFill>
              </a:rPr>
              <a:t> </a:t>
            </a:r>
            <a:r>
              <a:rPr lang="ar-AE" sz="5100" b="1" dirty="0" smtClean="0">
                <a:solidFill>
                  <a:schemeClr val="tx2"/>
                </a:solidFill>
                <a:latin typeface="+mj-lt"/>
                <a:ea typeface="+mj-ea"/>
                <a:cs typeface="+mj-cs"/>
              </a:rPr>
              <a:t>العمل</a:t>
            </a:r>
            <a:endParaRPr lang="fr-FR" sz="5100" b="1" dirty="0" smtClean="0">
              <a:solidFill>
                <a:schemeClr val="tx2"/>
              </a:solidFill>
              <a:latin typeface="+mj-lt"/>
              <a:ea typeface="+mj-ea"/>
              <a:cs typeface="+mj-cs"/>
            </a:endParaRPr>
          </a:p>
          <a:p>
            <a:pPr lvl="0" algn="ctr">
              <a:spcBef>
                <a:spcPct val="0"/>
              </a:spcBef>
              <a:defRPr/>
            </a:pPr>
            <a:r>
              <a:rPr lang="ar-AE" sz="3200" b="1" dirty="0" smtClean="0">
                <a:solidFill>
                  <a:schemeClr val="tx2"/>
                </a:solidFill>
                <a:latin typeface="+mj-lt"/>
                <a:ea typeface="+mj-ea"/>
                <a:cs typeface="+mj-cs"/>
              </a:rPr>
              <a:t>(المركز </a:t>
            </a:r>
            <a:r>
              <a:rPr lang="ar-AE" sz="3200" b="1" dirty="0" err="1" smtClean="0">
                <a:solidFill>
                  <a:schemeClr val="tx2"/>
                </a:solidFill>
                <a:latin typeface="+mj-lt"/>
                <a:ea typeface="+mj-ea"/>
                <a:cs typeface="+mj-cs"/>
              </a:rPr>
              <a:t>الجهوي</a:t>
            </a:r>
            <a:r>
              <a:rPr lang="ar-AE" sz="3200" b="1" dirty="0" smtClean="0">
                <a:solidFill>
                  <a:schemeClr val="tx2"/>
                </a:solidFill>
                <a:latin typeface="+mj-lt"/>
                <a:ea typeface="+mj-ea"/>
                <a:cs typeface="+mj-cs"/>
              </a:rPr>
              <a:t> في </a:t>
            </a:r>
            <a:r>
              <a:rPr lang="ar-AE" sz="3200" b="1" dirty="0" err="1" smtClean="0">
                <a:solidFill>
                  <a:schemeClr val="tx2"/>
                </a:solidFill>
                <a:latin typeface="+mj-lt"/>
                <a:ea typeface="+mj-ea"/>
                <a:cs typeface="+mj-cs"/>
              </a:rPr>
              <a:t>البستنة</a:t>
            </a:r>
            <a:r>
              <a:rPr lang="ar-AE" sz="3200" b="1" dirty="0" smtClean="0">
                <a:solidFill>
                  <a:schemeClr val="tx2"/>
                </a:solidFill>
                <a:latin typeface="+mj-lt"/>
                <a:ea typeface="+mj-ea"/>
                <a:cs typeface="+mj-cs"/>
              </a:rPr>
              <a:t> والفلاحة البيولوجية)</a:t>
            </a:r>
            <a:endParaRPr lang="fr-FR" sz="3200" b="1" dirty="0">
              <a:solidFill>
                <a:schemeClr val="tx2"/>
              </a:solidFill>
              <a:latin typeface="+mj-lt"/>
              <a:ea typeface="+mj-ea"/>
              <a:cs typeface="+mj-cs"/>
            </a:endParaRPr>
          </a:p>
        </p:txBody>
      </p:sp>
    </p:spTree>
    <p:extLst>
      <p:ext uri="{BB962C8B-B14F-4D97-AF65-F5344CB8AC3E}">
        <p14:creationId xmlns:p14="http://schemas.microsoft.com/office/powerpoint/2010/main" val="39081512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15</a:t>
            </a:fld>
            <a:endParaRPr lang="fr-FR"/>
          </a:p>
        </p:txBody>
      </p:sp>
      <p:pic>
        <p:nvPicPr>
          <p:cNvPr id="14338" name="Picture 2"/>
          <p:cNvPicPr>
            <a:picLocks noChangeAspect="1" noChangeArrowheads="1"/>
          </p:cNvPicPr>
          <p:nvPr/>
        </p:nvPicPr>
        <p:blipFill>
          <a:blip r:embed="rId2"/>
          <a:srcRect l="46120" t="24414" r="13799" b="17968"/>
          <a:stretch>
            <a:fillRect/>
          </a:stretch>
        </p:blipFill>
        <p:spPr bwMode="auto">
          <a:xfrm>
            <a:off x="3643306" y="1214422"/>
            <a:ext cx="5214974" cy="4214842"/>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0315" t="28320" r="55527" b="14062"/>
          <a:stretch>
            <a:fillRect/>
          </a:stretch>
        </p:blipFill>
        <p:spPr bwMode="auto">
          <a:xfrm>
            <a:off x="357158" y="1214422"/>
            <a:ext cx="3143272"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14356" y="1214422"/>
            <a:ext cx="8686800" cy="2143140"/>
          </a:xfrm>
        </p:spPr>
        <p:txBody>
          <a:bodyPr>
            <a:normAutofit/>
          </a:bodyPr>
          <a:lstStyle/>
          <a:p>
            <a:pPr algn="r">
              <a:buNone/>
            </a:pPr>
            <a:r>
              <a:rPr lang="ar-AE" b="1" dirty="0" smtClean="0"/>
              <a:t>نباتات ذاتية الإخصاب: </a:t>
            </a:r>
            <a:r>
              <a:rPr lang="ar-AE" dirty="0" smtClean="0"/>
              <a:t>أزهار تحتوي على العضو الذكري والأنثوي. يحدث الإخصاب بشكل أساسي في الزهرة نفسها. بشكل عام، تتكاثر هذه الأنواع بأمان دون الكثير من الاحتياطات.</a:t>
            </a:r>
            <a:endParaRPr lang="fr-FR" dirty="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16</a:t>
            </a:fld>
            <a:endParaRPr lang="fr-FR"/>
          </a:p>
        </p:txBody>
      </p:sp>
      <p:sp>
        <p:nvSpPr>
          <p:cNvPr id="8" name="Titre 1"/>
          <p:cNvSpPr txBox="1">
            <a:spLocks noGrp="1"/>
          </p:cNvSpPr>
          <p:nvPr>
            <p:ph type="title" idx="4294967295"/>
          </p:nvPr>
        </p:nvSpPr>
        <p:spPr>
          <a:xfrm>
            <a:off x="457200" y="-24"/>
            <a:ext cx="8229600" cy="571504"/>
          </a:xfrm>
          <a:prstGeom prst="rect">
            <a:avLst/>
          </a:prstGeom>
        </p:spPr>
        <p:txBody>
          <a:bodyPr vert="horz" lIns="0" rIns="0" bIns="0" anchor="b">
            <a:noAutofit/>
          </a:bodyPr>
          <a:lstStyle/>
          <a:p>
            <a:pPr lvl="0" algn="r">
              <a:defRPr/>
            </a:pPr>
            <a:r>
              <a:rPr lang="ar-AE" sz="3400" b="1" dirty="0" smtClean="0"/>
              <a:t>أنواع تكاثر النباتات المزروعة</a:t>
            </a:r>
            <a:endParaRPr kumimoji="0" lang="fr-FR" sz="3400" b="1" i="0" u="none" strike="noStrike" kern="1200" cap="none" spc="0" normalizeH="0" baseline="0" noProof="0" dirty="0">
              <a:ln>
                <a:noFill/>
              </a:ln>
              <a:solidFill>
                <a:schemeClr val="tx2"/>
              </a:solidFill>
              <a:effectLst/>
              <a:uLnTx/>
              <a:uFillTx/>
              <a:latin typeface="+mj-lt"/>
              <a:ea typeface="+mj-ea"/>
              <a:cs typeface="+mj-cs"/>
            </a:endParaRPr>
          </a:p>
        </p:txBody>
      </p:sp>
      <p:grpSp>
        <p:nvGrpSpPr>
          <p:cNvPr id="17" name="Groupe 16"/>
          <p:cNvGrpSpPr/>
          <p:nvPr/>
        </p:nvGrpSpPr>
        <p:grpSpPr>
          <a:xfrm>
            <a:off x="1867261" y="3488375"/>
            <a:ext cx="5409478" cy="2483755"/>
            <a:chOff x="1867261" y="3488375"/>
            <a:chExt cx="5409478" cy="2483755"/>
          </a:xfrm>
        </p:grpSpPr>
        <p:grpSp>
          <p:nvGrpSpPr>
            <p:cNvPr id="5" name="Groupe 10"/>
            <p:cNvGrpSpPr/>
            <p:nvPr/>
          </p:nvGrpSpPr>
          <p:grpSpPr>
            <a:xfrm>
              <a:off x="1883170" y="3500438"/>
              <a:ext cx="5393569" cy="2471692"/>
              <a:chOff x="-1157992" y="3643314"/>
              <a:chExt cx="4515546" cy="2096787"/>
            </a:xfrm>
          </p:grpSpPr>
          <p:pic>
            <p:nvPicPr>
              <p:cNvPr id="9" name="Picture 2"/>
              <p:cNvPicPr>
                <a:picLocks noChangeAspect="1" noChangeArrowheads="1"/>
              </p:cNvPicPr>
              <p:nvPr/>
            </p:nvPicPr>
            <p:blipFill>
              <a:blip r:embed="rId3"/>
              <a:srcRect b="17050"/>
              <a:stretch>
                <a:fillRect/>
              </a:stretch>
            </p:blipFill>
            <p:spPr bwMode="auto">
              <a:xfrm>
                <a:off x="785786" y="3643314"/>
                <a:ext cx="2533650" cy="1714512"/>
              </a:xfrm>
              <a:prstGeom prst="rect">
                <a:avLst/>
              </a:prstGeom>
              <a:noFill/>
              <a:ln w="9525">
                <a:noFill/>
                <a:miter lim="800000"/>
                <a:headEnd/>
                <a:tailEnd/>
              </a:ln>
              <a:effectLst/>
            </p:spPr>
          </p:pic>
          <p:sp>
            <p:nvSpPr>
              <p:cNvPr id="10" name="ZoneTexte 9"/>
              <p:cNvSpPr txBox="1"/>
              <p:nvPr/>
            </p:nvSpPr>
            <p:spPr>
              <a:xfrm rot="10800000" flipV="1">
                <a:off x="-1157992" y="5479007"/>
                <a:ext cx="4515546" cy="261094"/>
              </a:xfrm>
              <a:prstGeom prst="rect">
                <a:avLst/>
              </a:prstGeom>
              <a:noFill/>
            </p:spPr>
            <p:txBody>
              <a:bodyPr wrap="square" rtlCol="0">
                <a:spAutoFit/>
              </a:bodyPr>
              <a:lstStyle/>
              <a:p>
                <a:pPr algn="ctr"/>
                <a:r>
                  <a:rPr lang="fr-FR" sz="1400" dirty="0" smtClean="0"/>
                  <a:t> </a:t>
                </a:r>
                <a:r>
                  <a:rPr lang="ar-AE" sz="1400" dirty="0" smtClean="0"/>
                  <a:t> </a:t>
                </a:r>
                <a:r>
                  <a:rPr lang="fr-FR" sz="1400" dirty="0" smtClean="0"/>
                  <a:t>(</a:t>
                </a:r>
                <a:r>
                  <a:rPr lang="ar-AE" sz="1400" dirty="0" smtClean="0"/>
                  <a:t>زهرة كاملة</a:t>
                </a:r>
                <a:r>
                  <a:rPr lang="fr-FR" sz="1400" dirty="0" smtClean="0"/>
                  <a:t>)</a:t>
                </a:r>
                <a:r>
                  <a:rPr lang="ar-AE" sz="1400" dirty="0" smtClean="0"/>
                  <a:t>الزهرة المثالية </a:t>
                </a:r>
                <a:endParaRPr lang="fr-FR" sz="1400" dirty="0"/>
              </a:p>
            </p:txBody>
          </p:sp>
        </p:grpSp>
        <p:pic>
          <p:nvPicPr>
            <p:cNvPr id="12" name="Picture 4"/>
            <p:cNvPicPr>
              <a:picLocks noChangeAspect="1" noChangeArrowheads="1"/>
            </p:cNvPicPr>
            <p:nvPr/>
          </p:nvPicPr>
          <p:blipFill>
            <a:blip r:embed="rId4"/>
            <a:srcRect b="15997"/>
            <a:stretch>
              <a:fillRect/>
            </a:stretch>
          </p:blipFill>
          <p:spPr bwMode="auto">
            <a:xfrm>
              <a:off x="1867261" y="3488375"/>
              <a:ext cx="2573374" cy="2012327"/>
            </a:xfrm>
            <a:prstGeom prst="rect">
              <a:avLst/>
            </a:prstGeom>
            <a:noFill/>
            <a:ln w="9525">
              <a:noFill/>
              <a:miter lim="800000"/>
              <a:headEnd/>
              <a:tailEnd/>
            </a:ln>
            <a:effectLst/>
          </p:spPr>
        </p:pic>
        <p:sp>
          <p:nvSpPr>
            <p:cNvPr id="13" name="ZoneTexte 12"/>
            <p:cNvSpPr txBox="1"/>
            <p:nvPr/>
          </p:nvSpPr>
          <p:spPr>
            <a:xfrm>
              <a:off x="3504299" y="3493802"/>
              <a:ext cx="928694" cy="307777"/>
            </a:xfrm>
            <a:prstGeom prst="rect">
              <a:avLst/>
            </a:prstGeom>
            <a:noFill/>
          </p:spPr>
          <p:txBody>
            <a:bodyPr wrap="square" rtlCol="0">
              <a:spAutoFit/>
            </a:bodyPr>
            <a:lstStyle/>
            <a:p>
              <a:pPr algn="r"/>
              <a:r>
                <a:rPr lang="ar-AE" sz="1400" dirty="0" smtClean="0"/>
                <a:t>طماطم</a:t>
              </a:r>
              <a:endParaRPr lang="fr-FR" sz="1300" b="1" dirty="0">
                <a:solidFill>
                  <a:schemeClr val="bg1"/>
                </a:solidFill>
              </a:endParaRPr>
            </a:p>
          </p:txBody>
        </p:sp>
        <p:sp>
          <p:nvSpPr>
            <p:cNvPr id="14" name="ZoneTexte 13"/>
            <p:cNvSpPr txBox="1"/>
            <p:nvPr/>
          </p:nvSpPr>
          <p:spPr>
            <a:xfrm>
              <a:off x="5500694" y="3500438"/>
              <a:ext cx="1756668" cy="307777"/>
            </a:xfrm>
            <a:prstGeom prst="rect">
              <a:avLst/>
            </a:prstGeom>
            <a:noFill/>
          </p:spPr>
          <p:txBody>
            <a:bodyPr wrap="square" rtlCol="0">
              <a:spAutoFit/>
            </a:bodyPr>
            <a:lstStyle/>
            <a:p>
              <a:pPr algn="r"/>
              <a:r>
                <a:rPr lang="ar-AE" sz="1400" dirty="0" smtClean="0"/>
                <a:t>الباذنجان</a:t>
              </a:r>
              <a:endParaRPr lang="fr-FR" sz="1300" b="1"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07141" y="928670"/>
            <a:ext cx="8929718" cy="5357850"/>
          </a:xfrm>
        </p:spPr>
        <p:txBody>
          <a:bodyPr>
            <a:normAutofit/>
          </a:bodyPr>
          <a:lstStyle/>
          <a:p>
            <a:pPr algn="r">
              <a:buNone/>
            </a:pPr>
            <a:r>
              <a:rPr lang="ar-AE" sz="2400" b="1" dirty="0" smtClean="0"/>
              <a:t>نباتات </a:t>
            </a:r>
            <a:r>
              <a:rPr lang="ar-AE" sz="2400" b="1" dirty="0" err="1" smtClean="0"/>
              <a:t>خلطيات</a:t>
            </a:r>
            <a:r>
              <a:rPr lang="ar-AE" sz="2400" b="1" dirty="0" smtClean="0"/>
              <a:t> الإخصاب: </a:t>
            </a:r>
            <a:r>
              <a:rPr lang="ar-AE" sz="2400" dirty="0" smtClean="0"/>
              <a:t>أزهار </a:t>
            </a:r>
            <a:r>
              <a:rPr lang="ar-AE" sz="2400" dirty="0" err="1" smtClean="0"/>
              <a:t>ذكورية</a:t>
            </a:r>
            <a:r>
              <a:rPr lang="ar-AE" sz="2400" dirty="0" smtClean="0"/>
              <a:t> مغايرة لأزهار الإناث، على نفس النبات أو في نباتات منفصلة. يسمح "ناقل" بمرور حبوب اللقاح إلى الزهرة الأنثوية (الريح، حشرة غالبًا ما تكون خاصة بالنبات). في هذه الحالة، تكون الحماية الواجب اتخاذها أكثر أهمية لتجنب مخاطر التهجين العفوي مع نوع آخر من نفس النوع، أو حتى صنف بري.</a:t>
            </a:r>
            <a:endParaRPr lang="fr-FR" sz="2400" dirty="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17</a:t>
            </a:fld>
            <a:endParaRPr lang="fr-FR"/>
          </a:p>
        </p:txBody>
      </p:sp>
      <p:pic>
        <p:nvPicPr>
          <p:cNvPr id="7" name="Picture 3"/>
          <p:cNvPicPr>
            <a:picLocks noChangeAspect="1" noChangeArrowheads="1"/>
          </p:cNvPicPr>
          <p:nvPr/>
        </p:nvPicPr>
        <p:blipFill>
          <a:blip r:embed="rId3"/>
          <a:srcRect b="20649"/>
          <a:stretch>
            <a:fillRect/>
          </a:stretch>
        </p:blipFill>
        <p:spPr bwMode="auto">
          <a:xfrm>
            <a:off x="3357553" y="4071942"/>
            <a:ext cx="3400959" cy="2214578"/>
          </a:xfrm>
          <a:prstGeom prst="rect">
            <a:avLst/>
          </a:prstGeom>
          <a:noFill/>
          <a:ln w="9525">
            <a:noFill/>
            <a:miter lim="800000"/>
            <a:headEnd/>
            <a:tailEnd/>
          </a:ln>
          <a:effectLst/>
        </p:spPr>
      </p:pic>
      <p:sp>
        <p:nvSpPr>
          <p:cNvPr id="8" name="ZoneTexte 7"/>
          <p:cNvSpPr txBox="1"/>
          <p:nvPr/>
        </p:nvSpPr>
        <p:spPr>
          <a:xfrm>
            <a:off x="714348" y="4741143"/>
            <a:ext cx="2643174" cy="738664"/>
          </a:xfrm>
          <a:prstGeom prst="rect">
            <a:avLst/>
          </a:prstGeom>
          <a:noFill/>
        </p:spPr>
        <p:txBody>
          <a:bodyPr wrap="square" rtlCol="0">
            <a:spAutoFit/>
          </a:bodyPr>
          <a:lstStyle/>
          <a:p>
            <a:pPr algn="r"/>
            <a:r>
              <a:rPr lang="ar-AE" sz="1400" dirty="0" smtClean="0"/>
              <a:t>الزهرة غير الكاملة: زهرة أنثى (يسار) </a:t>
            </a:r>
            <a:endParaRPr lang="fr-FR" sz="1400" dirty="0" smtClean="0"/>
          </a:p>
          <a:p>
            <a:pPr algn="r"/>
            <a:r>
              <a:rPr lang="ar-AE" sz="1400" dirty="0" smtClean="0"/>
              <a:t>وزهرة ذكر (يمين)</a:t>
            </a:r>
            <a:endParaRPr lang="fr-FR" sz="1400" dirty="0"/>
          </a:p>
        </p:txBody>
      </p:sp>
      <p:sp>
        <p:nvSpPr>
          <p:cNvPr id="9" name="Titre 1"/>
          <p:cNvSpPr txBox="1">
            <a:spLocks noGrp="1"/>
          </p:cNvSpPr>
          <p:nvPr>
            <p:ph type="title" idx="4294967295"/>
          </p:nvPr>
        </p:nvSpPr>
        <p:spPr>
          <a:xfrm>
            <a:off x="457200" y="-24"/>
            <a:ext cx="8229600" cy="571504"/>
          </a:xfrm>
          <a:prstGeom prst="rect">
            <a:avLst/>
          </a:prstGeom>
        </p:spPr>
        <p:txBody>
          <a:bodyPr vert="horz" lIns="0" rIns="0" bIns="0" anchor="b">
            <a:noAutofit/>
          </a:bodyPr>
          <a:lstStyle/>
          <a:p>
            <a:pPr lvl="0" algn="r">
              <a:defRPr/>
            </a:pPr>
            <a:r>
              <a:rPr lang="ar-AE" sz="3400" b="1" dirty="0" smtClean="0"/>
              <a:t>أنواع تكاثر النباتات المزروعة</a:t>
            </a:r>
            <a:endParaRPr kumimoji="0" lang="fr-FR" sz="3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endParaRPr lang="fr-FR" dirty="0" smtClean="0"/>
          </a:p>
          <a:p>
            <a:fld id="{DFF9C0D1-82B4-4860-B68E-1B5AD593D3A4}" type="slidenum">
              <a:rPr lang="fr-FR" smtClean="0"/>
              <a:pPr/>
              <a:t>18</a:t>
            </a:fld>
            <a:endParaRPr lang="fr-FR" dirty="0"/>
          </a:p>
        </p:txBody>
      </p:sp>
      <p:pic>
        <p:nvPicPr>
          <p:cNvPr id="13" name="Picture 6" descr="E:\Tomate_me\paper-tylcv\TYLCV-turkey\DiyaBakir2014\poster\LOGO CRRHAB.jpg"/>
          <p:cNvPicPr>
            <a:picLocks noChangeAspect="1" noChangeArrowheads="1"/>
          </p:cNvPicPr>
          <p:nvPr/>
        </p:nvPicPr>
        <p:blipFill>
          <a:blip r:embed="rId3"/>
          <a:srcRect/>
          <a:stretch>
            <a:fillRect/>
          </a:stretch>
        </p:blipFill>
        <p:spPr bwMode="auto">
          <a:xfrm>
            <a:off x="8039184" y="0"/>
            <a:ext cx="1104848" cy="857232"/>
          </a:xfrm>
          <a:prstGeom prst="rect">
            <a:avLst/>
          </a:prstGeom>
          <a:noFill/>
        </p:spPr>
      </p:pic>
      <p:pic>
        <p:nvPicPr>
          <p:cNvPr id="17" name="Picture 7" descr="logo_couleur_fr"/>
          <p:cNvPicPr>
            <a:picLocks noChangeAspect="1" noChangeArrowheads="1"/>
          </p:cNvPicPr>
          <p:nvPr/>
        </p:nvPicPr>
        <p:blipFill>
          <a:blip r:embed="rId4" cstate="print"/>
          <a:srcRect/>
          <a:stretch>
            <a:fillRect/>
          </a:stretch>
        </p:blipFill>
        <p:spPr bwMode="auto">
          <a:xfrm>
            <a:off x="-32" y="-25"/>
            <a:ext cx="1500198" cy="813337"/>
          </a:xfrm>
          <a:prstGeom prst="rect">
            <a:avLst/>
          </a:prstGeom>
          <a:solidFill>
            <a:schemeClr val="tx1"/>
          </a:solidFill>
          <a:ln w="9525">
            <a:noFill/>
            <a:miter lim="800000"/>
            <a:headEnd/>
            <a:tailEnd/>
          </a:ln>
        </p:spPr>
      </p:pic>
      <p:sp>
        <p:nvSpPr>
          <p:cNvPr id="7" name="Parallélogramme 6"/>
          <p:cNvSpPr/>
          <p:nvPr/>
        </p:nvSpPr>
        <p:spPr>
          <a:xfrm>
            <a:off x="357158" y="2285992"/>
            <a:ext cx="8286808" cy="3000396"/>
          </a:xfrm>
          <a:prstGeom prst="parallelogram">
            <a:avLst/>
          </a:prstGeom>
          <a:ln/>
        </p:spPr>
        <p:style>
          <a:lnRef idx="2">
            <a:schemeClr val="accent2">
              <a:shade val="50000"/>
            </a:schemeClr>
          </a:lnRef>
          <a:fillRef idx="1">
            <a:schemeClr val="accent2"/>
          </a:fillRef>
          <a:effectRef idx="0">
            <a:schemeClr val="accent2"/>
          </a:effectRef>
          <a:fontRef idx="minor">
            <a:schemeClr val="lt1"/>
          </a:fontRef>
        </p:style>
        <p:txBody>
          <a:bodyPr vert="horz" rtlCol="0" anchor="ctr" anchorCtr="0">
            <a:noAutofit/>
          </a:bodyPr>
          <a:lstStyle/>
          <a:p>
            <a:pPr algn="ctr"/>
            <a:r>
              <a:rPr lang="ar-TN" sz="3200" dirty="0" smtClean="0"/>
              <a:t>الإنتاج الذاتي للبذور والشتلات المحلية</a:t>
            </a:r>
          </a:p>
          <a:p>
            <a:pPr algn="ctr"/>
            <a:endParaRPr lang="ar-TN" sz="3200" dirty="0" smtClean="0"/>
          </a:p>
          <a:p>
            <a:pPr algn="ctr"/>
            <a:r>
              <a:rPr lang="ar-AE" sz="3200" b="1" dirty="0" smtClean="0"/>
              <a:t>نباتات ذاتية الإخصاب</a:t>
            </a:r>
            <a:endParaRPr lang="ar-TN" sz="3200" b="1" dirty="0" smtClean="0"/>
          </a:p>
        </p:txBody>
      </p:sp>
    </p:spTree>
    <p:extLst>
      <p:ext uri="{BB962C8B-B14F-4D97-AF65-F5344CB8AC3E}">
        <p14:creationId xmlns:p14="http://schemas.microsoft.com/office/powerpoint/2010/main" val="17084307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714356"/>
            <a:ext cx="8229600" cy="5395930"/>
          </a:xfrm>
        </p:spPr>
        <p:txBody>
          <a:bodyPr>
            <a:normAutofit/>
          </a:bodyPr>
          <a:lstStyle/>
          <a:p>
            <a:pPr lvl="1" algn="r">
              <a:buNone/>
            </a:pPr>
            <a:r>
              <a:rPr lang="ar-AE" b="1" dirty="0" smtClean="0">
                <a:sym typeface="Wingdings" pitchFamily="2" charset="2"/>
              </a:rPr>
              <a:t>عملية العزل</a:t>
            </a:r>
          </a:p>
          <a:p>
            <a:pPr lvl="1" algn="r">
              <a:buNone/>
            </a:pPr>
            <a:r>
              <a:rPr lang="ar-AE" dirty="0" smtClean="0">
                <a:latin typeface="Aldhabi"/>
                <a:cs typeface="Aldhabi"/>
                <a:sym typeface="Wingdings" pitchFamily="2" charset="2"/>
              </a:rPr>
              <a:t>٭</a:t>
            </a:r>
            <a:r>
              <a:rPr lang="ar-AE" dirty="0" smtClean="0">
                <a:sym typeface="Wingdings" pitchFamily="2" charset="2"/>
              </a:rPr>
              <a:t> تكوين الزهرة مثالي للتلقيح الذاتي</a:t>
            </a:r>
            <a:endParaRPr lang="fr-FR" dirty="0" smtClean="0">
              <a:sym typeface="Wingdings" pitchFamily="2" charset="2"/>
            </a:endParaRPr>
          </a:p>
          <a:p>
            <a:pPr lvl="1" algn="r">
              <a:buNone/>
            </a:pPr>
            <a:r>
              <a:rPr lang="ar-AE" dirty="0" smtClean="0">
                <a:latin typeface="Aldhabi"/>
                <a:cs typeface="Aldhabi"/>
                <a:sym typeface="Wingdings" pitchFamily="2" charset="2"/>
              </a:rPr>
              <a:t>٭</a:t>
            </a:r>
            <a:r>
              <a:rPr lang="ar-AE" dirty="0" smtClean="0">
                <a:sym typeface="Wingdings" pitchFamily="2" charset="2"/>
              </a:rPr>
              <a:t> </a:t>
            </a:r>
            <a:r>
              <a:rPr lang="ar-AE" dirty="0" smtClean="0"/>
              <a:t>في بعض الأحيان (الأصناف القديمة): يكون الميسم في مستوى أعلى من مستوى </a:t>
            </a:r>
            <a:r>
              <a:rPr lang="ar-AE" smtClean="0"/>
              <a:t>الأنثرات </a:t>
            </a:r>
            <a:endParaRPr lang="fr-FR" dirty="0" smtClean="0">
              <a:sym typeface="Wingdings" pitchFamily="2" charset="2"/>
            </a:endParaRPr>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19</a:t>
            </a:fld>
            <a:endParaRPr lang="fr-FR"/>
          </a:p>
        </p:txBody>
      </p:sp>
      <p:pic>
        <p:nvPicPr>
          <p:cNvPr id="84994" name="Picture 2" descr="D:\Backup Oct2018\Events 2019\CRDA Sousse\photos fleurs tomate\20170223210926-dd83f9d3-cu_s9999x400.jpg"/>
          <p:cNvPicPr>
            <a:picLocks noChangeAspect="1" noChangeArrowheads="1"/>
          </p:cNvPicPr>
          <p:nvPr/>
        </p:nvPicPr>
        <p:blipFill>
          <a:blip r:embed="rId2"/>
          <a:srcRect/>
          <a:stretch>
            <a:fillRect/>
          </a:stretch>
        </p:blipFill>
        <p:spPr bwMode="auto">
          <a:xfrm>
            <a:off x="5429256" y="2786058"/>
            <a:ext cx="2714644" cy="2714644"/>
          </a:xfrm>
          <a:prstGeom prst="rect">
            <a:avLst/>
          </a:prstGeom>
          <a:noFill/>
        </p:spPr>
      </p:pic>
      <p:pic>
        <p:nvPicPr>
          <p:cNvPr id="9" name="Picture 2" descr="D:\Backup Oct2018\Events 2019\CRDA Sousse\photos fleurs tomate\tomate-fleur.jpg"/>
          <p:cNvPicPr>
            <a:picLocks noChangeAspect="1" noChangeArrowheads="1"/>
          </p:cNvPicPr>
          <p:nvPr/>
        </p:nvPicPr>
        <p:blipFill>
          <a:blip r:embed="rId3"/>
          <a:srcRect/>
          <a:stretch>
            <a:fillRect/>
          </a:stretch>
        </p:blipFill>
        <p:spPr bwMode="auto">
          <a:xfrm>
            <a:off x="1357290" y="2786058"/>
            <a:ext cx="3634670" cy="2714644"/>
          </a:xfrm>
          <a:prstGeom prst="rect">
            <a:avLst/>
          </a:prstGeom>
          <a:noFill/>
        </p:spPr>
      </p:pic>
      <p:sp>
        <p:nvSpPr>
          <p:cNvPr id="11" name="Titre 1"/>
          <p:cNvSpPr txBox="1">
            <a:spLocks/>
          </p:cNvSpPr>
          <p:nvPr/>
        </p:nvSpPr>
        <p:spPr>
          <a:xfrm>
            <a:off x="457200" y="-24"/>
            <a:ext cx="8229600" cy="571504"/>
          </a:xfrm>
          <a:prstGeom prst="rect">
            <a:avLst/>
          </a:prstGeom>
        </p:spPr>
        <p:txBody>
          <a:bodyPr vert="horz" lIns="0" rIns="0" bIns="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AE" sz="3400" b="1" i="0" u="none" strike="noStrike" kern="1200" cap="none" spc="0" normalizeH="0" baseline="0" noProof="0" dirty="0" smtClean="0">
                <a:ln>
                  <a:noFill/>
                </a:ln>
                <a:solidFill>
                  <a:schemeClr val="tx2"/>
                </a:solidFill>
                <a:effectLst/>
                <a:uLnTx/>
                <a:uFillTx/>
                <a:latin typeface="+mj-lt"/>
                <a:ea typeface="+mj-ea"/>
                <a:cs typeface="+mj-cs"/>
              </a:rPr>
              <a:t>الطماطم</a:t>
            </a:r>
            <a:endParaRPr kumimoji="0" lang="fr-FR" sz="3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FF9C0D1-82B4-4860-B68E-1B5AD593D3A4}" type="slidenum">
              <a:rPr lang="fr-FR" smtClean="0"/>
              <a:pPr/>
              <a:t>2</a:t>
            </a:fld>
            <a:endParaRPr lang="fr-FR"/>
          </a:p>
        </p:txBody>
      </p:sp>
      <p:sp>
        <p:nvSpPr>
          <p:cNvPr id="3" name="Titre 1"/>
          <p:cNvSpPr txBox="1">
            <a:spLocks/>
          </p:cNvSpPr>
          <p:nvPr/>
        </p:nvSpPr>
        <p:spPr>
          <a:xfrm>
            <a:off x="412644" y="224566"/>
            <a:ext cx="8229600" cy="84698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AE" sz="3200" b="1" i="0" u="none" strike="noStrike" kern="1200" cap="none" spc="0" normalizeH="0" baseline="0" noProof="0" smtClean="0">
                <a:ln>
                  <a:noFill/>
                </a:ln>
                <a:solidFill>
                  <a:schemeClr val="tx2"/>
                </a:solidFill>
                <a:effectLst/>
                <a:uLnTx/>
                <a:uFillTx/>
                <a:latin typeface="+mj-lt"/>
                <a:ea typeface="+mj-ea"/>
                <a:cs typeface="+mj-cs"/>
              </a:rPr>
              <a:t>الزراعة البيئية</a:t>
            </a:r>
            <a:r>
              <a:rPr kumimoji="0" lang="fr-FR" sz="3200" b="1" i="0" u="none" strike="noStrike" kern="1200" cap="none" spc="0" normalizeH="0" baseline="0" noProof="0" smtClean="0">
                <a:ln>
                  <a:noFill/>
                </a:ln>
                <a:solidFill>
                  <a:schemeClr val="tx2"/>
                </a:solidFill>
                <a:effectLst/>
                <a:uLnTx/>
                <a:uFillTx/>
                <a:latin typeface="+mj-lt"/>
                <a:ea typeface="+mj-ea"/>
                <a:cs typeface="+mj-cs"/>
              </a:rPr>
              <a:t>     </a:t>
            </a:r>
            <a:endParaRPr kumimoji="0" lang="fr-FR"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4" name="Titre 1"/>
          <p:cNvSpPr txBox="1">
            <a:spLocks/>
          </p:cNvSpPr>
          <p:nvPr/>
        </p:nvSpPr>
        <p:spPr>
          <a:xfrm>
            <a:off x="323528" y="1071570"/>
            <a:ext cx="8229600" cy="571480"/>
          </a:xfrm>
          <a:prstGeom prst="rect">
            <a:avLst/>
          </a:prstGeom>
        </p:spPr>
        <p:txBody>
          <a:bodyPr vert="horz" lIns="0" rIns="0" bIns="0" anchor="b">
            <a:noAutofit/>
          </a:bodyPr>
          <a:lstStyle/>
          <a:p>
            <a:pPr algn="ctr"/>
            <a:r>
              <a:rPr lang="ar-AE" sz="3200" b="1" dirty="0" smtClean="0">
                <a:solidFill>
                  <a:schemeClr val="tx2"/>
                </a:solidFill>
                <a:latin typeface="+mj-lt"/>
                <a:ea typeface="+mj-ea"/>
                <a:cs typeface="+mj-cs"/>
              </a:rPr>
              <a:t>أهداف الزراعة البيئية</a:t>
            </a:r>
            <a:endParaRPr lang="ar-TN" sz="3200" b="1" dirty="0" smtClean="0">
              <a:solidFill>
                <a:schemeClr val="tx2"/>
              </a:solidFill>
              <a:latin typeface="+mj-lt"/>
              <a:ea typeface="+mj-ea"/>
              <a:cs typeface="+mj-cs"/>
            </a:endParaRPr>
          </a:p>
        </p:txBody>
      </p:sp>
      <p:sp>
        <p:nvSpPr>
          <p:cNvPr id="5" name="Titre 1"/>
          <p:cNvSpPr txBox="1">
            <a:spLocks/>
          </p:cNvSpPr>
          <p:nvPr/>
        </p:nvSpPr>
        <p:spPr>
          <a:xfrm>
            <a:off x="345807" y="1714512"/>
            <a:ext cx="8229600" cy="571480"/>
          </a:xfrm>
          <a:prstGeom prst="rect">
            <a:avLst/>
          </a:prstGeom>
        </p:spPr>
        <p:txBody>
          <a:bodyPr vert="horz" lIns="0" rIns="0" bIns="0" anchor="b">
            <a:noAutofit/>
          </a:bodyPr>
          <a:lstStyle/>
          <a:p>
            <a:pPr algn="ctr"/>
            <a:r>
              <a:rPr lang="ar-AE" sz="3200" b="1" dirty="0" smtClean="0">
                <a:solidFill>
                  <a:schemeClr val="tx2"/>
                </a:solidFill>
                <a:latin typeface="+mj-lt"/>
                <a:ea typeface="+mj-ea"/>
                <a:cs typeface="+mj-cs"/>
              </a:rPr>
              <a:t>الممارسات الزراعية البيئية</a:t>
            </a:r>
            <a:endParaRPr lang="ar-TN" sz="3200" b="1" dirty="0" smtClean="0">
              <a:solidFill>
                <a:schemeClr val="tx2"/>
              </a:solidFill>
              <a:latin typeface="+mj-lt"/>
              <a:ea typeface="+mj-ea"/>
              <a:cs typeface="+mj-cs"/>
            </a:endParaRPr>
          </a:p>
        </p:txBody>
      </p:sp>
      <p:sp>
        <p:nvSpPr>
          <p:cNvPr id="6" name="Titre 1"/>
          <p:cNvSpPr txBox="1">
            <a:spLocks/>
          </p:cNvSpPr>
          <p:nvPr/>
        </p:nvSpPr>
        <p:spPr>
          <a:xfrm>
            <a:off x="368086" y="3643338"/>
            <a:ext cx="8229600" cy="571480"/>
          </a:xfrm>
          <a:prstGeom prst="rect">
            <a:avLst/>
          </a:prstGeom>
        </p:spPr>
        <p:txBody>
          <a:bodyPr vert="horz" lIns="0" rIns="0" bIns="0" anchor="b">
            <a:noAutofit/>
          </a:bodyPr>
          <a:lstStyle/>
          <a:p>
            <a:pPr algn="ctr"/>
            <a:r>
              <a:rPr lang="ar-AE" sz="3200" b="1" dirty="0" smtClean="0">
                <a:solidFill>
                  <a:schemeClr val="tx2"/>
                </a:solidFill>
                <a:latin typeface="+mj-lt"/>
                <a:ea typeface="+mj-ea"/>
                <a:cs typeface="+mj-cs"/>
              </a:rPr>
              <a:t>ا</a:t>
            </a:r>
            <a:r>
              <a:rPr lang="ar-TN" sz="3200" b="1" dirty="0" smtClean="0">
                <a:solidFill>
                  <a:schemeClr val="tx2"/>
                </a:solidFill>
                <a:latin typeface="+mj-lt"/>
                <a:ea typeface="+mj-ea"/>
                <a:cs typeface="+mj-cs"/>
              </a:rPr>
              <a:t>لبذور المحلية</a:t>
            </a:r>
          </a:p>
        </p:txBody>
      </p:sp>
      <p:sp>
        <p:nvSpPr>
          <p:cNvPr id="7" name="Titre 5"/>
          <p:cNvSpPr txBox="1">
            <a:spLocks/>
          </p:cNvSpPr>
          <p:nvPr/>
        </p:nvSpPr>
        <p:spPr>
          <a:xfrm>
            <a:off x="434923" y="3000372"/>
            <a:ext cx="8229600" cy="64294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TN" sz="3200" b="1" i="0" u="none" strike="noStrike" kern="1200" cap="none" spc="0" normalizeH="0" baseline="0" noProof="0" dirty="0" err="1" smtClean="0">
                <a:ln>
                  <a:noFill/>
                </a:ln>
                <a:solidFill>
                  <a:schemeClr val="tx2"/>
                </a:solidFill>
                <a:effectLst/>
                <a:uLnTx/>
                <a:uFillTx/>
                <a:latin typeface="+mj-lt"/>
                <a:ea typeface="+mj-ea"/>
                <a:cs typeface="+mj-cs"/>
              </a:rPr>
              <a:t>المورو</a:t>
            </a:r>
            <a:r>
              <a:rPr kumimoji="0" lang="ar-AE" sz="3200" b="1" i="0" u="none" strike="noStrike" kern="1200" cap="none" spc="0" normalizeH="0" baseline="0" noProof="0" dirty="0" smtClean="0">
                <a:ln>
                  <a:noFill/>
                </a:ln>
                <a:solidFill>
                  <a:schemeClr val="tx2"/>
                </a:solidFill>
                <a:effectLst/>
                <a:uLnTx/>
                <a:uFillTx/>
                <a:latin typeface="+mj-lt"/>
                <a:ea typeface="+mj-ea"/>
                <a:cs typeface="+mj-cs"/>
              </a:rPr>
              <a:t>ث</a:t>
            </a:r>
            <a:r>
              <a:rPr kumimoji="0" lang="ar-TN" sz="3200" b="1" i="0" u="none" strike="noStrike" kern="1200" cap="none" spc="0" normalizeH="0" baseline="0" noProof="0" dirty="0" smtClean="0">
                <a:ln>
                  <a:noFill/>
                </a:ln>
                <a:solidFill>
                  <a:schemeClr val="tx2"/>
                </a:solidFill>
                <a:effectLst/>
                <a:uLnTx/>
                <a:uFillTx/>
                <a:latin typeface="+mj-lt"/>
                <a:ea typeface="+mj-ea"/>
                <a:cs typeface="+mj-cs"/>
              </a:rPr>
              <a:t> </a:t>
            </a:r>
            <a:r>
              <a:rPr kumimoji="0" lang="ar-AE" sz="3200" b="1" i="0" u="none" strike="noStrike" kern="1200" cap="none" spc="0" normalizeH="0" baseline="0" noProof="0" dirty="0" smtClean="0">
                <a:ln>
                  <a:noFill/>
                </a:ln>
                <a:solidFill>
                  <a:schemeClr val="tx2"/>
                </a:solidFill>
                <a:effectLst/>
                <a:uLnTx/>
                <a:uFillTx/>
                <a:latin typeface="+mj-lt"/>
                <a:ea typeface="+mj-ea"/>
                <a:cs typeface="+mj-cs"/>
              </a:rPr>
              <a:t>الجيني </a:t>
            </a:r>
            <a:r>
              <a:rPr kumimoji="0" lang="ar-TN" sz="3200" b="1" i="0" u="none" strike="noStrike" kern="1200" cap="none" spc="0" normalizeH="0" baseline="0" noProof="0" dirty="0" smtClean="0">
                <a:ln>
                  <a:noFill/>
                </a:ln>
                <a:solidFill>
                  <a:schemeClr val="tx2"/>
                </a:solidFill>
                <a:effectLst/>
                <a:uLnTx/>
                <a:uFillTx/>
                <a:latin typeface="+mj-lt"/>
                <a:ea typeface="+mj-ea"/>
                <a:cs typeface="+mj-cs"/>
              </a:rPr>
              <a:t>و</a:t>
            </a:r>
            <a:r>
              <a:rPr kumimoji="0" lang="ar-AE" sz="3200" b="1" i="0" u="none" strike="noStrike" kern="1200" cap="none" spc="0" normalizeH="0" baseline="0" noProof="0" dirty="0" smtClean="0">
                <a:ln>
                  <a:noFill/>
                </a:ln>
                <a:solidFill>
                  <a:schemeClr val="tx2"/>
                </a:solidFill>
                <a:effectLst/>
                <a:uLnTx/>
                <a:uFillTx/>
                <a:latin typeface="+mj-lt"/>
                <a:ea typeface="+mj-ea"/>
                <a:cs typeface="+mj-cs"/>
              </a:rPr>
              <a:t>السيادة الغذائية</a:t>
            </a:r>
            <a:endParaRPr kumimoji="0" lang="fr-FR"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Titre 1"/>
          <p:cNvSpPr txBox="1">
            <a:spLocks/>
          </p:cNvSpPr>
          <p:nvPr/>
        </p:nvSpPr>
        <p:spPr>
          <a:xfrm>
            <a:off x="390365" y="2285992"/>
            <a:ext cx="8229600" cy="642942"/>
          </a:xfrm>
          <a:prstGeom prst="rect">
            <a:avLst/>
          </a:prstGeom>
        </p:spPr>
        <p:txBody>
          <a:bodyPr vert="horz" lIns="0" rIns="0" bIns="0" anchor="b">
            <a:noAutofit/>
          </a:bodyPr>
          <a:lstStyle/>
          <a:p>
            <a:pPr lvl="0" algn="ctr">
              <a:spcBef>
                <a:spcPct val="0"/>
              </a:spcBef>
              <a:defRPr/>
            </a:pPr>
            <a:r>
              <a:rPr lang="ar-AE" sz="3200" b="1" dirty="0" smtClean="0">
                <a:solidFill>
                  <a:schemeClr val="tx2"/>
                </a:solidFill>
                <a:latin typeface="+mj-lt"/>
                <a:ea typeface="+mj-ea"/>
                <a:cs typeface="+mj-cs"/>
              </a:rPr>
              <a:t>سوق</a:t>
            </a:r>
            <a:r>
              <a:rPr lang="ar-TN" sz="3200" b="1" dirty="0" smtClean="0">
                <a:solidFill>
                  <a:schemeClr val="tx2"/>
                </a:solidFill>
                <a:latin typeface="+mj-lt"/>
                <a:ea typeface="+mj-ea"/>
                <a:cs typeface="+mj-cs"/>
              </a:rPr>
              <a:t> </a:t>
            </a:r>
            <a:r>
              <a:rPr lang="ar-AE" sz="3200" b="1" dirty="0" smtClean="0">
                <a:solidFill>
                  <a:schemeClr val="tx2"/>
                </a:solidFill>
                <a:latin typeface="+mj-lt"/>
                <a:ea typeface="+mj-ea"/>
                <a:cs typeface="+mj-cs"/>
              </a:rPr>
              <a:t>البذور العال</a:t>
            </a:r>
            <a:r>
              <a:rPr lang="ar-TN" sz="3200" b="1" dirty="0" smtClean="0">
                <a:solidFill>
                  <a:schemeClr val="tx2"/>
                </a:solidFill>
                <a:latin typeface="+mj-lt"/>
                <a:ea typeface="+mj-ea"/>
                <a:cs typeface="+mj-cs"/>
              </a:rPr>
              <a:t>م</a:t>
            </a:r>
            <a:r>
              <a:rPr lang="ar-AE" sz="3200" b="1" dirty="0" err="1" smtClean="0">
                <a:solidFill>
                  <a:schemeClr val="tx2"/>
                </a:solidFill>
                <a:latin typeface="+mj-lt"/>
                <a:ea typeface="+mj-ea"/>
                <a:cs typeface="+mj-cs"/>
              </a:rPr>
              <a:t>ية</a:t>
            </a:r>
            <a:endParaRPr lang="ar-AE" sz="3200" b="1" dirty="0" smtClean="0">
              <a:solidFill>
                <a:schemeClr val="tx2"/>
              </a:solidFill>
              <a:latin typeface="+mj-lt"/>
              <a:ea typeface="+mj-ea"/>
              <a:cs typeface="+mj-cs"/>
            </a:endParaRPr>
          </a:p>
        </p:txBody>
      </p:sp>
      <p:sp>
        <p:nvSpPr>
          <p:cNvPr id="9" name="Titre 1"/>
          <p:cNvSpPr txBox="1">
            <a:spLocks/>
          </p:cNvSpPr>
          <p:nvPr/>
        </p:nvSpPr>
        <p:spPr>
          <a:xfrm>
            <a:off x="457200" y="4643446"/>
            <a:ext cx="8229600" cy="785818"/>
          </a:xfrm>
          <a:prstGeom prst="rect">
            <a:avLst/>
          </a:prstGeom>
        </p:spPr>
        <p:txBody>
          <a:bodyPr vert="horz" lIns="0" rIns="0" bIns="0" anchor="b">
            <a:noAutofit/>
          </a:bodyPr>
          <a:lstStyle/>
          <a:p>
            <a:pPr algn="ctr">
              <a:spcBef>
                <a:spcPct val="0"/>
              </a:spcBef>
              <a:defRPr/>
            </a:pPr>
            <a:r>
              <a:rPr lang="ar-TN" sz="3200" b="1" dirty="0" smtClean="0">
                <a:solidFill>
                  <a:schemeClr val="tx2"/>
                </a:solidFill>
                <a:latin typeface="+mj-lt"/>
                <a:ea typeface="+mj-ea"/>
                <a:cs typeface="+mj-cs"/>
              </a:rPr>
              <a:t>الإنتاج الذاتي للبذور والشتلات المحلية</a:t>
            </a:r>
          </a:p>
        </p:txBody>
      </p:sp>
      <p:sp>
        <p:nvSpPr>
          <p:cNvPr id="10" name="Titre 1"/>
          <p:cNvSpPr txBox="1">
            <a:spLocks/>
          </p:cNvSpPr>
          <p:nvPr/>
        </p:nvSpPr>
        <p:spPr>
          <a:xfrm>
            <a:off x="485804" y="4143380"/>
            <a:ext cx="8229600" cy="64294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AE" sz="3200" b="1" i="0" u="none" strike="noStrike" kern="1200" cap="none" spc="0" normalizeH="0" baseline="0" noProof="0" dirty="0" smtClean="0">
                <a:ln>
                  <a:noFill/>
                </a:ln>
                <a:solidFill>
                  <a:schemeClr val="tx2"/>
                </a:solidFill>
                <a:effectLst/>
                <a:uLnTx/>
                <a:uFillTx/>
                <a:latin typeface="+mj-lt"/>
                <a:ea typeface="+mj-ea"/>
                <a:cs typeface="+mj-cs"/>
              </a:rPr>
              <a:t>أنواع تكاثر </a:t>
            </a:r>
            <a:r>
              <a:rPr lang="ar-AE" sz="3200" b="1" dirty="0" smtClean="0">
                <a:solidFill>
                  <a:schemeClr val="tx2"/>
                </a:solidFill>
                <a:latin typeface="+mj-lt"/>
                <a:ea typeface="+mj-ea"/>
                <a:cs typeface="+mj-cs"/>
              </a:rPr>
              <a:t>النباتات المزروعة</a:t>
            </a:r>
            <a:endParaRPr lang="fr-FR" sz="3200" b="1" dirty="0" smtClean="0">
              <a:solidFill>
                <a:schemeClr val="tx2"/>
              </a:solidFill>
              <a:latin typeface="+mj-lt"/>
              <a:ea typeface="+mj-ea"/>
              <a:cs typeface="+mj-cs"/>
            </a:endParaRPr>
          </a:p>
        </p:txBody>
      </p:sp>
      <p:sp>
        <p:nvSpPr>
          <p:cNvPr id="11" name="Titre 1"/>
          <p:cNvSpPr txBox="1">
            <a:spLocks/>
          </p:cNvSpPr>
          <p:nvPr/>
        </p:nvSpPr>
        <p:spPr>
          <a:xfrm>
            <a:off x="457200" y="5286388"/>
            <a:ext cx="8229600" cy="785818"/>
          </a:xfrm>
          <a:prstGeom prst="rect">
            <a:avLst/>
          </a:prstGeom>
        </p:spPr>
        <p:txBody>
          <a:bodyPr vert="horz" lIns="0" rIns="0" bIns="0" anchor="b">
            <a:noAutofit/>
          </a:bodyPr>
          <a:lstStyle/>
          <a:p>
            <a:pPr algn="ctr">
              <a:spcBef>
                <a:spcPct val="0"/>
              </a:spcBef>
              <a:defRPr/>
            </a:pPr>
            <a:r>
              <a:rPr lang="ar-AE" sz="3200" b="1" dirty="0" err="1" smtClean="0">
                <a:solidFill>
                  <a:schemeClr val="tx2"/>
                </a:solidFill>
                <a:latin typeface="+mj-lt"/>
                <a:ea typeface="+mj-ea"/>
                <a:cs typeface="+mj-cs"/>
              </a:rPr>
              <a:t>الإنتخاب</a:t>
            </a:r>
            <a:r>
              <a:rPr lang="ar-AE" sz="3200" b="1" dirty="0" smtClean="0">
                <a:solidFill>
                  <a:schemeClr val="tx2"/>
                </a:solidFill>
                <a:latin typeface="+mj-lt"/>
                <a:ea typeface="+mj-ea"/>
                <a:cs typeface="+mj-cs"/>
              </a:rPr>
              <a:t> </a:t>
            </a:r>
            <a:r>
              <a:rPr lang="ar-AE" sz="3200" b="1" dirty="0" err="1" smtClean="0">
                <a:solidFill>
                  <a:schemeClr val="tx2"/>
                </a:solidFill>
                <a:latin typeface="+mj-lt"/>
                <a:ea typeface="+mj-ea"/>
                <a:cs typeface="+mj-cs"/>
              </a:rPr>
              <a:t>التشاركي</a:t>
            </a:r>
            <a:endParaRPr lang="ar-TN" sz="3200" b="1"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20</a:t>
            </a:fld>
            <a:endParaRPr lang="fr-FR"/>
          </a:p>
        </p:txBody>
      </p:sp>
      <p:pic>
        <p:nvPicPr>
          <p:cNvPr id="10" name="Picture 2" descr="D:\Backup Oct2018\Events 2019\CRDA Sousse\photos fleurs tomate\fleurs-de-tomate-visoflora-13036.jpg"/>
          <p:cNvPicPr>
            <a:picLocks noChangeAspect="1" noChangeArrowheads="1"/>
          </p:cNvPicPr>
          <p:nvPr/>
        </p:nvPicPr>
        <p:blipFill>
          <a:blip r:embed="rId2" cstate="print"/>
          <a:srcRect r="10656"/>
          <a:stretch>
            <a:fillRect/>
          </a:stretch>
        </p:blipFill>
        <p:spPr bwMode="auto">
          <a:xfrm>
            <a:off x="2487039" y="2786058"/>
            <a:ext cx="4169922" cy="3500439"/>
          </a:xfrm>
          <a:prstGeom prst="rect">
            <a:avLst/>
          </a:prstGeom>
          <a:noFill/>
        </p:spPr>
      </p:pic>
      <p:sp>
        <p:nvSpPr>
          <p:cNvPr id="12" name="Espace réservé du contenu 2"/>
          <p:cNvSpPr>
            <a:spLocks noGrp="1"/>
          </p:cNvSpPr>
          <p:nvPr>
            <p:ph idx="4294967295"/>
          </p:nvPr>
        </p:nvSpPr>
        <p:spPr>
          <a:xfrm>
            <a:off x="2500298" y="857232"/>
            <a:ext cx="4093383" cy="1643074"/>
          </a:xfrm>
        </p:spPr>
        <p:txBody>
          <a:bodyPr>
            <a:normAutofit/>
          </a:bodyPr>
          <a:lstStyle/>
          <a:p>
            <a:pPr lvl="1" algn="r">
              <a:buNone/>
            </a:pPr>
            <a:r>
              <a:rPr lang="ar-AE" b="1" dirty="0" smtClean="0">
                <a:sym typeface="Wingdings" pitchFamily="2" charset="2"/>
              </a:rPr>
              <a:t>عملية العزل</a:t>
            </a:r>
          </a:p>
          <a:p>
            <a:pPr lvl="1" algn="r">
              <a:buNone/>
            </a:pPr>
            <a:r>
              <a:rPr lang="ar-AE" dirty="0" smtClean="0">
                <a:latin typeface="Aldhabi"/>
                <a:cs typeface="Aldhabi"/>
                <a:sym typeface="Wingdings" pitchFamily="2" charset="2"/>
              </a:rPr>
              <a:t>٭</a:t>
            </a:r>
            <a:r>
              <a:rPr lang="ar-AE" dirty="0" smtClean="0">
                <a:sym typeface="Wingdings" pitchFamily="2" charset="2"/>
              </a:rPr>
              <a:t> ميسم قصير : 3 أمتار</a:t>
            </a:r>
          </a:p>
          <a:p>
            <a:pPr lvl="1" algn="r">
              <a:buNone/>
            </a:pPr>
            <a:r>
              <a:rPr lang="ar-AE" dirty="0" smtClean="0">
                <a:latin typeface="Aldhabi"/>
                <a:cs typeface="Aldhabi"/>
                <a:sym typeface="Wingdings" pitchFamily="2" charset="2"/>
              </a:rPr>
              <a:t>٭</a:t>
            </a:r>
            <a:r>
              <a:rPr lang="ar-AE" dirty="0" smtClean="0">
                <a:sym typeface="Wingdings" pitchFamily="2" charset="2"/>
              </a:rPr>
              <a:t> ميسم طويل : 30 مترا</a:t>
            </a:r>
            <a:endParaRPr lang="fr-FR" dirty="0" smtClean="0">
              <a:sym typeface="Wingdings" pitchFamily="2" charset="2"/>
            </a:endParaRPr>
          </a:p>
        </p:txBody>
      </p:sp>
      <p:sp>
        <p:nvSpPr>
          <p:cNvPr id="15" name="Titre 1"/>
          <p:cNvSpPr txBox="1">
            <a:spLocks/>
          </p:cNvSpPr>
          <p:nvPr/>
        </p:nvSpPr>
        <p:spPr>
          <a:xfrm>
            <a:off x="457200" y="-24"/>
            <a:ext cx="8229600" cy="571504"/>
          </a:xfrm>
          <a:prstGeom prst="rect">
            <a:avLst/>
          </a:prstGeom>
        </p:spPr>
        <p:txBody>
          <a:bodyPr vert="horz" lIns="0" rIns="0" bIns="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AE" sz="3400" b="1" i="0" u="none" strike="noStrike" kern="1200" cap="none" spc="0" normalizeH="0" baseline="0" noProof="0" dirty="0" smtClean="0">
                <a:ln>
                  <a:noFill/>
                </a:ln>
                <a:solidFill>
                  <a:schemeClr val="tx2"/>
                </a:solidFill>
                <a:effectLst/>
                <a:uLnTx/>
                <a:uFillTx/>
                <a:latin typeface="+mj-lt"/>
                <a:ea typeface="+mj-ea"/>
                <a:cs typeface="+mj-cs"/>
              </a:rPr>
              <a:t>الطماطم</a:t>
            </a:r>
            <a:endParaRPr kumimoji="0" lang="fr-FR" sz="3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21</a:t>
            </a:fld>
            <a:endParaRPr lang="fr-FR"/>
          </a:p>
        </p:txBody>
      </p:sp>
      <p:pic>
        <p:nvPicPr>
          <p:cNvPr id="9" name="Picture 3" descr="D:\Backup Oct2018\Events 2019\CRDA Sousse\photos fleurs tomate\ensachage_2.jpg"/>
          <p:cNvPicPr>
            <a:picLocks noChangeAspect="1" noChangeArrowheads="1"/>
          </p:cNvPicPr>
          <p:nvPr/>
        </p:nvPicPr>
        <p:blipFill>
          <a:blip r:embed="rId2"/>
          <a:srcRect l="3604" t="2703" r="2703" b="2703"/>
          <a:stretch>
            <a:fillRect/>
          </a:stretch>
        </p:blipFill>
        <p:spPr bwMode="auto">
          <a:xfrm>
            <a:off x="2130861" y="3214686"/>
            <a:ext cx="4882277" cy="3286148"/>
          </a:xfrm>
          <a:prstGeom prst="rect">
            <a:avLst/>
          </a:prstGeom>
          <a:noFill/>
        </p:spPr>
      </p:pic>
      <p:sp>
        <p:nvSpPr>
          <p:cNvPr id="8" name="Titre 1"/>
          <p:cNvSpPr txBox="1">
            <a:spLocks/>
          </p:cNvSpPr>
          <p:nvPr/>
        </p:nvSpPr>
        <p:spPr>
          <a:xfrm>
            <a:off x="457200" y="-24"/>
            <a:ext cx="8229600" cy="571504"/>
          </a:xfrm>
          <a:prstGeom prst="rect">
            <a:avLst/>
          </a:prstGeom>
        </p:spPr>
        <p:txBody>
          <a:bodyPr vert="horz" lIns="0" rIns="0" bIns="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AE" sz="3400" b="1" i="0" u="none" strike="noStrike" kern="1200" cap="none" spc="0" normalizeH="0" baseline="0" noProof="0" dirty="0" smtClean="0">
                <a:ln>
                  <a:noFill/>
                </a:ln>
                <a:solidFill>
                  <a:schemeClr val="tx2"/>
                </a:solidFill>
                <a:effectLst/>
                <a:uLnTx/>
                <a:uFillTx/>
                <a:latin typeface="+mj-lt"/>
                <a:ea typeface="+mj-ea"/>
                <a:cs typeface="+mj-cs"/>
              </a:rPr>
              <a:t>الطماطم</a:t>
            </a:r>
            <a:endParaRPr kumimoji="0" lang="fr-FR" sz="34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Espace réservé du contenu 2"/>
          <p:cNvSpPr txBox="1">
            <a:spLocks/>
          </p:cNvSpPr>
          <p:nvPr/>
        </p:nvSpPr>
        <p:spPr>
          <a:xfrm>
            <a:off x="1875216" y="1071546"/>
            <a:ext cx="5393568" cy="1500198"/>
          </a:xfrm>
          <a:prstGeom prst="rect">
            <a:avLst/>
          </a:prstGeom>
        </p:spPr>
        <p:txBody>
          <a:bodyPr vert="horz">
            <a:normAutofit/>
          </a:bodyPr>
          <a:lstStyle/>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4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عملية العزل</a:t>
            </a:r>
          </a:p>
          <a:p>
            <a:pPr marL="640080" lvl="1" indent="-246888" algn="r">
              <a:spcBef>
                <a:spcPct val="20000"/>
              </a:spcBef>
              <a:buClr>
                <a:schemeClr val="accent1"/>
              </a:buClr>
              <a:buSzPct val="85000"/>
            </a:pPr>
            <a:r>
              <a:rPr kumimoji="0" lang="ar-AE" sz="2400" b="0" i="0" u="none" strike="noStrike" kern="1200" cap="none" spc="0" normalizeH="0" baseline="0" noProof="0" dirty="0" smtClean="0">
                <a:ln>
                  <a:noFill/>
                </a:ln>
                <a:solidFill>
                  <a:schemeClr val="tx1"/>
                </a:solidFill>
                <a:effectLst/>
                <a:uLnTx/>
                <a:uFillTx/>
                <a:latin typeface="Aldhabi"/>
                <a:ea typeface="+mn-ea"/>
                <a:cs typeface="Aldhabi"/>
                <a:sym typeface="Wingdings" pitchFamily="2" charset="2"/>
              </a:rPr>
              <a:t>٭</a:t>
            </a:r>
            <a:r>
              <a:rPr lang="ar-AE" sz="2400" dirty="0" smtClean="0">
                <a:sym typeface="Wingdings" pitchFamily="2" charset="2"/>
              </a:rPr>
              <a:t> في حال خطر التلقيح </a:t>
            </a:r>
            <a:r>
              <a:rPr lang="ar-AE" sz="2400" dirty="0" err="1" smtClean="0">
                <a:sym typeface="Wingdings" pitchFamily="2" charset="2"/>
              </a:rPr>
              <a:t>الخلطي</a:t>
            </a:r>
            <a:r>
              <a:rPr lang="ar-AE" sz="2400" dirty="0" smtClean="0">
                <a:sym typeface="Wingdings" pitchFamily="2" charset="2"/>
              </a:rPr>
              <a:t> (وجود النحل على مقربة)</a:t>
            </a:r>
            <a:endParaRPr kumimoji="0" lang="ar-AE"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15" name="ZoneTexte 14"/>
          <p:cNvSpPr txBox="1"/>
          <p:nvPr/>
        </p:nvSpPr>
        <p:spPr>
          <a:xfrm>
            <a:off x="3214678" y="2714620"/>
            <a:ext cx="2714644" cy="369332"/>
          </a:xfrm>
          <a:prstGeom prst="rect">
            <a:avLst/>
          </a:prstGeom>
          <a:noFill/>
        </p:spPr>
        <p:txBody>
          <a:bodyPr wrap="square" rtlCol="0">
            <a:spAutoFit/>
          </a:bodyPr>
          <a:lstStyle/>
          <a:p>
            <a:pPr algn="ctr"/>
            <a:r>
              <a:rPr lang="ar-AE" dirty="0" smtClean="0"/>
              <a:t>حماية الأزهار</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3996" y="1071546"/>
            <a:ext cx="8229600" cy="2643206"/>
          </a:xfrm>
        </p:spPr>
        <p:txBody>
          <a:bodyPr>
            <a:normAutofit lnSpcReduction="10000"/>
          </a:bodyPr>
          <a:lstStyle/>
          <a:p>
            <a:pPr algn="r">
              <a:buNone/>
            </a:pPr>
            <a:r>
              <a:rPr lang="ar-AE" b="1" dirty="0" err="1" smtClean="0"/>
              <a:t>الإنتخاب</a:t>
            </a:r>
            <a:r>
              <a:rPr lang="ar-AE" b="1" dirty="0" smtClean="0"/>
              <a:t> أو اختيار أفضل النباتات :</a:t>
            </a:r>
            <a:endParaRPr lang="fr-FR" b="1" dirty="0" smtClean="0"/>
          </a:p>
          <a:p>
            <a:pPr algn="r">
              <a:buNone/>
            </a:pPr>
            <a:r>
              <a:rPr lang="ar-AE" dirty="0" smtClean="0"/>
              <a:t>المراقبة والتفتيش الدوري للمحطات من أجل اختيار النباتات ذات الخصائص المستهدفة </a:t>
            </a:r>
            <a:r>
              <a:rPr lang="ar-AE" dirty="0" err="1" smtClean="0"/>
              <a:t>كالابكار</a:t>
            </a:r>
            <a:r>
              <a:rPr lang="ar-AE" dirty="0" smtClean="0"/>
              <a:t>، قوة الساق، مقاومة المرض، الصلابة، مميزات غذائية</a:t>
            </a:r>
            <a:endParaRPr lang="fr-FR" dirty="0" smtClean="0"/>
          </a:p>
          <a:p>
            <a:pPr algn="r">
              <a:buNone/>
            </a:pPr>
            <a:r>
              <a:rPr lang="ar-AE" b="1" dirty="0" smtClean="0"/>
              <a:t>المحصول :</a:t>
            </a:r>
            <a:r>
              <a:rPr lang="ar-AE" dirty="0" smtClean="0"/>
              <a:t> </a:t>
            </a:r>
            <a:endParaRPr lang="fr-FR" dirty="0" smtClean="0"/>
          </a:p>
          <a:p>
            <a:pPr algn="r">
              <a:buNone/>
            </a:pPr>
            <a:r>
              <a:rPr lang="ar-AE" dirty="0" smtClean="0"/>
              <a:t>الثمار التي نضجت بالكامل على سيقان الطماطم</a:t>
            </a:r>
            <a:endParaRPr lang="fr-FR" dirty="0" smtClean="0">
              <a:sym typeface="Wingdings" pitchFamily="2" charset="2"/>
            </a:endParaRPr>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22</a:t>
            </a:fld>
            <a:endParaRPr lang="fr-FR"/>
          </a:p>
        </p:txBody>
      </p:sp>
      <p:pic>
        <p:nvPicPr>
          <p:cNvPr id="10" name="Picture 5"/>
          <p:cNvPicPr>
            <a:picLocks noChangeAspect="1" noChangeArrowheads="1"/>
          </p:cNvPicPr>
          <p:nvPr/>
        </p:nvPicPr>
        <p:blipFill>
          <a:blip r:embed="rId3"/>
          <a:srcRect b="13333"/>
          <a:stretch>
            <a:fillRect/>
          </a:stretch>
        </p:blipFill>
        <p:spPr bwMode="auto">
          <a:xfrm>
            <a:off x="3228194" y="4071942"/>
            <a:ext cx="2687613" cy="2130440"/>
          </a:xfrm>
          <a:prstGeom prst="rect">
            <a:avLst/>
          </a:prstGeom>
          <a:noFill/>
          <a:ln w="9525">
            <a:noFill/>
            <a:miter lim="800000"/>
            <a:headEnd/>
            <a:tailEnd/>
          </a:ln>
          <a:effectLst/>
        </p:spPr>
      </p:pic>
      <p:sp>
        <p:nvSpPr>
          <p:cNvPr id="9" name="Titre 1"/>
          <p:cNvSpPr txBox="1">
            <a:spLocks/>
          </p:cNvSpPr>
          <p:nvPr/>
        </p:nvSpPr>
        <p:spPr>
          <a:xfrm>
            <a:off x="457200" y="-24"/>
            <a:ext cx="8229600" cy="571504"/>
          </a:xfrm>
          <a:prstGeom prst="rect">
            <a:avLst/>
          </a:prstGeom>
        </p:spPr>
        <p:txBody>
          <a:bodyPr vert="horz" lIns="0" rIns="0" bIns="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AE" sz="3400" b="1" i="0" u="none" strike="noStrike" kern="1200" cap="none" spc="0" normalizeH="0" baseline="0" noProof="0" dirty="0" smtClean="0">
                <a:ln>
                  <a:noFill/>
                </a:ln>
                <a:solidFill>
                  <a:schemeClr val="tx2"/>
                </a:solidFill>
                <a:effectLst/>
                <a:uLnTx/>
                <a:uFillTx/>
                <a:latin typeface="+mj-lt"/>
                <a:ea typeface="+mj-ea"/>
                <a:cs typeface="+mj-cs"/>
              </a:rPr>
              <a:t>الطماطم</a:t>
            </a:r>
            <a:endParaRPr kumimoji="0" lang="fr-FR" sz="3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23</a:t>
            </a:fld>
            <a:endParaRPr lang="fr-FR"/>
          </a:p>
        </p:txBody>
      </p:sp>
      <p:pic>
        <p:nvPicPr>
          <p:cNvPr id="9" name="Picture 6"/>
          <p:cNvPicPr>
            <a:picLocks noChangeAspect="1" noChangeArrowheads="1"/>
          </p:cNvPicPr>
          <p:nvPr/>
        </p:nvPicPr>
        <p:blipFill>
          <a:blip r:embed="rId3"/>
          <a:srcRect b="11956"/>
          <a:stretch>
            <a:fillRect/>
          </a:stretch>
        </p:blipFill>
        <p:spPr bwMode="auto">
          <a:xfrm>
            <a:off x="6858048" y="1500174"/>
            <a:ext cx="2352675" cy="1928826"/>
          </a:xfrm>
          <a:prstGeom prst="rect">
            <a:avLst/>
          </a:prstGeom>
          <a:noFill/>
          <a:ln w="9525">
            <a:noFill/>
            <a:miter lim="800000"/>
            <a:headEnd/>
            <a:tailEnd/>
          </a:ln>
          <a:effectLst/>
        </p:spPr>
      </p:pic>
      <p:sp>
        <p:nvSpPr>
          <p:cNvPr id="11" name="ZoneTexte 10"/>
          <p:cNvSpPr txBox="1"/>
          <p:nvPr/>
        </p:nvSpPr>
        <p:spPr>
          <a:xfrm>
            <a:off x="214282" y="1650106"/>
            <a:ext cx="6357982" cy="4555093"/>
          </a:xfrm>
          <a:prstGeom prst="rect">
            <a:avLst/>
          </a:prstGeom>
          <a:noFill/>
        </p:spPr>
        <p:txBody>
          <a:bodyPr wrap="square" rtlCol="0">
            <a:spAutoFit/>
          </a:bodyPr>
          <a:lstStyle/>
          <a:p>
            <a:pPr marL="0" lvl="1" algn="r"/>
            <a:r>
              <a:rPr lang="fr-FR" sz="2200" dirty="0" smtClean="0"/>
              <a:t>	</a:t>
            </a:r>
            <a:r>
              <a:rPr lang="ar-AE" sz="2400" dirty="0" smtClean="0">
                <a:latin typeface="Aldhabi"/>
                <a:cs typeface="Aldhabi"/>
                <a:sym typeface="Wingdings" pitchFamily="2" charset="2"/>
              </a:rPr>
              <a:t>٭</a:t>
            </a:r>
            <a:r>
              <a:rPr lang="ar-AE" sz="2400" dirty="0" smtClean="0">
                <a:sym typeface="Wingdings" pitchFamily="2" charset="2"/>
              </a:rPr>
              <a:t> </a:t>
            </a:r>
            <a:r>
              <a:rPr lang="ar-AE" sz="2200" dirty="0" smtClean="0"/>
              <a:t>قطع الفاكهة أفقيا</a:t>
            </a:r>
            <a:endParaRPr lang="fr-FR" sz="2200" dirty="0" smtClean="0"/>
          </a:p>
          <a:p>
            <a:pPr marL="0" lvl="1" algn="r"/>
            <a:r>
              <a:rPr lang="ar-AE" sz="2400" dirty="0" smtClean="0">
                <a:latin typeface="Aldhabi"/>
                <a:cs typeface="Aldhabi"/>
                <a:sym typeface="Wingdings" pitchFamily="2" charset="2"/>
              </a:rPr>
              <a:t>٭</a:t>
            </a:r>
            <a:r>
              <a:rPr lang="ar-AE" sz="2200" dirty="0" smtClean="0"/>
              <a:t> استخرج البذور</a:t>
            </a:r>
            <a:endParaRPr lang="fr-FR" sz="2200" dirty="0" smtClean="0"/>
          </a:p>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اضغط برفق لاستخراج المادة </a:t>
            </a:r>
            <a:r>
              <a:rPr lang="ar-AE" sz="2200" dirty="0" err="1" smtClean="0"/>
              <a:t>الجيلاتينية</a:t>
            </a:r>
            <a:r>
              <a:rPr lang="ar-AE" sz="2200" dirty="0" smtClean="0"/>
              <a:t> </a:t>
            </a:r>
            <a:endParaRPr lang="fr-FR" sz="2200" dirty="0" smtClean="0"/>
          </a:p>
          <a:p>
            <a:pPr marL="0" lvl="1" algn="r"/>
            <a:r>
              <a:rPr lang="ar-AE" sz="2200" dirty="0" smtClean="0"/>
              <a:t>من البذور</a:t>
            </a:r>
            <a:endParaRPr lang="fr-FR" sz="2200" dirty="0" smtClean="0"/>
          </a:p>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دع البذور + خليط الصمغ يتخمر مدة  يوم إلى يومين في درجة حرارة ما بين 25 </a:t>
            </a:r>
            <a:r>
              <a:rPr lang="ar-AE" sz="2200" dirty="0" err="1" smtClean="0"/>
              <a:t>و</a:t>
            </a:r>
            <a:r>
              <a:rPr lang="ar-AE" sz="2200" dirty="0" smtClean="0"/>
              <a:t> 30 درجة مئوية (يقلب يوميًا)</a:t>
            </a:r>
          </a:p>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ظهور طبقة من العفن على سطح الخليط (هضم الصمغ الذي يمنع إنبات البذور؛ ينتج مضادات حيوية مفيدة للسيطرة على الأمراض التي تنقلها البذور مثل البقع البكتيرية والتقرح والجرب</a:t>
            </a:r>
          </a:p>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شطف مع الكثير من الماء</a:t>
            </a:r>
            <a:endParaRPr lang="fr-FR" sz="2200" dirty="0"/>
          </a:p>
        </p:txBody>
      </p:sp>
      <p:pic>
        <p:nvPicPr>
          <p:cNvPr id="12" name="Picture 7"/>
          <p:cNvPicPr>
            <a:picLocks noChangeAspect="1" noChangeArrowheads="1"/>
          </p:cNvPicPr>
          <p:nvPr/>
        </p:nvPicPr>
        <p:blipFill>
          <a:blip r:embed="rId4"/>
          <a:srcRect t="8553" b="12799"/>
          <a:stretch>
            <a:fillRect/>
          </a:stretch>
        </p:blipFill>
        <p:spPr bwMode="auto">
          <a:xfrm>
            <a:off x="6858048" y="3643314"/>
            <a:ext cx="2357422" cy="2571768"/>
          </a:xfrm>
          <a:prstGeom prst="rect">
            <a:avLst/>
          </a:prstGeom>
          <a:noFill/>
          <a:ln w="9525">
            <a:noFill/>
            <a:miter lim="800000"/>
            <a:headEnd/>
            <a:tailEnd/>
          </a:ln>
          <a:effectLst/>
        </p:spPr>
      </p:pic>
      <p:sp>
        <p:nvSpPr>
          <p:cNvPr id="15" name="Titre 1"/>
          <p:cNvSpPr txBox="1">
            <a:spLocks/>
          </p:cNvSpPr>
          <p:nvPr/>
        </p:nvSpPr>
        <p:spPr>
          <a:xfrm>
            <a:off x="457200" y="-24"/>
            <a:ext cx="8229600" cy="571504"/>
          </a:xfrm>
          <a:prstGeom prst="rect">
            <a:avLst/>
          </a:prstGeom>
        </p:spPr>
        <p:txBody>
          <a:bodyPr vert="horz" lIns="0" rIns="0" bIns="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AE" sz="3400" b="1" i="0" u="none" strike="noStrike" kern="1200" cap="none" spc="0" normalizeH="0" baseline="0" noProof="0" dirty="0" smtClean="0">
                <a:ln>
                  <a:noFill/>
                </a:ln>
                <a:solidFill>
                  <a:schemeClr val="tx2"/>
                </a:solidFill>
                <a:effectLst/>
                <a:uLnTx/>
                <a:uFillTx/>
                <a:latin typeface="+mj-lt"/>
                <a:ea typeface="+mj-ea"/>
                <a:cs typeface="+mj-cs"/>
              </a:rPr>
              <a:t>الطماطم</a:t>
            </a:r>
            <a:endParaRPr kumimoji="0" lang="fr-FR" sz="3400" b="0" i="0" u="none" strike="noStrike" kern="1200" cap="none" spc="0" normalizeH="0" baseline="0" noProof="0" dirty="0">
              <a:ln>
                <a:noFill/>
              </a:ln>
              <a:solidFill>
                <a:schemeClr val="tx2"/>
              </a:solidFill>
              <a:effectLst/>
              <a:uLnTx/>
              <a:uFillTx/>
              <a:latin typeface="+mj-lt"/>
              <a:ea typeface="+mj-ea"/>
              <a:cs typeface="+mj-cs"/>
            </a:endParaRPr>
          </a:p>
        </p:txBody>
      </p:sp>
      <p:sp>
        <p:nvSpPr>
          <p:cNvPr id="17" name="ZoneTexte 16"/>
          <p:cNvSpPr txBox="1"/>
          <p:nvPr/>
        </p:nvSpPr>
        <p:spPr>
          <a:xfrm>
            <a:off x="4000496" y="997849"/>
            <a:ext cx="4929222" cy="430887"/>
          </a:xfrm>
          <a:prstGeom prst="rect">
            <a:avLst/>
          </a:prstGeom>
          <a:noFill/>
        </p:spPr>
        <p:txBody>
          <a:bodyPr wrap="square" rtlCol="0">
            <a:spAutoFit/>
          </a:bodyPr>
          <a:lstStyle/>
          <a:p>
            <a:pPr marL="0" lvl="1" algn="r"/>
            <a:r>
              <a:rPr lang="ar-AE" sz="2200" b="1" dirty="0" smtClean="0"/>
              <a:t>الاستخراج اليدوي للبذور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24</a:t>
            </a:fld>
            <a:endParaRPr lang="fr-FR"/>
          </a:p>
        </p:txBody>
      </p:sp>
      <p:sp>
        <p:nvSpPr>
          <p:cNvPr id="11" name="ZoneTexte 10"/>
          <p:cNvSpPr txBox="1"/>
          <p:nvPr/>
        </p:nvSpPr>
        <p:spPr>
          <a:xfrm>
            <a:off x="214282" y="1752605"/>
            <a:ext cx="6357982" cy="2462213"/>
          </a:xfrm>
          <a:prstGeom prst="rect">
            <a:avLst/>
          </a:prstGeom>
          <a:noFill/>
        </p:spPr>
        <p:txBody>
          <a:bodyPr wrap="square" rtlCol="0">
            <a:spAutoFit/>
          </a:bodyPr>
          <a:lstStyle/>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تمرير البذور من خلال مصفاة شبكية دقيقة</a:t>
            </a:r>
          </a:p>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صب البذور على منشفة أو جريدة</a:t>
            </a:r>
          </a:p>
          <a:p>
            <a:pPr marL="0" lvl="1" algn="r"/>
            <a:r>
              <a:rPr lang="ar-AE" sz="2000" dirty="0" smtClean="0">
                <a:latin typeface="Aldhabi"/>
                <a:cs typeface="Aldhabi"/>
                <a:sym typeface="Wingdings" pitchFamily="2" charset="2"/>
              </a:rPr>
              <a:t>٭</a:t>
            </a:r>
            <a:r>
              <a:rPr lang="ar-AE" sz="2000" dirty="0" smtClean="0">
                <a:sym typeface="Wingdings" pitchFamily="2" charset="2"/>
              </a:rPr>
              <a:t> </a:t>
            </a:r>
            <a:r>
              <a:rPr lang="ar-AE" sz="2200" dirty="0" smtClean="0"/>
              <a:t>يجف في الهواء في الظل الجزئي</a:t>
            </a:r>
          </a:p>
          <a:p>
            <a:pPr marL="0" lvl="1" algn="r"/>
            <a:r>
              <a:rPr lang="ar-AE" sz="2000" dirty="0" smtClean="0">
                <a:latin typeface="Aldhabi"/>
                <a:cs typeface="Aldhabi"/>
                <a:sym typeface="Wingdings" pitchFamily="2" charset="2"/>
              </a:rPr>
              <a:t>٭</a:t>
            </a:r>
            <a:r>
              <a:rPr lang="ar-AE" sz="2200" dirty="0" smtClean="0"/>
              <a:t> تفرقة البذور إلى بذور أحادية</a:t>
            </a:r>
          </a:p>
          <a:p>
            <a:pPr marL="0" lvl="1" algn="r"/>
            <a:r>
              <a:rPr lang="ar-AE" sz="2000" dirty="0" smtClean="0">
                <a:latin typeface="Aldhabi"/>
                <a:cs typeface="Aldhabi"/>
                <a:sym typeface="Wingdings" pitchFamily="2" charset="2"/>
              </a:rPr>
              <a:t>٭</a:t>
            </a:r>
            <a:r>
              <a:rPr lang="ar-AE" sz="2200" dirty="0" smtClean="0"/>
              <a:t> التسمية وتخزينها لاستخدامها لاحقًا</a:t>
            </a:r>
            <a:endParaRPr lang="fr-FR" sz="2200" dirty="0" smtClean="0"/>
          </a:p>
          <a:p>
            <a:pPr marL="0" lvl="1" algn="r"/>
            <a:r>
              <a:rPr lang="ar-AE" sz="2200" dirty="0" smtClean="0"/>
              <a:t> </a:t>
            </a:r>
            <a:endParaRPr lang="fr-FR" sz="2200" dirty="0"/>
          </a:p>
        </p:txBody>
      </p:sp>
      <p:pic>
        <p:nvPicPr>
          <p:cNvPr id="90114" name="Picture 2" descr="D:\Backup Oct2018\Events 2019\CRDA Sousse\photos fleurs tomate\Kak-sobrat-semena-baclazhanov2.jpg"/>
          <p:cNvPicPr>
            <a:picLocks noChangeAspect="1" noChangeArrowheads="1"/>
          </p:cNvPicPr>
          <p:nvPr/>
        </p:nvPicPr>
        <p:blipFill>
          <a:blip r:embed="rId3"/>
          <a:srcRect/>
          <a:stretch>
            <a:fillRect/>
          </a:stretch>
        </p:blipFill>
        <p:spPr bwMode="auto">
          <a:xfrm>
            <a:off x="6715140" y="1857364"/>
            <a:ext cx="2276475" cy="2095500"/>
          </a:xfrm>
          <a:prstGeom prst="rect">
            <a:avLst/>
          </a:prstGeom>
          <a:noFill/>
        </p:spPr>
      </p:pic>
      <p:pic>
        <p:nvPicPr>
          <p:cNvPr id="10" name="Picture 9"/>
          <p:cNvPicPr>
            <a:picLocks noChangeAspect="1" noChangeArrowheads="1"/>
          </p:cNvPicPr>
          <p:nvPr/>
        </p:nvPicPr>
        <p:blipFill>
          <a:blip r:embed="rId4"/>
          <a:srcRect b="12884"/>
          <a:stretch>
            <a:fillRect/>
          </a:stretch>
        </p:blipFill>
        <p:spPr bwMode="auto">
          <a:xfrm>
            <a:off x="2976559" y="4357694"/>
            <a:ext cx="3190881" cy="1928826"/>
          </a:xfrm>
          <a:prstGeom prst="rect">
            <a:avLst/>
          </a:prstGeom>
          <a:noFill/>
          <a:ln w="9525">
            <a:noFill/>
            <a:miter lim="800000"/>
            <a:headEnd/>
            <a:tailEnd/>
          </a:ln>
          <a:effectLst/>
        </p:spPr>
      </p:pic>
      <p:sp>
        <p:nvSpPr>
          <p:cNvPr id="12" name="Titre 1"/>
          <p:cNvSpPr txBox="1">
            <a:spLocks/>
          </p:cNvSpPr>
          <p:nvPr/>
        </p:nvSpPr>
        <p:spPr>
          <a:xfrm>
            <a:off x="457200" y="-24"/>
            <a:ext cx="8229600" cy="571504"/>
          </a:xfrm>
          <a:prstGeom prst="rect">
            <a:avLst/>
          </a:prstGeom>
        </p:spPr>
        <p:txBody>
          <a:bodyPr vert="horz" lIns="0" rIns="0" bIns="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AE" sz="3400" b="1" i="0" u="none" strike="noStrike" kern="1200" cap="none" spc="0" normalizeH="0" baseline="0" noProof="0" dirty="0" smtClean="0">
                <a:ln>
                  <a:noFill/>
                </a:ln>
                <a:solidFill>
                  <a:schemeClr val="tx2"/>
                </a:solidFill>
                <a:effectLst/>
                <a:uLnTx/>
                <a:uFillTx/>
                <a:latin typeface="+mj-lt"/>
                <a:ea typeface="+mj-ea"/>
                <a:cs typeface="+mj-cs"/>
              </a:rPr>
              <a:t>الطماطم</a:t>
            </a:r>
            <a:endParaRPr kumimoji="0" lang="fr-FR" sz="3400" b="0" i="0" u="none" strike="noStrike" kern="1200" cap="none" spc="0" normalizeH="0" baseline="0" noProof="0" dirty="0">
              <a:ln>
                <a:noFill/>
              </a:ln>
              <a:solidFill>
                <a:schemeClr val="tx2"/>
              </a:solidFill>
              <a:effectLst/>
              <a:uLnTx/>
              <a:uFillTx/>
              <a:latin typeface="+mj-lt"/>
              <a:ea typeface="+mj-ea"/>
              <a:cs typeface="+mj-cs"/>
            </a:endParaRPr>
          </a:p>
        </p:txBody>
      </p:sp>
      <p:sp>
        <p:nvSpPr>
          <p:cNvPr id="16" name="ZoneTexte 15"/>
          <p:cNvSpPr txBox="1"/>
          <p:nvPr/>
        </p:nvSpPr>
        <p:spPr>
          <a:xfrm>
            <a:off x="4000496" y="997849"/>
            <a:ext cx="4929222" cy="430887"/>
          </a:xfrm>
          <a:prstGeom prst="rect">
            <a:avLst/>
          </a:prstGeom>
          <a:noFill/>
        </p:spPr>
        <p:txBody>
          <a:bodyPr wrap="square" rtlCol="0">
            <a:spAutoFit/>
          </a:bodyPr>
          <a:lstStyle/>
          <a:p>
            <a:pPr marL="0" lvl="1" algn="r"/>
            <a:r>
              <a:rPr lang="ar-AE" sz="2200" b="1" dirty="0" smtClean="0"/>
              <a:t>الاستخراج اليدوي للبذور (يتبع)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25</a:t>
            </a:fld>
            <a:endParaRPr lang="fr-FR"/>
          </a:p>
        </p:txBody>
      </p:sp>
      <p:sp>
        <p:nvSpPr>
          <p:cNvPr id="8"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الفلفل</a:t>
            </a:r>
            <a:endParaRPr lang="fr-FR" sz="3400" b="1" dirty="0">
              <a:solidFill>
                <a:schemeClr val="tx2"/>
              </a:solidFill>
              <a:latin typeface="+mj-lt"/>
              <a:ea typeface="+mj-ea"/>
              <a:cs typeface="+mj-cs"/>
            </a:endParaRPr>
          </a:p>
        </p:txBody>
      </p:sp>
      <p:sp>
        <p:nvSpPr>
          <p:cNvPr id="10" name="Espace réservé du contenu 2"/>
          <p:cNvSpPr txBox="1">
            <a:spLocks/>
          </p:cNvSpPr>
          <p:nvPr/>
        </p:nvSpPr>
        <p:spPr>
          <a:xfrm>
            <a:off x="457200" y="1000108"/>
            <a:ext cx="8229600" cy="3143272"/>
          </a:xfrm>
          <a:prstGeom prst="rect">
            <a:avLst/>
          </a:prstGeom>
        </p:spPr>
        <p:txBody>
          <a:bodyPr vert="horz">
            <a:normAutofit/>
          </a:bodyPr>
          <a:lstStyle/>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6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عملية العزل</a:t>
            </a:r>
          </a:p>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600" b="0" i="0" u="none" strike="noStrike" kern="1200" cap="none" spc="0" normalizeH="0" baseline="0" noProof="0" dirty="0" smtClean="0">
                <a:ln>
                  <a:noFill/>
                </a:ln>
                <a:solidFill>
                  <a:schemeClr val="tx1"/>
                </a:solidFill>
                <a:effectLst/>
                <a:uLnTx/>
                <a:uFillTx/>
                <a:latin typeface="Aldhabi"/>
                <a:ea typeface="+mn-ea"/>
                <a:cs typeface="Aldhabi"/>
                <a:sym typeface="Wingdings" pitchFamily="2" charset="2"/>
              </a:rPr>
              <a:t>٭</a:t>
            </a:r>
            <a:r>
              <a:rPr kumimoji="0" lang="ar-AE" sz="2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تكوين الزهرة مثالي للتلقيح الذاتي</a:t>
            </a:r>
            <a:endParaRPr kumimoji="0" lang="fr-FR" sz="2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640080" lvl="1" indent="-246888" algn="r">
              <a:spcBef>
                <a:spcPct val="20000"/>
              </a:spcBef>
              <a:buClr>
                <a:schemeClr val="accent1"/>
              </a:buClr>
              <a:buSzPct val="85000"/>
            </a:pPr>
            <a:r>
              <a:rPr kumimoji="0" lang="ar-AE" sz="2600" b="0" i="0" u="none" strike="noStrike" kern="1200" cap="none" spc="0" normalizeH="0" baseline="0" noProof="0" dirty="0" smtClean="0">
                <a:ln>
                  <a:noFill/>
                </a:ln>
                <a:solidFill>
                  <a:schemeClr val="tx1"/>
                </a:solidFill>
                <a:effectLst/>
                <a:uLnTx/>
                <a:uFillTx/>
                <a:latin typeface="Aldhabi"/>
                <a:ea typeface="+mn-ea"/>
                <a:cs typeface="Aldhabi"/>
                <a:sym typeface="Wingdings" pitchFamily="2" charset="2"/>
              </a:rPr>
              <a:t>٭</a:t>
            </a:r>
            <a:r>
              <a:rPr lang="ar-AE" sz="2600" dirty="0" smtClean="0">
                <a:sym typeface="Wingdings" pitchFamily="2" charset="2"/>
              </a:rPr>
              <a:t> 20 </a:t>
            </a:r>
            <a:r>
              <a:rPr lang="ar-AE" sz="2600" dirty="0" err="1" smtClean="0">
                <a:sym typeface="Wingdings" pitchFamily="2" charset="2"/>
              </a:rPr>
              <a:t>م</a:t>
            </a:r>
            <a:r>
              <a:rPr lang="ar-AE" sz="2600" dirty="0" smtClean="0">
                <a:sym typeface="Wingdings" pitchFamily="2" charset="2"/>
              </a:rPr>
              <a:t> فصل بين الأصناف</a:t>
            </a:r>
            <a:endParaRPr lang="fr-FR" sz="2600" dirty="0" smtClean="0">
              <a:sym typeface="Wingdings" pitchFamily="2" charset="2"/>
            </a:endParaRPr>
          </a:p>
          <a:p>
            <a:pPr marL="640080" lvl="1" indent="-246888" algn="r">
              <a:spcBef>
                <a:spcPct val="20000"/>
              </a:spcBef>
              <a:buClr>
                <a:schemeClr val="accent1"/>
              </a:buClr>
              <a:buSzPct val="85000"/>
              <a:defRPr/>
            </a:pPr>
            <a:r>
              <a:rPr lang="ar-AE" sz="2600" dirty="0" smtClean="0">
                <a:latin typeface="Aldhabi"/>
                <a:cs typeface="Aldhabi"/>
                <a:sym typeface="Wingdings" pitchFamily="2" charset="2"/>
              </a:rPr>
              <a:t>٭</a:t>
            </a:r>
            <a:r>
              <a:rPr lang="ar-AE" sz="2600" dirty="0" smtClean="0">
                <a:sym typeface="Wingdings" pitchFamily="2" charset="2"/>
              </a:rPr>
              <a:t> فصل بواسطة نبات مزهر آخر أطول</a:t>
            </a:r>
            <a:endParaRPr lang="fr-FR" sz="2600" dirty="0" smtClean="0">
              <a:sym typeface="Wingdings" pitchFamily="2" charset="2"/>
            </a:endParaRPr>
          </a:p>
          <a:p>
            <a:pPr marL="640080" lvl="1" indent="-246888" algn="r">
              <a:spcBef>
                <a:spcPct val="20000"/>
              </a:spcBef>
              <a:buClr>
                <a:schemeClr val="accent1"/>
              </a:buClr>
              <a:buSzPct val="85000"/>
            </a:pPr>
            <a:r>
              <a:rPr lang="ar-AE" sz="2600" dirty="0" smtClean="0">
                <a:latin typeface="Aldhabi"/>
                <a:cs typeface="Aldhabi"/>
                <a:sym typeface="Wingdings" pitchFamily="2" charset="2"/>
              </a:rPr>
              <a:t>٭</a:t>
            </a:r>
            <a:r>
              <a:rPr lang="ar-AE" sz="2600" dirty="0" smtClean="0">
                <a:sym typeface="Wingdings" pitchFamily="2" charset="2"/>
              </a:rPr>
              <a:t> تغطية برعم الزهرة بقطعة قطن</a:t>
            </a:r>
          </a:p>
          <a:p>
            <a:pPr marL="640080" lvl="1" indent="-246888" algn="r">
              <a:spcBef>
                <a:spcPct val="20000"/>
              </a:spcBef>
              <a:buClr>
                <a:schemeClr val="accent1"/>
              </a:buClr>
              <a:buSzPct val="85000"/>
            </a:pPr>
            <a:r>
              <a:rPr lang="ar-AE" sz="2600" dirty="0" smtClean="0">
                <a:sym typeface="Wingdings" pitchFamily="2" charset="2"/>
              </a:rPr>
              <a:t>٭ تغطية النباتات المختارة بنسيج عازل</a:t>
            </a:r>
          </a:p>
        </p:txBody>
      </p:sp>
      <p:pic>
        <p:nvPicPr>
          <p:cNvPr id="1026" name="Picture 2"/>
          <p:cNvPicPr>
            <a:picLocks noChangeAspect="1" noChangeArrowheads="1"/>
          </p:cNvPicPr>
          <p:nvPr/>
        </p:nvPicPr>
        <p:blipFill>
          <a:blip r:embed="rId3" cstate="print"/>
          <a:srcRect/>
          <a:stretch>
            <a:fillRect/>
          </a:stretch>
        </p:blipFill>
        <p:spPr bwMode="auto">
          <a:xfrm>
            <a:off x="3031322" y="4143380"/>
            <a:ext cx="3081356" cy="2311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7924800" y="6635775"/>
            <a:ext cx="762000" cy="365125"/>
          </a:xfrm>
        </p:spPr>
        <p:txBody>
          <a:bodyPr/>
          <a:lstStyle/>
          <a:p>
            <a:fld id="{DFF9C0D1-82B4-4860-B68E-1B5AD593D3A4}" type="slidenum">
              <a:rPr lang="fr-FR" smtClean="0"/>
              <a:pPr/>
              <a:t>26</a:t>
            </a:fld>
            <a:endParaRPr lang="fr-FR"/>
          </a:p>
        </p:txBody>
      </p:sp>
      <p:pic>
        <p:nvPicPr>
          <p:cNvPr id="2050" name="Picture 2" descr="D:\Backup Oct2018\Events 2019\CRDA Sousse\photos fleurs tomate\20190718_073025.jpg"/>
          <p:cNvPicPr>
            <a:picLocks noChangeAspect="1" noChangeArrowheads="1"/>
          </p:cNvPicPr>
          <p:nvPr/>
        </p:nvPicPr>
        <p:blipFill>
          <a:blip r:embed="rId2" cstate="print"/>
          <a:srcRect/>
          <a:stretch>
            <a:fillRect/>
          </a:stretch>
        </p:blipFill>
        <p:spPr bwMode="auto">
          <a:xfrm rot="5400000">
            <a:off x="99986" y="4114827"/>
            <a:ext cx="3429000" cy="2057400"/>
          </a:xfrm>
          <a:prstGeom prst="rect">
            <a:avLst/>
          </a:prstGeom>
          <a:noFill/>
        </p:spPr>
      </p:pic>
      <p:pic>
        <p:nvPicPr>
          <p:cNvPr id="2051" name="Picture 3" descr="D:\Backup Oct2018\Events 2019\CRDA Sousse\photos fleurs tomate\20190718_073040.jpg"/>
          <p:cNvPicPr>
            <a:picLocks noChangeAspect="1" noChangeArrowheads="1"/>
          </p:cNvPicPr>
          <p:nvPr/>
        </p:nvPicPr>
        <p:blipFill>
          <a:blip r:embed="rId3" cstate="print"/>
          <a:srcRect/>
          <a:stretch>
            <a:fillRect/>
          </a:stretch>
        </p:blipFill>
        <p:spPr bwMode="auto">
          <a:xfrm rot="5400000">
            <a:off x="5780793" y="3662587"/>
            <a:ext cx="3668263" cy="2200958"/>
          </a:xfrm>
          <a:prstGeom prst="rect">
            <a:avLst/>
          </a:prstGeom>
          <a:noFill/>
        </p:spPr>
      </p:pic>
      <p:pic>
        <p:nvPicPr>
          <p:cNvPr id="2052" name="Picture 4" descr="D:\Backup Oct2018\Events 2019\CRDA Sousse\photos fleurs tomate\20190718_073009.jpg"/>
          <p:cNvPicPr>
            <a:picLocks noChangeAspect="1" noChangeArrowheads="1"/>
          </p:cNvPicPr>
          <p:nvPr/>
        </p:nvPicPr>
        <p:blipFill>
          <a:blip r:embed="rId4" cstate="print"/>
          <a:srcRect/>
          <a:stretch>
            <a:fillRect/>
          </a:stretch>
        </p:blipFill>
        <p:spPr bwMode="auto">
          <a:xfrm rot="5400000" flipV="1">
            <a:off x="2908067" y="3916422"/>
            <a:ext cx="3508676" cy="2105205"/>
          </a:xfrm>
          <a:prstGeom prst="rect">
            <a:avLst/>
          </a:prstGeom>
          <a:noFill/>
        </p:spPr>
      </p:pic>
      <p:sp>
        <p:nvSpPr>
          <p:cNvPr id="11"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الفلفل</a:t>
            </a:r>
            <a:endParaRPr lang="fr-FR" sz="3400" b="1" dirty="0">
              <a:solidFill>
                <a:schemeClr val="tx2"/>
              </a:solidFill>
              <a:latin typeface="+mj-lt"/>
              <a:ea typeface="+mj-ea"/>
              <a:cs typeface="+mj-cs"/>
            </a:endParaRPr>
          </a:p>
        </p:txBody>
      </p:sp>
      <p:sp>
        <p:nvSpPr>
          <p:cNvPr id="12" name="Espace réservé du contenu 2"/>
          <p:cNvSpPr txBox="1">
            <a:spLocks/>
          </p:cNvSpPr>
          <p:nvPr/>
        </p:nvSpPr>
        <p:spPr>
          <a:xfrm>
            <a:off x="857224" y="785794"/>
            <a:ext cx="8229600" cy="928694"/>
          </a:xfrm>
          <a:prstGeom prst="rect">
            <a:avLst/>
          </a:prstGeom>
        </p:spPr>
        <p:txBody>
          <a:bodyPr vert="horz">
            <a:normAutofit/>
          </a:bodyPr>
          <a:lstStyle/>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4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عملية العزل</a:t>
            </a:r>
            <a:endParaRPr lang="ar-AE" sz="2400" dirty="0" smtClean="0">
              <a:sym typeface="Wingdings" pitchFamily="2" charset="2"/>
            </a:endParaRPr>
          </a:p>
          <a:p>
            <a:pPr marL="640080" lvl="1" indent="-246888" algn="r">
              <a:spcBef>
                <a:spcPct val="20000"/>
              </a:spcBef>
              <a:buClr>
                <a:schemeClr val="accent1"/>
              </a:buClr>
              <a:buSzPct val="85000"/>
            </a:pPr>
            <a:r>
              <a:rPr lang="ar-AE" sz="2400" dirty="0" smtClean="0">
                <a:latin typeface="Aldhabi"/>
                <a:cs typeface="Aldhabi"/>
                <a:sym typeface="Wingdings" pitchFamily="2" charset="2"/>
              </a:rPr>
              <a:t>٭</a:t>
            </a:r>
            <a:r>
              <a:rPr lang="ar-AE" sz="2400" dirty="0" smtClean="0">
                <a:sym typeface="Wingdings" pitchFamily="2" charset="2"/>
              </a:rPr>
              <a:t> تغطية النباتات المختارة بنسيج عازل</a:t>
            </a:r>
            <a:endParaRPr kumimoji="0" lang="fr-FR"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13" name="Espace réservé du contenu 2"/>
          <p:cNvSpPr txBox="1">
            <a:spLocks/>
          </p:cNvSpPr>
          <p:nvPr/>
        </p:nvSpPr>
        <p:spPr>
          <a:xfrm>
            <a:off x="3786182" y="1714488"/>
            <a:ext cx="4929222" cy="642942"/>
          </a:xfrm>
          <a:prstGeom prst="rect">
            <a:avLst/>
          </a:prstGeom>
        </p:spPr>
        <p:txBody>
          <a:bodyPr vert="horz">
            <a:normAutofit/>
          </a:bodyPr>
          <a:lstStyle/>
          <a:p>
            <a:pPr marL="640080" lvl="1" indent="-246888" algn="r">
              <a:spcBef>
                <a:spcPct val="20000"/>
              </a:spcBef>
              <a:buClr>
                <a:schemeClr val="accent1"/>
              </a:buClr>
              <a:buSzPct val="85000"/>
            </a:pPr>
            <a:r>
              <a:rPr lang="ar-AE" sz="2100" dirty="0" smtClean="0">
                <a:sym typeface="Wingdings" pitchFamily="2" charset="2"/>
              </a:rPr>
              <a:t>تنظيف الساق المحددة للفلفل</a:t>
            </a:r>
          </a:p>
        </p:txBody>
      </p:sp>
      <p:sp>
        <p:nvSpPr>
          <p:cNvPr id="14" name="Espace réservé du contenu 2"/>
          <p:cNvSpPr txBox="1">
            <a:spLocks/>
          </p:cNvSpPr>
          <p:nvPr/>
        </p:nvSpPr>
        <p:spPr>
          <a:xfrm>
            <a:off x="5143504" y="2143116"/>
            <a:ext cx="3571900" cy="642942"/>
          </a:xfrm>
          <a:prstGeom prst="rect">
            <a:avLst/>
          </a:prstGeom>
        </p:spPr>
        <p:txBody>
          <a:bodyPr vert="horz">
            <a:normAutofit/>
          </a:bodyPr>
          <a:lstStyle/>
          <a:p>
            <a:pPr marL="640080" lvl="1" indent="-246888" algn="r">
              <a:spcBef>
                <a:spcPct val="20000"/>
              </a:spcBef>
              <a:buClr>
                <a:schemeClr val="accent1"/>
              </a:buClr>
              <a:buSzPct val="85000"/>
            </a:pPr>
            <a:r>
              <a:rPr lang="ar-AE" sz="2100" dirty="0" smtClean="0">
                <a:sym typeface="Wingdings" pitchFamily="2" charset="2"/>
              </a:rPr>
              <a:t>وضع الأوتاد حول الساق</a:t>
            </a:r>
          </a:p>
        </p:txBody>
      </p:sp>
      <p:sp>
        <p:nvSpPr>
          <p:cNvPr id="15" name="Espace réservé du contenu 2"/>
          <p:cNvSpPr txBox="1">
            <a:spLocks/>
          </p:cNvSpPr>
          <p:nvPr/>
        </p:nvSpPr>
        <p:spPr>
          <a:xfrm>
            <a:off x="6272282" y="2571744"/>
            <a:ext cx="2443122" cy="481018"/>
          </a:xfrm>
          <a:prstGeom prst="rect">
            <a:avLst/>
          </a:prstGeom>
        </p:spPr>
        <p:txBody>
          <a:bodyPr vert="horz">
            <a:normAutofit/>
          </a:bodyPr>
          <a:lstStyle/>
          <a:p>
            <a:pPr marL="640080" lvl="1" indent="-246888" algn="r">
              <a:spcBef>
                <a:spcPct val="20000"/>
              </a:spcBef>
              <a:buClr>
                <a:schemeClr val="accent1"/>
              </a:buClr>
              <a:buSzPct val="85000"/>
            </a:pPr>
            <a:r>
              <a:rPr lang="ar-AE" sz="2100" dirty="0" smtClean="0">
                <a:sym typeface="Wingdings" pitchFamily="2" charset="2"/>
              </a:rPr>
              <a:t>التغطية بالقماش</a:t>
            </a:r>
            <a:endParaRPr lang="fr-FR" sz="2100" dirty="0" smtClean="0">
              <a:sym typeface="Wingdings" pitchFamily="2" charset="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27</a:t>
            </a:fld>
            <a:endParaRPr lang="fr-FR"/>
          </a:p>
        </p:txBody>
      </p:sp>
      <p:sp>
        <p:nvSpPr>
          <p:cNvPr id="12"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الفلفل</a:t>
            </a:r>
            <a:endParaRPr lang="fr-FR" sz="3400" b="1" dirty="0">
              <a:solidFill>
                <a:schemeClr val="tx2"/>
              </a:solidFill>
              <a:latin typeface="+mj-lt"/>
              <a:ea typeface="+mj-ea"/>
              <a:cs typeface="+mj-cs"/>
            </a:endParaRPr>
          </a:p>
        </p:txBody>
      </p:sp>
      <p:sp>
        <p:nvSpPr>
          <p:cNvPr id="13" name="Espace réservé du contenu 2"/>
          <p:cNvSpPr>
            <a:spLocks noGrp="1"/>
          </p:cNvSpPr>
          <p:nvPr>
            <p:ph idx="4294967295"/>
          </p:nvPr>
        </p:nvSpPr>
        <p:spPr>
          <a:xfrm>
            <a:off x="453996" y="928670"/>
            <a:ext cx="8229600" cy="3214710"/>
          </a:xfrm>
        </p:spPr>
        <p:txBody>
          <a:bodyPr>
            <a:normAutofit fontScale="92500" lnSpcReduction="20000"/>
          </a:bodyPr>
          <a:lstStyle/>
          <a:p>
            <a:pPr algn="r">
              <a:buNone/>
            </a:pPr>
            <a:r>
              <a:rPr lang="ar-AE" b="1" dirty="0" err="1" smtClean="0"/>
              <a:t>الإنتخاب</a:t>
            </a:r>
            <a:r>
              <a:rPr lang="ar-AE" b="1" dirty="0" smtClean="0"/>
              <a:t> أو اختيار أفضل النباتات</a:t>
            </a:r>
            <a:endParaRPr lang="fr-FR" b="1" dirty="0" smtClean="0"/>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المراقبة والتفتيش الدوري للمحطات من أجل اختيار النباتات ذات الخصائص المستهدفة </a:t>
            </a:r>
            <a:r>
              <a:rPr lang="ar-AE" dirty="0" err="1" smtClean="0"/>
              <a:t>كالابكار</a:t>
            </a:r>
            <a:r>
              <a:rPr lang="ar-AE" dirty="0" smtClean="0"/>
              <a:t>، قوة الساق، مقاومة المرض، ميزات غذائية </a:t>
            </a:r>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استبعاد النباتات ذات الفاكهة غير المتوافقة مع الصنف المنشود</a:t>
            </a:r>
            <a:endParaRPr lang="fr-FR" dirty="0" smtClean="0"/>
          </a:p>
          <a:p>
            <a:pPr algn="r">
              <a:buNone/>
            </a:pPr>
            <a:r>
              <a:rPr lang="ar-AE" b="1" dirty="0" smtClean="0"/>
              <a:t>المحصول</a:t>
            </a:r>
            <a:endParaRPr lang="fr-FR" dirty="0" smtClean="0"/>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الثمار التي نضجت بالكامل على سيقان الفلفل</a:t>
            </a:r>
            <a:endParaRPr lang="fr-FR" dirty="0" smtClean="0"/>
          </a:p>
          <a:p>
            <a:pPr algn="r">
              <a:buNone/>
            </a:pPr>
            <a:r>
              <a:rPr lang="ar-AE" b="1" dirty="0" smtClean="0">
                <a:sym typeface="Wingdings" pitchFamily="2" charset="2"/>
              </a:rPr>
              <a:t>التجفيف في الظل</a:t>
            </a:r>
            <a:endParaRPr lang="fr-FR" b="1" dirty="0" smtClean="0">
              <a:sym typeface="Wingdings" pitchFamily="2" charset="2"/>
            </a:endParaRPr>
          </a:p>
          <a:p>
            <a:pPr algn="r">
              <a:buNone/>
            </a:pPr>
            <a:endParaRPr lang="fr-FR" dirty="0" smtClean="0">
              <a:sym typeface="Wingdings" pitchFamily="2" charset="2"/>
            </a:endParaRPr>
          </a:p>
        </p:txBody>
      </p:sp>
      <p:pic>
        <p:nvPicPr>
          <p:cNvPr id="2050" name="Picture 2"/>
          <p:cNvPicPr>
            <a:picLocks noChangeAspect="1" noChangeArrowheads="1"/>
          </p:cNvPicPr>
          <p:nvPr/>
        </p:nvPicPr>
        <p:blipFill>
          <a:blip r:embed="rId3" cstate="print"/>
          <a:srcRect/>
          <a:stretch>
            <a:fillRect/>
          </a:stretch>
        </p:blipFill>
        <p:spPr bwMode="auto">
          <a:xfrm>
            <a:off x="2813784" y="4220135"/>
            <a:ext cx="3516432" cy="26378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endParaRPr lang="fr-FR" dirty="0" smtClean="0"/>
          </a:p>
          <a:p>
            <a:fld id="{DFF9C0D1-82B4-4860-B68E-1B5AD593D3A4}" type="slidenum">
              <a:rPr lang="fr-FR" smtClean="0"/>
              <a:pPr/>
              <a:t>28</a:t>
            </a:fld>
            <a:endParaRPr lang="fr-FR" dirty="0"/>
          </a:p>
        </p:txBody>
      </p:sp>
      <p:pic>
        <p:nvPicPr>
          <p:cNvPr id="13" name="Picture 6" descr="E:\Tomate_me\paper-tylcv\TYLCV-turkey\DiyaBakir2014\poster\LOGO CRRHAB.jpg"/>
          <p:cNvPicPr>
            <a:picLocks noChangeAspect="1" noChangeArrowheads="1"/>
          </p:cNvPicPr>
          <p:nvPr/>
        </p:nvPicPr>
        <p:blipFill>
          <a:blip r:embed="rId3"/>
          <a:srcRect/>
          <a:stretch>
            <a:fillRect/>
          </a:stretch>
        </p:blipFill>
        <p:spPr bwMode="auto">
          <a:xfrm>
            <a:off x="8039184" y="0"/>
            <a:ext cx="1104848" cy="857232"/>
          </a:xfrm>
          <a:prstGeom prst="rect">
            <a:avLst/>
          </a:prstGeom>
          <a:noFill/>
        </p:spPr>
      </p:pic>
      <p:pic>
        <p:nvPicPr>
          <p:cNvPr id="17" name="Picture 7" descr="logo_couleur_fr"/>
          <p:cNvPicPr>
            <a:picLocks noChangeAspect="1" noChangeArrowheads="1"/>
          </p:cNvPicPr>
          <p:nvPr/>
        </p:nvPicPr>
        <p:blipFill>
          <a:blip r:embed="rId4" cstate="print"/>
          <a:srcRect/>
          <a:stretch>
            <a:fillRect/>
          </a:stretch>
        </p:blipFill>
        <p:spPr bwMode="auto">
          <a:xfrm>
            <a:off x="-32" y="-25"/>
            <a:ext cx="1500198" cy="813337"/>
          </a:xfrm>
          <a:prstGeom prst="rect">
            <a:avLst/>
          </a:prstGeom>
          <a:solidFill>
            <a:schemeClr val="tx1"/>
          </a:solidFill>
          <a:ln w="9525">
            <a:noFill/>
            <a:miter lim="800000"/>
            <a:headEnd/>
            <a:tailEnd/>
          </a:ln>
        </p:spPr>
      </p:pic>
      <p:sp>
        <p:nvSpPr>
          <p:cNvPr id="6" name="Parallélogramme 5"/>
          <p:cNvSpPr/>
          <p:nvPr/>
        </p:nvSpPr>
        <p:spPr>
          <a:xfrm>
            <a:off x="357158" y="2285992"/>
            <a:ext cx="8286808" cy="3000396"/>
          </a:xfrm>
          <a:prstGeom prst="parallelogram">
            <a:avLst/>
          </a:prstGeom>
          <a:ln/>
        </p:spPr>
        <p:style>
          <a:lnRef idx="2">
            <a:schemeClr val="accent2">
              <a:shade val="50000"/>
            </a:schemeClr>
          </a:lnRef>
          <a:fillRef idx="1">
            <a:schemeClr val="accent2"/>
          </a:fillRef>
          <a:effectRef idx="0">
            <a:schemeClr val="accent2"/>
          </a:effectRef>
          <a:fontRef idx="minor">
            <a:schemeClr val="lt1"/>
          </a:fontRef>
        </p:style>
        <p:txBody>
          <a:bodyPr vert="horz" rtlCol="0" anchor="ctr" anchorCtr="0">
            <a:noAutofit/>
          </a:bodyPr>
          <a:lstStyle/>
          <a:p>
            <a:pPr algn="ctr"/>
            <a:r>
              <a:rPr lang="ar-TN" sz="3200" dirty="0" smtClean="0"/>
              <a:t>الإنتاج الذاتي للبذور والشتلات المحلية</a:t>
            </a:r>
          </a:p>
          <a:p>
            <a:pPr algn="ctr"/>
            <a:endParaRPr lang="ar-TN" sz="3200" dirty="0" smtClean="0"/>
          </a:p>
          <a:p>
            <a:pPr algn="ctr"/>
            <a:r>
              <a:rPr lang="ar-AE" sz="3200" b="1" dirty="0" smtClean="0"/>
              <a:t>نباتات </a:t>
            </a:r>
            <a:r>
              <a:rPr lang="ar-AE" sz="3200" b="1" dirty="0" err="1" smtClean="0"/>
              <a:t>خلطيات</a:t>
            </a:r>
            <a:r>
              <a:rPr lang="ar-AE" sz="3200" b="1" dirty="0" smtClean="0"/>
              <a:t> الإخصاب</a:t>
            </a:r>
            <a:endParaRPr lang="ar-TN" sz="3200" b="1" dirty="0" smtClean="0"/>
          </a:p>
        </p:txBody>
      </p:sp>
    </p:spTree>
    <p:extLst>
      <p:ext uri="{BB962C8B-B14F-4D97-AF65-F5344CB8AC3E}">
        <p14:creationId xmlns:p14="http://schemas.microsoft.com/office/powerpoint/2010/main" val="17084307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28596" y="2000240"/>
            <a:ext cx="4857784" cy="2857520"/>
          </a:xfrm>
        </p:spPr>
        <p:txBody>
          <a:bodyPr>
            <a:normAutofit lnSpcReduction="10000"/>
          </a:bodyPr>
          <a:lstStyle/>
          <a:p>
            <a:pPr algn="ctr">
              <a:buNone/>
            </a:pPr>
            <a:r>
              <a:rPr lang="ar-AE" b="1" dirty="0" err="1" smtClean="0"/>
              <a:t>القرعيات</a:t>
            </a:r>
            <a:r>
              <a:rPr lang="fr-FR" dirty="0" smtClean="0"/>
              <a:t> </a:t>
            </a:r>
          </a:p>
          <a:p>
            <a:pPr algn="ctr">
              <a:buNone/>
            </a:pPr>
            <a:r>
              <a:rPr lang="ar-AE" dirty="0" smtClean="0"/>
              <a:t>خيار ، شمام ، </a:t>
            </a:r>
            <a:r>
              <a:rPr lang="ar-AE" dirty="0" err="1" smtClean="0"/>
              <a:t>فاكوس</a:t>
            </a:r>
            <a:r>
              <a:rPr lang="ar-AE" dirty="0" smtClean="0"/>
              <a:t>، كوسة، بطيخ، أنواع عديدة من القرع </a:t>
            </a:r>
            <a:endParaRPr lang="fr-FR" dirty="0" smtClean="0"/>
          </a:p>
          <a:p>
            <a:pPr algn="ctr">
              <a:buNone/>
            </a:pPr>
            <a:r>
              <a:rPr lang="fr-FR" dirty="0" smtClean="0"/>
              <a:t>le concombre, le melon, le </a:t>
            </a:r>
            <a:r>
              <a:rPr lang="fr-FR" dirty="0" err="1" smtClean="0"/>
              <a:t>fakous</a:t>
            </a:r>
            <a:r>
              <a:rPr lang="fr-FR" dirty="0" smtClean="0"/>
              <a:t>, le potiron, la citrouille, la courge, la courgette,             la pastèque</a:t>
            </a:r>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29</a:t>
            </a:fld>
            <a:endParaRPr lang="fr-FR"/>
          </a:p>
        </p:txBody>
      </p:sp>
      <p:pic>
        <p:nvPicPr>
          <p:cNvPr id="6" name="Picture 2" descr="D:\Backup Oct2018\Events 2019\CRDA Sousse\Prod Semences Allogames\106016197.jpg"/>
          <p:cNvPicPr>
            <a:picLocks noChangeAspect="1" noChangeArrowheads="1"/>
          </p:cNvPicPr>
          <p:nvPr/>
        </p:nvPicPr>
        <p:blipFill>
          <a:blip r:embed="rId2"/>
          <a:srcRect/>
          <a:stretch>
            <a:fillRect/>
          </a:stretch>
        </p:blipFill>
        <p:spPr bwMode="auto">
          <a:xfrm>
            <a:off x="5375695" y="1000132"/>
            <a:ext cx="3625461" cy="5000636"/>
          </a:xfrm>
          <a:prstGeom prst="rect">
            <a:avLst/>
          </a:prstGeom>
          <a:noFill/>
        </p:spPr>
      </p:pic>
      <p:sp>
        <p:nvSpPr>
          <p:cNvPr id="9"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err="1" smtClean="0">
                <a:solidFill>
                  <a:schemeClr val="tx2"/>
                </a:solidFill>
              </a:rPr>
              <a:t>القرعيات</a:t>
            </a:r>
            <a:endParaRPr lang="fr-FR" sz="3400" b="1"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00174"/>
            <a:ext cx="8229600" cy="4572032"/>
          </a:xfrm>
        </p:spPr>
        <p:txBody>
          <a:bodyPr>
            <a:normAutofit/>
          </a:bodyPr>
          <a:lstStyle/>
          <a:p>
            <a:pPr algn="r">
              <a:buNone/>
            </a:pPr>
            <a:r>
              <a:rPr lang="fr-FR" sz="2200" dirty="0" smtClean="0"/>
              <a:t>(Agro-</a:t>
            </a:r>
            <a:r>
              <a:rPr lang="fr-FR" sz="2200" dirty="0" err="1" smtClean="0"/>
              <a:t>ecology</a:t>
            </a:r>
            <a:r>
              <a:rPr lang="fr-FR" sz="2200" dirty="0" smtClean="0"/>
              <a:t>)</a:t>
            </a:r>
            <a:r>
              <a:rPr lang="ar-AE" sz="2200" dirty="0" smtClean="0"/>
              <a:t>الزراعة البيئية </a:t>
            </a:r>
            <a:endParaRPr lang="fr-FR" sz="2200" dirty="0" smtClean="0"/>
          </a:p>
          <a:p>
            <a:pPr algn="ctr">
              <a:buNone/>
            </a:pPr>
            <a:endParaRPr lang="fr-FR" sz="1100" dirty="0" smtClean="0"/>
          </a:p>
          <a:p>
            <a:pPr algn="r">
              <a:buNone/>
            </a:pPr>
            <a:r>
              <a:rPr lang="fr-FR" sz="2200" dirty="0" smtClean="0"/>
              <a:t> </a:t>
            </a:r>
            <a:r>
              <a:rPr lang="ar-AE" sz="2200" dirty="0" smtClean="0"/>
              <a:t>مصطلح تمت ترجمته وتعريفه بطرق عديدة ومتنوعة وفي بعض الأحيان تم استخدامه بشكل خاطئ. </a:t>
            </a:r>
            <a:endParaRPr lang="fr-FR" sz="2200" dirty="0" smtClean="0"/>
          </a:p>
          <a:p>
            <a:pPr algn="r">
              <a:buNone/>
            </a:pPr>
            <a:endParaRPr lang="fr-FR" sz="900" dirty="0" smtClean="0"/>
          </a:p>
          <a:p>
            <a:pPr algn="r">
              <a:buNone/>
            </a:pPr>
            <a:r>
              <a:rPr lang="ar-AE" sz="2200" dirty="0" smtClean="0"/>
              <a:t>تعريفه ضمن المنظمات الدولية كمنظمة </a:t>
            </a:r>
            <a:r>
              <a:rPr lang="ar-AE" sz="2200" dirty="0" err="1" smtClean="0"/>
              <a:t>الاغذية</a:t>
            </a:r>
            <a:r>
              <a:rPr lang="ar-AE" sz="2200" dirty="0" smtClean="0"/>
              <a:t> والزراعة الفاو</a:t>
            </a:r>
            <a:r>
              <a:rPr lang="fr-FR" sz="2200" dirty="0" smtClean="0"/>
              <a:t>، </a:t>
            </a:r>
            <a:r>
              <a:rPr lang="ar-AE" sz="2200" dirty="0" smtClean="0"/>
              <a:t>فإنها </a:t>
            </a:r>
            <a:r>
              <a:rPr lang="ar-AE" sz="2200" dirty="0" err="1" smtClean="0"/>
              <a:t>الاجندة</a:t>
            </a:r>
            <a:r>
              <a:rPr lang="ar-AE" sz="2200" dirty="0" smtClean="0"/>
              <a:t> البديلة للدفاع عن </a:t>
            </a:r>
            <a:r>
              <a:rPr lang="ar-AE" sz="2200" b="1" dirty="0" smtClean="0"/>
              <a:t>الزراعة المستدامة</a:t>
            </a:r>
            <a:r>
              <a:rPr lang="ar-AE" sz="2200" dirty="0" smtClean="0"/>
              <a:t>.</a:t>
            </a:r>
            <a:endParaRPr lang="fr-FR" sz="2200" dirty="0" smtClean="0"/>
          </a:p>
          <a:p>
            <a:pPr algn="r">
              <a:buNone/>
            </a:pPr>
            <a:endParaRPr lang="fr-FR" sz="900" dirty="0" smtClean="0"/>
          </a:p>
          <a:p>
            <a:pPr algn="r">
              <a:buNone/>
            </a:pPr>
            <a:r>
              <a:rPr lang="ar-AE" sz="2200" dirty="0" smtClean="0"/>
              <a:t>وفيما يخص العديد من منظمات وحركات الفلاحين والحركات الاجتماعية، فالزراعة البيئية هي </a:t>
            </a:r>
            <a:r>
              <a:rPr lang="ar-AE" sz="2200" b="1" dirty="0" smtClean="0"/>
              <a:t>حركة مقاومة </a:t>
            </a:r>
            <a:r>
              <a:rPr lang="ar-AE" sz="2200" dirty="0" smtClean="0"/>
              <a:t>ضد نظام الزراعة الحالي والشركات الزراعية العابرة للقارات.</a:t>
            </a:r>
            <a:endParaRPr lang="fr-FR" sz="2200" dirty="0" smtClean="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3</a:t>
            </a:fld>
            <a:endParaRPr lang="fr-FR"/>
          </a:p>
        </p:txBody>
      </p:sp>
      <p:sp>
        <p:nvSpPr>
          <p:cNvPr id="5" name="Titre 1"/>
          <p:cNvSpPr>
            <a:spLocks noGrp="1"/>
          </p:cNvSpPr>
          <p:nvPr>
            <p:ph type="title" idx="4294967295"/>
          </p:nvPr>
        </p:nvSpPr>
        <p:spPr>
          <a:xfrm>
            <a:off x="457200" y="-24"/>
            <a:ext cx="8229600" cy="846980"/>
          </a:xfrm>
        </p:spPr>
        <p:txBody>
          <a:bodyPr>
            <a:normAutofit/>
          </a:bodyPr>
          <a:lstStyle/>
          <a:p>
            <a:pPr algn="ctr"/>
            <a:r>
              <a:rPr lang="ar-AE" b="1" dirty="0" smtClean="0"/>
              <a:t>الزراعة البيئية</a:t>
            </a:r>
            <a:r>
              <a:rPr lang="fr-FR" b="1" dirty="0" smtClean="0"/>
              <a:t>     </a:t>
            </a:r>
            <a:endParaRPr lang="fr-F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30</a:t>
            </a:fld>
            <a:endParaRPr lang="fr-FR"/>
          </a:p>
        </p:txBody>
      </p:sp>
      <p:pic>
        <p:nvPicPr>
          <p:cNvPr id="8" name="Picture 2"/>
          <p:cNvPicPr>
            <a:picLocks noChangeAspect="1" noChangeArrowheads="1"/>
          </p:cNvPicPr>
          <p:nvPr/>
        </p:nvPicPr>
        <p:blipFill>
          <a:blip r:embed="rId3"/>
          <a:srcRect b="13580"/>
          <a:stretch>
            <a:fillRect/>
          </a:stretch>
        </p:blipFill>
        <p:spPr bwMode="auto">
          <a:xfrm>
            <a:off x="2071701" y="2702647"/>
            <a:ext cx="5000598" cy="4083939"/>
          </a:xfrm>
          <a:prstGeom prst="rect">
            <a:avLst/>
          </a:prstGeom>
          <a:noFill/>
          <a:ln w="9525">
            <a:noFill/>
            <a:miter lim="800000"/>
            <a:headEnd/>
            <a:tailEnd/>
          </a:ln>
          <a:effectLst/>
        </p:spPr>
      </p:pic>
      <p:sp>
        <p:nvSpPr>
          <p:cNvPr id="11"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err="1" smtClean="0">
                <a:solidFill>
                  <a:schemeClr val="tx2"/>
                </a:solidFill>
              </a:rPr>
              <a:t>القرعيات</a:t>
            </a:r>
            <a:endParaRPr lang="fr-FR" sz="3400" b="1" dirty="0">
              <a:solidFill>
                <a:schemeClr val="tx2"/>
              </a:solidFill>
              <a:latin typeface="+mj-lt"/>
              <a:ea typeface="+mj-ea"/>
              <a:cs typeface="+mj-cs"/>
            </a:endParaRPr>
          </a:p>
        </p:txBody>
      </p:sp>
      <p:sp>
        <p:nvSpPr>
          <p:cNvPr id="12" name="Espace réservé du contenu 2"/>
          <p:cNvSpPr txBox="1">
            <a:spLocks/>
          </p:cNvSpPr>
          <p:nvPr/>
        </p:nvSpPr>
        <p:spPr>
          <a:xfrm>
            <a:off x="857224" y="1357298"/>
            <a:ext cx="8229600" cy="928694"/>
          </a:xfrm>
          <a:prstGeom prst="rect">
            <a:avLst/>
          </a:prstGeom>
        </p:spPr>
        <p:txBody>
          <a:bodyPr vert="horz">
            <a:normAutofit/>
          </a:bodyPr>
          <a:lstStyle/>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4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عملية العزل</a:t>
            </a:r>
            <a:endParaRPr lang="ar-AE" sz="2400" dirty="0" smtClean="0">
              <a:sym typeface="Wingdings" pitchFamily="2" charset="2"/>
            </a:endParaRPr>
          </a:p>
          <a:p>
            <a:pPr marL="640080" lvl="1" indent="-246888" algn="r">
              <a:spcBef>
                <a:spcPct val="20000"/>
              </a:spcBef>
              <a:buClr>
                <a:schemeClr val="accent1"/>
              </a:buClr>
              <a:buSzPct val="85000"/>
            </a:pPr>
            <a:r>
              <a:rPr lang="ar-AE" sz="2400" dirty="0" smtClean="0">
                <a:latin typeface="Aldhabi"/>
                <a:cs typeface="Aldhabi"/>
                <a:sym typeface="Wingdings" pitchFamily="2" charset="2"/>
              </a:rPr>
              <a:t>٭</a:t>
            </a:r>
            <a:r>
              <a:rPr lang="ar-AE" sz="2400" dirty="0" smtClean="0">
                <a:sym typeface="Wingdings" pitchFamily="2" charset="2"/>
              </a:rPr>
              <a:t> نبات أحادي النوع لمعظم </a:t>
            </a:r>
            <a:r>
              <a:rPr lang="ar-AE" sz="2400" dirty="0" err="1" smtClean="0">
                <a:sym typeface="Wingdings" pitchFamily="2" charset="2"/>
              </a:rPr>
              <a:t>القرعيات</a:t>
            </a:r>
            <a:endParaRPr kumimoji="0" lang="fr-FR"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31</a:t>
            </a:fld>
            <a:endParaRPr lang="fr-FR"/>
          </a:p>
        </p:txBody>
      </p:sp>
      <p:sp>
        <p:nvSpPr>
          <p:cNvPr id="11"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err="1" smtClean="0">
                <a:solidFill>
                  <a:schemeClr val="tx2"/>
                </a:solidFill>
              </a:rPr>
              <a:t>القرعيات</a:t>
            </a:r>
            <a:endParaRPr lang="fr-FR" sz="3400" b="1" dirty="0">
              <a:solidFill>
                <a:schemeClr val="tx2"/>
              </a:solidFill>
              <a:latin typeface="+mj-lt"/>
              <a:ea typeface="+mj-ea"/>
              <a:cs typeface="+mj-cs"/>
            </a:endParaRPr>
          </a:p>
        </p:txBody>
      </p:sp>
      <p:sp>
        <p:nvSpPr>
          <p:cNvPr id="12" name="Espace réservé du contenu 2"/>
          <p:cNvSpPr txBox="1">
            <a:spLocks/>
          </p:cNvSpPr>
          <p:nvPr/>
        </p:nvSpPr>
        <p:spPr>
          <a:xfrm>
            <a:off x="857224" y="1357298"/>
            <a:ext cx="8229600" cy="1928826"/>
          </a:xfrm>
          <a:prstGeom prst="rect">
            <a:avLst/>
          </a:prstGeom>
        </p:spPr>
        <p:txBody>
          <a:bodyPr vert="horz">
            <a:normAutofit/>
          </a:bodyPr>
          <a:lstStyle/>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4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عملية العزل</a:t>
            </a:r>
            <a:endParaRPr lang="ar-AE" sz="2400" dirty="0" smtClean="0">
              <a:sym typeface="Wingdings" pitchFamily="2" charset="2"/>
            </a:endParaRPr>
          </a:p>
          <a:p>
            <a:pPr marL="640080" lvl="1" indent="-246888" algn="r">
              <a:spcBef>
                <a:spcPct val="20000"/>
              </a:spcBef>
              <a:buClr>
                <a:schemeClr val="accent1"/>
              </a:buClr>
              <a:buSzPct val="85000"/>
            </a:pPr>
            <a:r>
              <a:rPr lang="ar-AE" sz="2400" dirty="0" smtClean="0">
                <a:latin typeface="Aldhabi"/>
                <a:cs typeface="Aldhabi"/>
                <a:sym typeface="Wingdings" pitchFamily="2" charset="2"/>
              </a:rPr>
              <a:t>٭</a:t>
            </a:r>
            <a:r>
              <a:rPr lang="ar-AE" sz="2400" dirty="0" smtClean="0">
                <a:sym typeface="Wingdings" pitchFamily="2" charset="2"/>
              </a:rPr>
              <a:t> نبات أحادي النوع لمعظم </a:t>
            </a:r>
            <a:r>
              <a:rPr lang="ar-AE" sz="2400" dirty="0" err="1" smtClean="0">
                <a:sym typeface="Wingdings" pitchFamily="2" charset="2"/>
              </a:rPr>
              <a:t>القرعيات</a:t>
            </a:r>
            <a:endParaRPr lang="fr-FR" sz="2400" dirty="0" smtClean="0">
              <a:sym typeface="Wingdings" pitchFamily="2" charset="2"/>
            </a:endParaRPr>
          </a:p>
          <a:p>
            <a:pPr marL="640080" lvl="1" indent="-246888" algn="r">
              <a:spcBef>
                <a:spcPct val="20000"/>
              </a:spcBef>
              <a:buClr>
                <a:schemeClr val="accent1"/>
              </a:buClr>
              <a:buSzPct val="85000"/>
            </a:pPr>
            <a:r>
              <a:rPr lang="ar-AE" sz="2400" dirty="0" smtClean="0">
                <a:latin typeface="Aldhabi"/>
                <a:cs typeface="Aldhabi"/>
                <a:sym typeface="Wingdings" pitchFamily="2" charset="2"/>
              </a:rPr>
              <a:t>٭</a:t>
            </a:r>
            <a:r>
              <a:rPr lang="ar-AE" sz="2400" dirty="0" smtClean="0">
                <a:sym typeface="Wingdings" pitchFamily="2" charset="2"/>
              </a:rPr>
              <a:t> التلقيح اليدوي وتغطية الزهرة الأنثوية</a:t>
            </a:r>
            <a:endParaRPr kumimoji="0" lang="fr-FR"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pic>
        <p:nvPicPr>
          <p:cNvPr id="6" name="Picture 3"/>
          <p:cNvPicPr>
            <a:picLocks noChangeAspect="1" noChangeArrowheads="1"/>
          </p:cNvPicPr>
          <p:nvPr/>
        </p:nvPicPr>
        <p:blipFill>
          <a:blip r:embed="rId3"/>
          <a:srcRect b="27777"/>
          <a:stretch>
            <a:fillRect/>
          </a:stretch>
        </p:blipFill>
        <p:spPr bwMode="auto">
          <a:xfrm>
            <a:off x="1606319" y="3429000"/>
            <a:ext cx="5931363"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32</a:t>
            </a:fld>
            <a:endParaRPr lang="fr-FR"/>
          </a:p>
        </p:txBody>
      </p:sp>
      <p:grpSp>
        <p:nvGrpSpPr>
          <p:cNvPr id="13" name="Groupe 12"/>
          <p:cNvGrpSpPr/>
          <p:nvPr/>
        </p:nvGrpSpPr>
        <p:grpSpPr>
          <a:xfrm>
            <a:off x="3261172" y="2357430"/>
            <a:ext cx="3929090" cy="2000264"/>
            <a:chOff x="71406" y="3000372"/>
            <a:chExt cx="4438416" cy="2286016"/>
          </a:xfrm>
        </p:grpSpPr>
        <p:pic>
          <p:nvPicPr>
            <p:cNvPr id="3076" name="Picture 4" descr="D:\Photos MT_ck photos pollinisation\croisement_pollinisation\IMG_20190718_122237.jpg"/>
            <p:cNvPicPr>
              <a:picLocks noChangeAspect="1" noChangeArrowheads="1"/>
            </p:cNvPicPr>
            <p:nvPr/>
          </p:nvPicPr>
          <p:blipFill>
            <a:blip r:embed="rId2" cstate="print"/>
            <a:srcRect t="9679" b="9676"/>
            <a:stretch>
              <a:fillRect/>
            </a:stretch>
          </p:blipFill>
          <p:spPr bwMode="auto">
            <a:xfrm>
              <a:off x="71406" y="3000405"/>
              <a:ext cx="2125962" cy="2285974"/>
            </a:xfrm>
            <a:prstGeom prst="rect">
              <a:avLst/>
            </a:prstGeom>
            <a:noFill/>
          </p:spPr>
        </p:pic>
        <p:pic>
          <p:nvPicPr>
            <p:cNvPr id="3077" name="Picture 5" descr="D:\Photos MT_ck photos pollinisation\croisement_pollinisation\IMG_20190718_122243.jpg"/>
            <p:cNvPicPr>
              <a:picLocks noChangeAspect="1" noChangeArrowheads="1"/>
            </p:cNvPicPr>
            <p:nvPr/>
          </p:nvPicPr>
          <p:blipFill>
            <a:blip r:embed="rId3" cstate="print"/>
            <a:srcRect l="-6666" t="20001"/>
            <a:stretch>
              <a:fillRect/>
            </a:stretch>
          </p:blipFill>
          <p:spPr bwMode="auto">
            <a:xfrm>
              <a:off x="2223818" y="3000372"/>
              <a:ext cx="2286004" cy="2286016"/>
            </a:xfrm>
            <a:prstGeom prst="rect">
              <a:avLst/>
            </a:prstGeom>
            <a:noFill/>
          </p:spPr>
        </p:pic>
      </p:grpSp>
      <p:grpSp>
        <p:nvGrpSpPr>
          <p:cNvPr id="12" name="Groupe 11"/>
          <p:cNvGrpSpPr/>
          <p:nvPr/>
        </p:nvGrpSpPr>
        <p:grpSpPr>
          <a:xfrm>
            <a:off x="142844" y="71414"/>
            <a:ext cx="5000660" cy="2143140"/>
            <a:chOff x="3286116" y="357166"/>
            <a:chExt cx="5000660" cy="2143140"/>
          </a:xfrm>
        </p:grpSpPr>
        <p:pic>
          <p:nvPicPr>
            <p:cNvPr id="3074" name="Picture 2" descr="D:\Photos MT_ck photos pollinisation\croisement_pollinisation\IMG_20190718_122126.jpg"/>
            <p:cNvPicPr>
              <a:picLocks noChangeAspect="1" noChangeArrowheads="1"/>
            </p:cNvPicPr>
            <p:nvPr/>
          </p:nvPicPr>
          <p:blipFill>
            <a:blip r:embed="rId4" cstate="print"/>
            <a:srcRect b="2164"/>
            <a:stretch>
              <a:fillRect/>
            </a:stretch>
          </p:blipFill>
          <p:spPr bwMode="auto">
            <a:xfrm>
              <a:off x="4857911" y="357166"/>
              <a:ext cx="1642915" cy="2143140"/>
            </a:xfrm>
            <a:prstGeom prst="rect">
              <a:avLst/>
            </a:prstGeom>
            <a:noFill/>
          </p:spPr>
        </p:pic>
        <p:pic>
          <p:nvPicPr>
            <p:cNvPr id="3075" name="Picture 3" descr="D:\Photos MT_ck photos pollinisation\croisement_pollinisation\IMG_20190718_122203.jpg"/>
            <p:cNvPicPr>
              <a:picLocks noChangeAspect="1" noChangeArrowheads="1"/>
            </p:cNvPicPr>
            <p:nvPr/>
          </p:nvPicPr>
          <p:blipFill>
            <a:blip r:embed="rId5" cstate="print"/>
            <a:srcRect/>
            <a:stretch>
              <a:fillRect/>
            </a:stretch>
          </p:blipFill>
          <p:spPr bwMode="auto">
            <a:xfrm>
              <a:off x="6679421" y="357166"/>
              <a:ext cx="1607355" cy="2143140"/>
            </a:xfrm>
            <a:prstGeom prst="rect">
              <a:avLst/>
            </a:prstGeom>
            <a:noFill/>
          </p:spPr>
        </p:pic>
        <p:pic>
          <p:nvPicPr>
            <p:cNvPr id="9" name="Picture 2" descr="D:\Photos MT_ck photos pollinisation\croisement_pollinisation\IMG_20190718_122113.jpg"/>
            <p:cNvPicPr>
              <a:picLocks noChangeAspect="1" noChangeArrowheads="1"/>
            </p:cNvPicPr>
            <p:nvPr/>
          </p:nvPicPr>
          <p:blipFill>
            <a:blip r:embed="rId6" cstate="print"/>
            <a:srcRect l="17748" t="6144" r="33103" b="37540"/>
            <a:stretch>
              <a:fillRect/>
            </a:stretch>
          </p:blipFill>
          <p:spPr bwMode="auto">
            <a:xfrm>
              <a:off x="3286116" y="357166"/>
              <a:ext cx="1402782" cy="2143140"/>
            </a:xfrm>
            <a:prstGeom prst="rect">
              <a:avLst/>
            </a:prstGeom>
            <a:noFill/>
          </p:spPr>
        </p:pic>
      </p:grpSp>
      <p:grpSp>
        <p:nvGrpSpPr>
          <p:cNvPr id="14" name="Groupe 13"/>
          <p:cNvGrpSpPr/>
          <p:nvPr/>
        </p:nvGrpSpPr>
        <p:grpSpPr>
          <a:xfrm>
            <a:off x="5286380" y="4500570"/>
            <a:ext cx="3786214" cy="2286016"/>
            <a:chOff x="4687190" y="4146078"/>
            <a:chExt cx="4099652" cy="2512281"/>
          </a:xfrm>
        </p:grpSpPr>
        <p:pic>
          <p:nvPicPr>
            <p:cNvPr id="10" name="Picture 3" descr="D:\Photos MT_ck photos pollinisation\croisement_pollinisation\IMG_20190718_122306.jpg"/>
            <p:cNvPicPr>
              <a:picLocks noChangeAspect="1" noChangeArrowheads="1"/>
            </p:cNvPicPr>
            <p:nvPr/>
          </p:nvPicPr>
          <p:blipFill>
            <a:blip r:embed="rId7" cstate="print"/>
            <a:srcRect b="7316"/>
            <a:stretch>
              <a:fillRect/>
            </a:stretch>
          </p:blipFill>
          <p:spPr bwMode="auto">
            <a:xfrm>
              <a:off x="4687190" y="4159562"/>
              <a:ext cx="2022036" cy="2498797"/>
            </a:xfrm>
            <a:prstGeom prst="rect">
              <a:avLst/>
            </a:prstGeom>
            <a:noFill/>
          </p:spPr>
        </p:pic>
        <p:pic>
          <p:nvPicPr>
            <p:cNvPr id="11" name="Picture 4" descr="D:\Photos MT_ck photos pollinisation\croisement_pollinisation\IMG_20190718_122413.jpg"/>
            <p:cNvPicPr>
              <a:picLocks noChangeAspect="1" noChangeArrowheads="1"/>
            </p:cNvPicPr>
            <p:nvPr/>
          </p:nvPicPr>
          <p:blipFill>
            <a:blip r:embed="rId8" cstate="print"/>
            <a:srcRect/>
            <a:stretch>
              <a:fillRect/>
            </a:stretch>
          </p:blipFill>
          <p:spPr bwMode="auto">
            <a:xfrm>
              <a:off x="6902632" y="4146078"/>
              <a:ext cx="1884210" cy="2512281"/>
            </a:xfrm>
            <a:prstGeom prst="rect">
              <a:avLst/>
            </a:prstGeom>
            <a:noFill/>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33</a:t>
            </a:fld>
            <a:endParaRPr lang="fr-FR"/>
          </a:p>
        </p:txBody>
      </p:sp>
      <p:grpSp>
        <p:nvGrpSpPr>
          <p:cNvPr id="13" name="Groupe 12"/>
          <p:cNvGrpSpPr/>
          <p:nvPr/>
        </p:nvGrpSpPr>
        <p:grpSpPr>
          <a:xfrm>
            <a:off x="214282" y="285728"/>
            <a:ext cx="5195924" cy="1928826"/>
            <a:chOff x="476252" y="428604"/>
            <a:chExt cx="4934911" cy="1785950"/>
          </a:xfrm>
        </p:grpSpPr>
        <p:pic>
          <p:nvPicPr>
            <p:cNvPr id="5122" name="Picture 2" descr="D:\Photos MT_ck photos pollinisation\croisement_pollinisation\IMG_20190718_122624.jpg"/>
            <p:cNvPicPr>
              <a:picLocks noChangeAspect="1" noChangeArrowheads="1"/>
            </p:cNvPicPr>
            <p:nvPr/>
          </p:nvPicPr>
          <p:blipFill>
            <a:blip r:embed="rId2" cstate="print"/>
            <a:srcRect/>
            <a:stretch>
              <a:fillRect/>
            </a:stretch>
          </p:blipFill>
          <p:spPr bwMode="auto">
            <a:xfrm>
              <a:off x="476252" y="428604"/>
              <a:ext cx="2381109" cy="1785832"/>
            </a:xfrm>
            <a:prstGeom prst="rect">
              <a:avLst/>
            </a:prstGeom>
            <a:noFill/>
          </p:spPr>
        </p:pic>
        <p:pic>
          <p:nvPicPr>
            <p:cNvPr id="5123" name="Picture 3" descr="D:\Photos MT_ck photos pollinisation\croisement_pollinisation\IMG_20190718_122647.jpg"/>
            <p:cNvPicPr>
              <a:picLocks noChangeAspect="1" noChangeArrowheads="1"/>
            </p:cNvPicPr>
            <p:nvPr/>
          </p:nvPicPr>
          <p:blipFill>
            <a:blip r:embed="rId3" cstate="print"/>
            <a:srcRect/>
            <a:stretch>
              <a:fillRect/>
            </a:stretch>
          </p:blipFill>
          <p:spPr bwMode="auto">
            <a:xfrm>
              <a:off x="3029896" y="428604"/>
              <a:ext cx="2381267" cy="1785950"/>
            </a:xfrm>
            <a:prstGeom prst="rect">
              <a:avLst/>
            </a:prstGeom>
            <a:noFill/>
          </p:spPr>
        </p:pic>
      </p:grpSp>
      <p:grpSp>
        <p:nvGrpSpPr>
          <p:cNvPr id="11" name="Groupe 10"/>
          <p:cNvGrpSpPr/>
          <p:nvPr/>
        </p:nvGrpSpPr>
        <p:grpSpPr>
          <a:xfrm>
            <a:off x="2509822" y="2533644"/>
            <a:ext cx="4848261" cy="1928826"/>
            <a:chOff x="564728" y="2571744"/>
            <a:chExt cx="4344234" cy="1571636"/>
          </a:xfrm>
        </p:grpSpPr>
        <p:pic>
          <p:nvPicPr>
            <p:cNvPr id="5124" name="Picture 4" descr="D:\Photos MT_ck photos pollinisation\croisement_pollinisation\IMG_20190718_122737.jpg"/>
            <p:cNvPicPr>
              <a:picLocks noChangeAspect="1" noChangeArrowheads="1"/>
            </p:cNvPicPr>
            <p:nvPr/>
          </p:nvPicPr>
          <p:blipFill>
            <a:blip r:embed="rId4" cstate="print"/>
            <a:srcRect/>
            <a:stretch>
              <a:fillRect/>
            </a:stretch>
          </p:blipFill>
          <p:spPr bwMode="auto">
            <a:xfrm>
              <a:off x="564728" y="2571744"/>
              <a:ext cx="2095514" cy="1571636"/>
            </a:xfrm>
            <a:prstGeom prst="rect">
              <a:avLst/>
            </a:prstGeom>
            <a:noFill/>
          </p:spPr>
        </p:pic>
        <p:pic>
          <p:nvPicPr>
            <p:cNvPr id="5125" name="Picture 5" descr="D:\Photos MT_ck photos pollinisation\croisement_pollinisation\IMG_20190718_122913.jpg"/>
            <p:cNvPicPr>
              <a:picLocks noChangeAspect="1" noChangeArrowheads="1"/>
            </p:cNvPicPr>
            <p:nvPr/>
          </p:nvPicPr>
          <p:blipFill>
            <a:blip r:embed="rId5" cstate="print"/>
            <a:srcRect/>
            <a:stretch>
              <a:fillRect/>
            </a:stretch>
          </p:blipFill>
          <p:spPr bwMode="auto">
            <a:xfrm>
              <a:off x="2813447" y="2571744"/>
              <a:ext cx="2095515" cy="1571636"/>
            </a:xfrm>
            <a:prstGeom prst="rect">
              <a:avLst/>
            </a:prstGeom>
            <a:noFill/>
          </p:spPr>
        </p:pic>
      </p:grpSp>
      <p:grpSp>
        <p:nvGrpSpPr>
          <p:cNvPr id="12" name="Groupe 11"/>
          <p:cNvGrpSpPr/>
          <p:nvPr/>
        </p:nvGrpSpPr>
        <p:grpSpPr>
          <a:xfrm>
            <a:off x="3595682" y="4786322"/>
            <a:ext cx="5334036" cy="1875248"/>
            <a:chOff x="2835439" y="4500570"/>
            <a:chExt cx="5951403" cy="2161000"/>
          </a:xfrm>
        </p:grpSpPr>
        <p:pic>
          <p:nvPicPr>
            <p:cNvPr id="5126" name="Picture 6" descr="D:\Photos MT_ck photos pollinisation\croisement_pollinisation\IMG_20190718_123026.jpg"/>
            <p:cNvPicPr>
              <a:picLocks noChangeAspect="1" noChangeArrowheads="1"/>
            </p:cNvPicPr>
            <p:nvPr/>
          </p:nvPicPr>
          <p:blipFill>
            <a:blip r:embed="rId6" cstate="print"/>
            <a:srcRect/>
            <a:stretch>
              <a:fillRect/>
            </a:stretch>
          </p:blipFill>
          <p:spPr bwMode="auto">
            <a:xfrm>
              <a:off x="2835439" y="4500570"/>
              <a:ext cx="2881333" cy="2160999"/>
            </a:xfrm>
            <a:prstGeom prst="rect">
              <a:avLst/>
            </a:prstGeom>
            <a:noFill/>
          </p:spPr>
        </p:pic>
        <p:pic>
          <p:nvPicPr>
            <p:cNvPr id="5127" name="Picture 7" descr="D:\Photos MT_ck photos pollinisation\croisement_pollinisation\IMG_20190718_123056.jpg"/>
            <p:cNvPicPr>
              <a:picLocks noChangeAspect="1" noChangeArrowheads="1"/>
            </p:cNvPicPr>
            <p:nvPr/>
          </p:nvPicPr>
          <p:blipFill>
            <a:blip r:embed="rId7" cstate="print"/>
            <a:srcRect/>
            <a:stretch>
              <a:fillRect/>
            </a:stretch>
          </p:blipFill>
          <p:spPr bwMode="auto">
            <a:xfrm>
              <a:off x="5905509" y="4500570"/>
              <a:ext cx="2881333" cy="2161000"/>
            </a:xfrm>
            <a:prstGeom prst="rect">
              <a:avLst/>
            </a:prstGeom>
            <a:noFill/>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34</a:t>
            </a:fld>
            <a:endParaRPr lang="fr-FR"/>
          </a:p>
        </p:txBody>
      </p:sp>
      <p:sp>
        <p:nvSpPr>
          <p:cNvPr id="8"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err="1" smtClean="0">
                <a:solidFill>
                  <a:schemeClr val="tx2"/>
                </a:solidFill>
              </a:rPr>
              <a:t>القرعيات</a:t>
            </a:r>
            <a:endParaRPr lang="fr-FR" sz="3400" b="1" dirty="0">
              <a:solidFill>
                <a:schemeClr val="tx2"/>
              </a:solidFill>
              <a:latin typeface="+mj-lt"/>
              <a:ea typeface="+mj-ea"/>
              <a:cs typeface="+mj-cs"/>
            </a:endParaRPr>
          </a:p>
        </p:txBody>
      </p:sp>
      <p:sp>
        <p:nvSpPr>
          <p:cNvPr id="13" name="Espace réservé du contenu 2"/>
          <p:cNvSpPr txBox="1">
            <a:spLocks/>
          </p:cNvSpPr>
          <p:nvPr/>
        </p:nvSpPr>
        <p:spPr>
          <a:xfrm>
            <a:off x="446525" y="1000108"/>
            <a:ext cx="8229600" cy="5357850"/>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2600" b="1" i="0" u="none" strike="noStrike" kern="1200" cap="none" spc="0" normalizeH="0" baseline="0" noProof="0" dirty="0" err="1" smtClean="0">
                <a:ln>
                  <a:noFill/>
                </a:ln>
                <a:solidFill>
                  <a:schemeClr val="tx1"/>
                </a:solidFill>
                <a:effectLst/>
                <a:uLnTx/>
                <a:uFillTx/>
                <a:latin typeface="+mn-lt"/>
                <a:ea typeface="+mn-ea"/>
                <a:cs typeface="+mn-cs"/>
              </a:rPr>
              <a:t>الإنتخاب</a:t>
            </a:r>
            <a:r>
              <a:rPr kumimoji="0" lang="ar-AE" sz="2600" b="1" i="0" u="none" strike="noStrike" kern="1200" cap="none" spc="0" normalizeH="0" baseline="0" noProof="0" dirty="0" smtClean="0">
                <a:ln>
                  <a:noFill/>
                </a:ln>
                <a:solidFill>
                  <a:schemeClr val="tx1"/>
                </a:solidFill>
                <a:effectLst/>
                <a:uLnTx/>
                <a:uFillTx/>
                <a:latin typeface="+mn-lt"/>
                <a:ea typeface="+mn-ea"/>
                <a:cs typeface="+mn-cs"/>
              </a:rPr>
              <a:t> أو اختيار أفضل النباتات</a:t>
            </a:r>
            <a:endParaRPr kumimoji="0" lang="fr-FR" sz="2600" b="1"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lgn="r">
              <a:spcBef>
                <a:spcPct val="20000"/>
              </a:spcBef>
              <a:buClr>
                <a:schemeClr val="accent3"/>
              </a:buClr>
              <a:buSzPct val="95000"/>
            </a:pPr>
            <a:r>
              <a:rPr lang="ar-AE" sz="2800" dirty="0" smtClean="0">
                <a:latin typeface="Aldhabi"/>
                <a:cs typeface="Aldhabi"/>
                <a:sym typeface="Wingdings" pitchFamily="2" charset="2"/>
              </a:rPr>
              <a:t>٭</a:t>
            </a:r>
            <a:r>
              <a:rPr lang="ar-AE" sz="2800" dirty="0" smtClean="0">
                <a:sym typeface="Wingdings" pitchFamily="2" charset="2"/>
              </a:rPr>
              <a:t> </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المراقبة والتفتيش الدوري للمحطات من أجل اختيار النباتات ذات الخصائص المستهدفة </a:t>
            </a:r>
            <a:r>
              <a:rPr kumimoji="0" lang="ar-AE" sz="2600" b="0" i="0" u="none" strike="noStrike" kern="1200" cap="none" spc="0" normalizeH="0" baseline="0" noProof="0" dirty="0" err="1" smtClean="0">
                <a:ln>
                  <a:noFill/>
                </a:ln>
                <a:solidFill>
                  <a:schemeClr val="tx1"/>
                </a:solidFill>
                <a:effectLst/>
                <a:uLnTx/>
                <a:uFillTx/>
                <a:latin typeface="+mn-lt"/>
                <a:ea typeface="+mn-ea"/>
                <a:cs typeface="+mn-cs"/>
              </a:rPr>
              <a:t>كالابكار</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 قوة الساق، مقاومة المرض، ميزات غذائية </a:t>
            </a:r>
          </a:p>
          <a:p>
            <a:pPr marL="274320" lvl="0" indent="-274320" algn="r">
              <a:spcBef>
                <a:spcPct val="20000"/>
              </a:spcBef>
              <a:buClr>
                <a:schemeClr val="accent3"/>
              </a:buClr>
              <a:buSzPct val="95000"/>
            </a:pPr>
            <a:r>
              <a:rPr lang="ar-AE" sz="2800" dirty="0" smtClean="0">
                <a:latin typeface="Aldhabi"/>
                <a:cs typeface="Aldhabi"/>
                <a:sym typeface="Wingdings" pitchFamily="2" charset="2"/>
              </a:rPr>
              <a:t>٭</a:t>
            </a:r>
            <a:r>
              <a:rPr lang="ar-AE" sz="2800" dirty="0" smtClean="0">
                <a:sym typeface="Wingdings" pitchFamily="2" charset="2"/>
              </a:rPr>
              <a:t> </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استبعاد النباتات ذات الفاكهة غير المتوافقة مع الصنف المنشود</a:t>
            </a: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2600" b="1" i="0" u="none" strike="noStrike" kern="1200" cap="none" spc="0" normalizeH="0" baseline="0" noProof="0" dirty="0" smtClean="0">
                <a:ln>
                  <a:noFill/>
                </a:ln>
                <a:solidFill>
                  <a:schemeClr val="tx1"/>
                </a:solidFill>
                <a:effectLst/>
                <a:uLnTx/>
                <a:uFillTx/>
                <a:latin typeface="+mn-lt"/>
                <a:ea typeface="+mn-ea"/>
                <a:cs typeface="+mn-cs"/>
              </a:rPr>
              <a:t>المحصول</a:t>
            </a: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lgn="r">
              <a:spcBef>
                <a:spcPct val="20000"/>
              </a:spcBef>
              <a:buClr>
                <a:schemeClr val="accent3"/>
              </a:buClr>
              <a:buSzPct val="95000"/>
            </a:pPr>
            <a:r>
              <a:rPr lang="ar-AE" sz="2800" dirty="0" smtClean="0">
                <a:latin typeface="Aldhabi"/>
                <a:cs typeface="Aldhabi"/>
                <a:sym typeface="Wingdings" pitchFamily="2" charset="2"/>
              </a:rPr>
              <a:t>٭</a:t>
            </a:r>
            <a:r>
              <a:rPr lang="ar-AE" sz="2800" dirty="0" smtClean="0">
                <a:sym typeface="Wingdings" pitchFamily="2" charset="2"/>
              </a:rPr>
              <a:t> </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الثمار التي نضجت بالكامل على سيقان </a:t>
            </a:r>
            <a:r>
              <a:rPr lang="ar-AE" sz="2600" dirty="0" smtClean="0"/>
              <a:t>الصنف</a:t>
            </a: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26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التجفيف</a:t>
            </a:r>
            <a:endParaRPr kumimoji="0" lang="fr-FR" sz="26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74320" lvl="0" indent="-274320" algn="r">
              <a:spcBef>
                <a:spcPct val="20000"/>
              </a:spcBef>
              <a:buClr>
                <a:schemeClr val="accent3"/>
              </a:buClr>
              <a:buSzPct val="95000"/>
            </a:pPr>
            <a:r>
              <a:rPr lang="ar-AE" sz="2800" dirty="0" smtClean="0">
                <a:latin typeface="Aldhabi"/>
                <a:cs typeface="Aldhabi"/>
                <a:sym typeface="Wingdings" pitchFamily="2" charset="2"/>
              </a:rPr>
              <a:t>٭</a:t>
            </a:r>
            <a:r>
              <a:rPr lang="ar-AE" sz="2800" dirty="0" smtClean="0">
                <a:sym typeface="Wingdings" pitchFamily="2" charset="2"/>
              </a:rPr>
              <a:t> </a:t>
            </a:r>
            <a:r>
              <a:rPr lang="ar-AE" sz="2600" dirty="0" smtClean="0">
                <a:sym typeface="Wingdings" pitchFamily="2" charset="2"/>
              </a:rPr>
              <a:t>غسل البذور جيدا وتجفيفها في الظل</a:t>
            </a:r>
            <a:endParaRPr kumimoji="0" lang="fr-FR" sz="260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071670" y="5000636"/>
            <a:ext cx="6586526" cy="1597012"/>
          </a:xfrm>
        </p:spPr>
        <p:txBody>
          <a:bodyPr>
            <a:normAutofit/>
          </a:bodyPr>
          <a:lstStyle/>
          <a:p>
            <a:pPr algn="r">
              <a:buNone/>
            </a:pPr>
            <a:r>
              <a:rPr lang="ar-AE" b="1" dirty="0" smtClean="0"/>
              <a:t>حالة البذور الجافة (</a:t>
            </a:r>
            <a:r>
              <a:rPr lang="ar-AE" b="1" dirty="0" err="1" smtClean="0"/>
              <a:t>الليفة</a:t>
            </a:r>
            <a:r>
              <a:rPr lang="ar-AE" b="1" dirty="0" smtClean="0"/>
              <a:t>)</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t>اترك البذور في الفاكهة حتى تنفصل بشكل طبيعي عن اللب</a:t>
            </a:r>
            <a:endParaRPr lang="fr-FR" dirty="0" smtClean="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35</a:t>
            </a:fld>
            <a:endParaRPr lang="fr-FR"/>
          </a:p>
        </p:txBody>
      </p:sp>
      <p:pic>
        <p:nvPicPr>
          <p:cNvPr id="10" name="Picture 4"/>
          <p:cNvPicPr>
            <a:picLocks noChangeAspect="1" noChangeArrowheads="1"/>
          </p:cNvPicPr>
          <p:nvPr/>
        </p:nvPicPr>
        <p:blipFill>
          <a:blip r:embed="rId3"/>
          <a:srcRect l="66229" b="18068"/>
          <a:stretch>
            <a:fillRect/>
          </a:stretch>
        </p:blipFill>
        <p:spPr bwMode="auto">
          <a:xfrm>
            <a:off x="-71470" y="1500174"/>
            <a:ext cx="2110157" cy="2286016"/>
          </a:xfrm>
          <a:prstGeom prst="rect">
            <a:avLst/>
          </a:prstGeom>
          <a:noFill/>
          <a:ln w="9525">
            <a:noFill/>
            <a:miter lim="800000"/>
            <a:headEnd/>
            <a:tailEnd/>
          </a:ln>
          <a:effectLst/>
        </p:spPr>
      </p:pic>
      <p:sp>
        <p:nvSpPr>
          <p:cNvPr id="9" name="Titre 1"/>
          <p:cNvSpPr txBox="1">
            <a:spLocks/>
          </p:cNvSpPr>
          <p:nvPr/>
        </p:nvSpPr>
        <p:spPr>
          <a:xfrm>
            <a:off x="457200" y="71414"/>
            <a:ext cx="8229600" cy="571504"/>
          </a:xfrm>
          <a:prstGeom prst="rect">
            <a:avLst/>
          </a:prstGeom>
        </p:spPr>
        <p:txBody>
          <a:bodyPr vert="horz" lIns="0" rIns="0" bIns="0" anchor="b">
            <a:noAutofit/>
          </a:bodyPr>
          <a:lstStyle/>
          <a:p>
            <a:pPr lvl="0" algn="r">
              <a:spcBef>
                <a:spcPct val="0"/>
              </a:spcBef>
              <a:defRPr/>
            </a:pPr>
            <a:r>
              <a:rPr lang="ar-AE" sz="3400" b="1" dirty="0" err="1" smtClean="0">
                <a:solidFill>
                  <a:schemeClr val="tx2"/>
                </a:solidFill>
              </a:rPr>
              <a:t>القرعيات</a:t>
            </a:r>
            <a:endParaRPr lang="fr-FR" sz="3400" b="1" dirty="0">
              <a:solidFill>
                <a:schemeClr val="tx2"/>
              </a:solidFill>
              <a:latin typeface="+mj-lt"/>
              <a:ea typeface="+mj-ea"/>
              <a:cs typeface="+mj-cs"/>
            </a:endParaRPr>
          </a:p>
        </p:txBody>
      </p:sp>
      <p:pic>
        <p:nvPicPr>
          <p:cNvPr id="125954" name="Picture 2" descr="Semences Luffa, éponge végétale - Le potager ornemental de Catherine"/>
          <p:cNvPicPr>
            <a:picLocks noChangeAspect="1" noChangeArrowheads="1"/>
          </p:cNvPicPr>
          <p:nvPr/>
        </p:nvPicPr>
        <p:blipFill>
          <a:blip r:embed="rId4" cstate="print"/>
          <a:srcRect/>
          <a:stretch>
            <a:fillRect/>
          </a:stretch>
        </p:blipFill>
        <p:spPr bwMode="auto">
          <a:xfrm>
            <a:off x="-32984" y="5304247"/>
            <a:ext cx="2071671" cy="1553753"/>
          </a:xfrm>
          <a:prstGeom prst="rect">
            <a:avLst/>
          </a:prstGeom>
          <a:noFill/>
        </p:spPr>
      </p:pic>
      <p:sp>
        <p:nvSpPr>
          <p:cNvPr id="11" name="Rectangle 10"/>
          <p:cNvSpPr/>
          <p:nvPr/>
        </p:nvSpPr>
        <p:spPr>
          <a:xfrm>
            <a:off x="4410738" y="3244334"/>
            <a:ext cx="322524" cy="369332"/>
          </a:xfrm>
          <a:prstGeom prst="rect">
            <a:avLst/>
          </a:prstGeom>
        </p:spPr>
        <p:txBody>
          <a:bodyPr wrap="none">
            <a:spAutoFit/>
          </a:bodyPr>
          <a:lstStyle/>
          <a:p>
            <a:r>
              <a:rPr lang="ar-AE" dirty="0" smtClean="0">
                <a:sym typeface="Wingdings" pitchFamily="2" charset="2"/>
              </a:rPr>
              <a:t>ص</a:t>
            </a:r>
            <a:endParaRPr lang="fr-FR" dirty="0"/>
          </a:p>
        </p:txBody>
      </p:sp>
      <p:sp>
        <p:nvSpPr>
          <p:cNvPr id="13" name="Espace réservé du contenu 2"/>
          <p:cNvSpPr txBox="1">
            <a:spLocks/>
          </p:cNvSpPr>
          <p:nvPr/>
        </p:nvSpPr>
        <p:spPr>
          <a:xfrm>
            <a:off x="2071670" y="928670"/>
            <a:ext cx="6586526" cy="4143404"/>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2600" b="1" i="0" u="none" strike="noStrike" kern="1200" cap="none" spc="0" normalizeH="0" baseline="0" noProof="0" dirty="0" smtClean="0">
                <a:ln>
                  <a:noFill/>
                </a:ln>
                <a:solidFill>
                  <a:schemeClr val="tx1"/>
                </a:solidFill>
                <a:effectLst/>
                <a:uLnTx/>
                <a:uFillTx/>
                <a:latin typeface="+mn-lt"/>
                <a:ea typeface="+mn-ea"/>
                <a:cs typeface="+mn-cs"/>
              </a:rPr>
              <a:t>الاستخراج اليدوي للبذور</a:t>
            </a: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ar-AE" sz="2600" b="1" dirty="0" smtClean="0"/>
              <a:t>حالة البذور الرطبة</a:t>
            </a:r>
          </a:p>
          <a:p>
            <a:pPr marL="274320" lvl="0" indent="-274320" algn="r">
              <a:spcBef>
                <a:spcPct val="20000"/>
              </a:spcBef>
              <a:buClr>
                <a:schemeClr val="accent3"/>
              </a:buClr>
              <a:buSzPct val="95000"/>
            </a:pPr>
            <a:r>
              <a:rPr kumimoji="0" lang="ar-AE" sz="2600" b="1" i="0" u="none" strike="noStrike" kern="1200" cap="none" spc="0" normalizeH="0" baseline="0" noProof="0" dirty="0" smtClean="0">
                <a:ln>
                  <a:noFill/>
                </a:ln>
                <a:solidFill>
                  <a:schemeClr val="tx1"/>
                </a:solidFill>
                <a:effectLst/>
                <a:uLnTx/>
                <a:uFillTx/>
                <a:latin typeface="+mn-lt"/>
                <a:ea typeface="+mn-ea"/>
                <a:cs typeface="+mn-cs"/>
              </a:rPr>
              <a:t> </a:t>
            </a:r>
            <a:r>
              <a:rPr lang="ar-AE" sz="2400" dirty="0" smtClean="0">
                <a:latin typeface="Aldhabi"/>
                <a:cs typeface="Aldhabi"/>
                <a:sym typeface="Wingdings" pitchFamily="2" charset="2"/>
              </a:rPr>
              <a:t>٭</a:t>
            </a:r>
            <a:r>
              <a:rPr lang="ar-AE" sz="2400" dirty="0" smtClean="0">
                <a:sym typeface="Wingdings" pitchFamily="2" charset="2"/>
              </a:rPr>
              <a:t> </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دع البذور والسائل </a:t>
            </a:r>
            <a:r>
              <a:rPr kumimoji="0" lang="ar-AE" sz="2600" b="0" i="0" u="none" strike="noStrike" kern="1200" cap="none" spc="0" normalizeH="0" baseline="0" noProof="0" dirty="0" err="1" smtClean="0">
                <a:ln>
                  <a:noFill/>
                </a:ln>
                <a:solidFill>
                  <a:schemeClr val="tx1"/>
                </a:solidFill>
                <a:effectLst/>
                <a:uLnTx/>
                <a:uFillTx/>
                <a:latin typeface="+mn-lt"/>
                <a:ea typeface="+mn-ea"/>
                <a:cs typeface="+mn-cs"/>
              </a:rPr>
              <a:t>الجيلاتيني</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 الذي يستحمون فيه يرتاحون لمدة يوم إلى يومين في درجة حرارة ما بين 25 </a:t>
            </a:r>
            <a:r>
              <a:rPr kumimoji="0" lang="ar-AE" sz="2600" b="0" i="0" u="none" strike="noStrike" kern="1200" cap="none" spc="0" normalizeH="0" baseline="0" noProof="0" dirty="0" err="1" smtClean="0">
                <a:ln>
                  <a:noFill/>
                </a:ln>
                <a:solidFill>
                  <a:schemeClr val="tx1"/>
                </a:solidFill>
                <a:effectLst/>
                <a:uLnTx/>
                <a:uFillTx/>
                <a:latin typeface="+mn-lt"/>
                <a:ea typeface="+mn-ea"/>
                <a:cs typeface="+mn-cs"/>
              </a:rPr>
              <a:t>و</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 30 درجة مئوية (يقلب يوميًا)</a:t>
            </a:r>
          </a:p>
          <a:p>
            <a:pPr marL="274320" lvl="0" indent="-274320" algn="r">
              <a:spcBef>
                <a:spcPct val="20000"/>
              </a:spcBef>
              <a:buClr>
                <a:schemeClr val="accent3"/>
              </a:buClr>
              <a:buSzPct val="95000"/>
            </a:pPr>
            <a:r>
              <a:rPr kumimoji="0" lang="ar-AE" sz="2600" b="0" i="0" u="none" strike="noStrike" kern="1200" cap="none" spc="0" normalizeH="0" baseline="0" noProof="0" dirty="0" smtClean="0">
                <a:ln>
                  <a:noFill/>
                </a:ln>
                <a:solidFill>
                  <a:schemeClr val="tx1"/>
                </a:solidFill>
                <a:effectLst/>
                <a:uLnTx/>
                <a:uFillTx/>
                <a:latin typeface="+mn-lt"/>
                <a:ea typeface="+mn-ea"/>
                <a:cs typeface="+mn-cs"/>
              </a:rPr>
              <a:t> </a:t>
            </a:r>
            <a:r>
              <a:rPr lang="ar-AE" sz="2400" dirty="0" smtClean="0">
                <a:latin typeface="Aldhabi"/>
                <a:cs typeface="Aldhabi"/>
                <a:sym typeface="Wingdings" pitchFamily="2" charset="2"/>
              </a:rPr>
              <a:t>٭</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 قد يظهر العفن (يهضم الصمغ)</a:t>
            </a:r>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2600" b="0" i="0" u="none" strike="noStrike" kern="1200" cap="none" spc="0" normalizeH="0" baseline="0" noProof="0" dirty="0" smtClean="0">
                <a:ln>
                  <a:noFill/>
                </a:ln>
                <a:solidFill>
                  <a:schemeClr val="tx1"/>
                </a:solidFill>
                <a:effectLst/>
                <a:uLnTx/>
                <a:uFillTx/>
                <a:latin typeface="+mn-lt"/>
                <a:ea typeface="+mn-ea"/>
                <a:cs typeface="+mn-cs"/>
              </a:rPr>
              <a:t>  شطف مع الكثير من الماء</a:t>
            </a:r>
          </a:p>
          <a:p>
            <a:pPr marL="274320" lvl="0" indent="-274320" algn="r">
              <a:spcBef>
                <a:spcPct val="20000"/>
              </a:spcBef>
              <a:buClr>
                <a:schemeClr val="accent3"/>
              </a:buClr>
              <a:buSzPct val="95000"/>
            </a:pPr>
            <a:r>
              <a:rPr kumimoji="0" lang="ar-AE" sz="2600" b="0" i="0" u="none" strike="noStrike" kern="1200" cap="none" spc="0" normalizeH="0" baseline="0" noProof="0" dirty="0" smtClean="0">
                <a:ln>
                  <a:noFill/>
                </a:ln>
                <a:solidFill>
                  <a:schemeClr val="tx1"/>
                </a:solidFill>
                <a:effectLst/>
                <a:uLnTx/>
                <a:uFillTx/>
                <a:latin typeface="+mn-lt"/>
                <a:ea typeface="+mn-ea"/>
                <a:cs typeface="+mn-cs"/>
              </a:rPr>
              <a:t> </a:t>
            </a:r>
            <a:r>
              <a:rPr lang="ar-AE" sz="2400" dirty="0" smtClean="0">
                <a:latin typeface="Aldhabi"/>
                <a:cs typeface="Aldhabi"/>
                <a:sym typeface="Wingdings" pitchFamily="2" charset="2"/>
              </a:rPr>
              <a:t>٭</a:t>
            </a:r>
            <a:r>
              <a:rPr lang="ar-AE" sz="2400" dirty="0" smtClean="0">
                <a:sym typeface="Wingdings" pitchFamily="2" charset="2"/>
              </a:rPr>
              <a:t> </a:t>
            </a:r>
            <a:r>
              <a:rPr kumimoji="0" lang="ar-AE" sz="2600" b="0" i="0" u="none" strike="noStrike" kern="1200" cap="none" spc="0" normalizeH="0" baseline="0" noProof="0" dirty="0" smtClean="0">
                <a:ln>
                  <a:noFill/>
                </a:ln>
                <a:solidFill>
                  <a:schemeClr val="tx1"/>
                </a:solidFill>
                <a:effectLst/>
                <a:uLnTx/>
                <a:uFillTx/>
                <a:latin typeface="+mn-lt"/>
                <a:ea typeface="+mn-ea"/>
                <a:cs typeface="+mn-cs"/>
              </a:rPr>
              <a:t>التجفيف على منشفة ورقية أو غربال</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157410" y="1214422"/>
            <a:ext cx="4829180" cy="2286016"/>
          </a:xfrm>
        </p:spPr>
        <p:txBody>
          <a:bodyPr>
            <a:normAutofit/>
          </a:bodyPr>
          <a:lstStyle/>
          <a:p>
            <a:pPr algn="ctr">
              <a:buNone/>
            </a:pPr>
            <a:r>
              <a:rPr lang="fr-FR" i="1" dirty="0" smtClean="0"/>
              <a:t>Allium </a:t>
            </a:r>
            <a:r>
              <a:rPr lang="fr-FR" i="1" dirty="0" err="1" smtClean="0"/>
              <a:t>cepa</a:t>
            </a:r>
            <a:r>
              <a:rPr lang="fr-FR" i="1" dirty="0" smtClean="0"/>
              <a:t> var </a:t>
            </a:r>
            <a:r>
              <a:rPr lang="fr-FR" i="1" dirty="0" err="1" smtClean="0"/>
              <a:t>cepa</a:t>
            </a:r>
            <a:endParaRPr lang="fr-FR" i="1" dirty="0" smtClean="0"/>
          </a:p>
          <a:p>
            <a:pPr algn="ctr">
              <a:buNone/>
            </a:pPr>
            <a:r>
              <a:rPr lang="ar-AE" dirty="0" err="1" smtClean="0"/>
              <a:t>الأليوم</a:t>
            </a:r>
            <a:r>
              <a:rPr lang="ar-AE" dirty="0" smtClean="0"/>
              <a:t> </a:t>
            </a:r>
            <a:endParaRPr lang="fr-FR" dirty="0" smtClean="0"/>
          </a:p>
          <a:p>
            <a:pPr algn="ctr">
              <a:buNone/>
            </a:pPr>
            <a:r>
              <a:rPr lang="ar-AE" dirty="0" err="1" smtClean="0"/>
              <a:t>خلطية</a:t>
            </a:r>
            <a:r>
              <a:rPr lang="ar-AE" dirty="0" smtClean="0"/>
              <a:t> الإخصاب</a:t>
            </a:r>
          </a:p>
          <a:p>
            <a:pPr algn="ctr">
              <a:buNone/>
            </a:pPr>
            <a:r>
              <a:rPr lang="ar-AE" dirty="0" smtClean="0"/>
              <a:t>دورة الإنتاج تدوم لعامين</a:t>
            </a:r>
            <a:endParaRPr lang="fr-FR" dirty="0" smtClean="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36</a:t>
            </a:fld>
            <a:endParaRPr lang="fr-FR"/>
          </a:p>
        </p:txBody>
      </p:sp>
      <p:pic>
        <p:nvPicPr>
          <p:cNvPr id="93186" name="Picture 2" descr="D:\Backup Oct2018\Events 2019\CRDA Sousse\Prod Semences Allogames\images.jpg"/>
          <p:cNvPicPr>
            <a:picLocks noChangeAspect="1" noChangeArrowheads="1"/>
          </p:cNvPicPr>
          <p:nvPr/>
        </p:nvPicPr>
        <p:blipFill>
          <a:blip r:embed="rId3"/>
          <a:srcRect/>
          <a:stretch>
            <a:fillRect/>
          </a:stretch>
        </p:blipFill>
        <p:spPr bwMode="auto">
          <a:xfrm>
            <a:off x="2259541" y="3500438"/>
            <a:ext cx="4624919" cy="3000396"/>
          </a:xfrm>
          <a:prstGeom prst="rect">
            <a:avLst/>
          </a:prstGeom>
          <a:noFill/>
        </p:spPr>
      </p:pic>
      <p:sp>
        <p:nvSpPr>
          <p:cNvPr id="9" name="Titre 1"/>
          <p:cNvSpPr txBox="1">
            <a:spLocks/>
          </p:cNvSpPr>
          <p:nvPr/>
        </p:nvSpPr>
        <p:spPr>
          <a:xfrm>
            <a:off x="571472"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البصل</a:t>
            </a:r>
            <a:endParaRPr lang="fr-FR" sz="3400" b="1" dirty="0" err="1" smtClean="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857232"/>
            <a:ext cx="8229600" cy="6000768"/>
          </a:xfrm>
        </p:spPr>
        <p:txBody>
          <a:bodyPr>
            <a:normAutofit fontScale="92500" lnSpcReduction="20000"/>
          </a:bodyPr>
          <a:lstStyle/>
          <a:p>
            <a:pPr algn="r">
              <a:buNone/>
            </a:pPr>
            <a:r>
              <a:rPr lang="fr-FR" b="1" dirty="0" smtClean="0">
                <a:sym typeface="Wingdings" pitchFamily="2" charset="2"/>
              </a:rPr>
              <a:t> </a:t>
            </a:r>
            <a:r>
              <a:rPr lang="ar-AE" b="1" dirty="0" smtClean="0">
                <a:sym typeface="Wingdings" pitchFamily="2" charset="2"/>
              </a:rPr>
              <a:t>إنتاج البذور</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طريقتان لإنتاج البذور</a:t>
            </a:r>
          </a:p>
          <a:p>
            <a:pPr algn="r">
              <a:buNone/>
            </a:pPr>
            <a:r>
              <a:rPr lang="ar-AE" b="1" dirty="0" smtClean="0">
                <a:sym typeface="Wingdings" pitchFamily="2" charset="2"/>
              </a:rPr>
              <a:t>من البذرة إلى البذرة</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البذر في الصيف</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التغطية باستعمال التبن في الخريف لحماية </a:t>
            </a:r>
            <a:r>
              <a:rPr lang="ar-AE" dirty="0" err="1" smtClean="0">
                <a:sym typeface="Wingdings" pitchFamily="2" charset="2"/>
              </a:rPr>
              <a:t>البصيلات</a:t>
            </a:r>
            <a:r>
              <a:rPr lang="ar-AE" dirty="0" smtClean="0">
                <a:sym typeface="Wingdings" pitchFamily="2" charset="2"/>
              </a:rPr>
              <a:t> من البرد في الشتاء</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التخفيف في الربيع (30 صم بين النباتات)</a:t>
            </a:r>
          </a:p>
          <a:p>
            <a:pPr algn="r">
              <a:buNone/>
            </a:pPr>
            <a:r>
              <a:rPr lang="ar-AE" b="1" dirty="0" smtClean="0">
                <a:sym typeface="Wingdings" pitchFamily="2" charset="2"/>
              </a:rPr>
              <a:t>من البصلة إلى البذرة</a:t>
            </a:r>
            <a:endParaRPr lang="fr-FR" b="1" dirty="0" smtClean="0">
              <a:sym typeface="Wingdings" pitchFamily="2" charset="2"/>
            </a:endParaRPr>
          </a:p>
          <a:p>
            <a:pPr algn="r">
              <a:buNone/>
            </a:pPr>
            <a:r>
              <a:rPr lang="ar-AE" sz="2800" smtClean="0">
                <a:latin typeface="Aldhabi"/>
                <a:cs typeface="Aldhabi"/>
                <a:sym typeface="Wingdings" pitchFamily="2" charset="2"/>
              </a:rPr>
              <a:t>٭</a:t>
            </a:r>
            <a:r>
              <a:rPr lang="ar-AE" sz="2800" smtClean="0">
                <a:sym typeface="Wingdings" pitchFamily="2" charset="2"/>
              </a:rPr>
              <a:t> </a:t>
            </a:r>
            <a:r>
              <a:rPr lang="ar-AE" smtClean="0">
                <a:sym typeface="Wingdings" pitchFamily="2" charset="2"/>
              </a:rPr>
              <a:t>جمع </a:t>
            </a:r>
            <a:r>
              <a:rPr lang="ar-AE" dirty="0" smtClean="0">
                <a:sym typeface="Wingdings" pitchFamily="2" charset="2"/>
              </a:rPr>
              <a:t>البصلات في الخريف</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اختيار أفضل البصلات، أكبرها حجما</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تقطع الأوراق إلى ارتفاع 15 صم</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دع البصلات تجف لمدة 3 إلى 4 أسابيع</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يقع التخزين لمدة أسبوعين على الأقل عند 4 درجات مئوية (بيئة جافة وجيدة </a:t>
            </a:r>
            <a:r>
              <a:rPr lang="ar-AE" dirty="0" err="1" smtClean="0">
                <a:sym typeface="Wingdings" pitchFamily="2" charset="2"/>
              </a:rPr>
              <a:t>التهوئة</a:t>
            </a:r>
            <a:r>
              <a:rPr lang="ar-AE" dirty="0" smtClean="0">
                <a:sym typeface="Wingdings" pitchFamily="2" charset="2"/>
              </a:rPr>
              <a:t>، ثلاجة)</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قبل الزراعة، قلل جذر البصلة بمقدار الربع (يعزز الإنبات)</a:t>
            </a:r>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sym typeface="Wingdings" pitchFamily="2" charset="2"/>
              </a:rPr>
              <a:t>تغطية </a:t>
            </a:r>
            <a:r>
              <a:rPr lang="ar-AE" dirty="0" err="1" smtClean="0">
                <a:sym typeface="Wingdings" pitchFamily="2" charset="2"/>
              </a:rPr>
              <a:t>البصيلات</a:t>
            </a:r>
            <a:r>
              <a:rPr lang="ar-AE" dirty="0" smtClean="0">
                <a:sym typeface="Wingdings" pitchFamily="2" charset="2"/>
              </a:rPr>
              <a:t> 2 صم من الأرض بمسافة 30 صم.</a:t>
            </a:r>
            <a:endParaRPr lang="fr-FR" dirty="0" smtClean="0">
              <a:sym typeface="Wingdings" pitchFamily="2" charset="2"/>
            </a:endParaRPr>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37</a:t>
            </a:fld>
            <a:endParaRPr lang="fr-FR"/>
          </a:p>
        </p:txBody>
      </p:sp>
      <p:sp>
        <p:nvSpPr>
          <p:cNvPr id="7" name="Titre 1"/>
          <p:cNvSpPr txBox="1">
            <a:spLocks/>
          </p:cNvSpPr>
          <p:nvPr/>
        </p:nvSpPr>
        <p:spPr>
          <a:xfrm>
            <a:off x="571472"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البصل</a:t>
            </a:r>
            <a:endParaRPr lang="fr-FR" sz="3400" b="1" dirty="0" err="1" smtClean="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38</a:t>
            </a:fld>
            <a:endParaRPr lang="fr-FR"/>
          </a:p>
        </p:txBody>
      </p:sp>
      <p:pic>
        <p:nvPicPr>
          <p:cNvPr id="94210" name="Picture 2" descr="D:\Backup Oct2018\Events 2019\CRDA Sousse\Prod Semences Allogames\P3_Production-de-semences-Pre-Base-doignon-au-Senegal.Les-plants-sont-isoles-par-cage.-150x150.jpg"/>
          <p:cNvPicPr>
            <a:picLocks noChangeAspect="1" noChangeArrowheads="1"/>
          </p:cNvPicPr>
          <p:nvPr/>
        </p:nvPicPr>
        <p:blipFill>
          <a:blip r:embed="rId3"/>
          <a:srcRect/>
          <a:stretch>
            <a:fillRect/>
          </a:stretch>
        </p:blipFill>
        <p:spPr bwMode="auto">
          <a:xfrm>
            <a:off x="5143504" y="3000372"/>
            <a:ext cx="3500462" cy="3500462"/>
          </a:xfrm>
          <a:prstGeom prst="rect">
            <a:avLst/>
          </a:prstGeom>
          <a:noFill/>
        </p:spPr>
      </p:pic>
      <p:sp>
        <p:nvSpPr>
          <p:cNvPr id="13" name="Titre 1"/>
          <p:cNvSpPr txBox="1">
            <a:spLocks/>
          </p:cNvSpPr>
          <p:nvPr/>
        </p:nvSpPr>
        <p:spPr>
          <a:xfrm>
            <a:off x="571472"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البصل</a:t>
            </a:r>
            <a:endParaRPr lang="fr-FR" sz="3400" b="1" dirty="0" err="1" smtClean="0">
              <a:solidFill>
                <a:schemeClr val="tx2"/>
              </a:solidFill>
            </a:endParaRPr>
          </a:p>
        </p:txBody>
      </p:sp>
      <p:sp>
        <p:nvSpPr>
          <p:cNvPr id="14" name="Espace réservé du contenu 2"/>
          <p:cNvSpPr txBox="1">
            <a:spLocks/>
          </p:cNvSpPr>
          <p:nvPr/>
        </p:nvSpPr>
        <p:spPr>
          <a:xfrm>
            <a:off x="857224" y="1000108"/>
            <a:ext cx="8229600" cy="1928826"/>
          </a:xfrm>
          <a:prstGeom prst="rect">
            <a:avLst/>
          </a:prstGeom>
        </p:spPr>
        <p:txBody>
          <a:bodyPr vert="horz">
            <a:normAutofit/>
          </a:bodyPr>
          <a:lstStyle/>
          <a:p>
            <a:pPr marL="640080" marR="0" lvl="1" indent="-246888"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ar-AE" sz="2400" b="1"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عملية العزل</a:t>
            </a:r>
            <a:endParaRPr lang="ar-AE" sz="2400" dirty="0" smtClean="0">
              <a:sym typeface="Wingdings" pitchFamily="2" charset="2"/>
            </a:endParaRPr>
          </a:p>
          <a:p>
            <a:pPr marL="640080" lvl="1" indent="-246888" algn="r">
              <a:spcBef>
                <a:spcPct val="20000"/>
              </a:spcBef>
              <a:buClr>
                <a:schemeClr val="accent1"/>
              </a:buClr>
              <a:buSzPct val="85000"/>
            </a:pPr>
            <a:r>
              <a:rPr lang="ar-AE" sz="2400" dirty="0" smtClean="0">
                <a:latin typeface="Aldhabi"/>
                <a:cs typeface="Aldhabi"/>
                <a:sym typeface="Wingdings" pitchFamily="2" charset="2"/>
              </a:rPr>
              <a:t>٭</a:t>
            </a:r>
            <a:r>
              <a:rPr lang="ar-AE" sz="2400" dirty="0" smtClean="0">
                <a:sym typeface="Wingdings" pitchFamily="2" charset="2"/>
              </a:rPr>
              <a:t> مسافة لا تقل عن 1000 متر بين صنفين مزهرين،</a:t>
            </a:r>
          </a:p>
          <a:p>
            <a:pPr marL="640080" lvl="1" indent="-246888" algn="r">
              <a:spcBef>
                <a:spcPct val="20000"/>
              </a:spcBef>
              <a:buClr>
                <a:schemeClr val="accent1"/>
              </a:buClr>
              <a:buSzPct val="85000"/>
            </a:pPr>
            <a:r>
              <a:rPr lang="ar-AE" sz="2400" dirty="0" smtClean="0">
                <a:latin typeface="Aldhabi"/>
                <a:cs typeface="Aldhabi"/>
                <a:sym typeface="Wingdings" pitchFamily="2" charset="2"/>
              </a:rPr>
              <a:t>٭</a:t>
            </a:r>
            <a:r>
              <a:rPr lang="ar-AE" sz="2400" dirty="0" smtClean="0">
                <a:sym typeface="Wingdings" pitchFamily="2" charset="2"/>
              </a:rPr>
              <a:t> اعزل بعض النباتات القوية جدًا في قفص وأدخل الحشرات الملقحة</a:t>
            </a:r>
          </a:p>
          <a:p>
            <a:pPr marL="640080" lvl="1" indent="-246888" algn="r">
              <a:spcBef>
                <a:spcPct val="20000"/>
              </a:spcBef>
              <a:buClr>
                <a:schemeClr val="accent1"/>
              </a:buClr>
              <a:buSzPct val="85000"/>
            </a:pPr>
            <a:endParaRPr kumimoji="0" lang="fr-FR"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
        <p:nvSpPr>
          <p:cNvPr id="15" name="Espace réservé du contenu 2"/>
          <p:cNvSpPr txBox="1">
            <a:spLocks/>
          </p:cNvSpPr>
          <p:nvPr/>
        </p:nvSpPr>
        <p:spPr>
          <a:xfrm>
            <a:off x="214282" y="4071942"/>
            <a:ext cx="4729138" cy="1214446"/>
          </a:xfrm>
          <a:prstGeom prst="rect">
            <a:avLst/>
          </a:prstGeom>
        </p:spPr>
        <p:txBody>
          <a:bodyPr vert="horz">
            <a:normAutofit lnSpcReduction="10000"/>
          </a:bodyPr>
          <a:lstStyle/>
          <a:p>
            <a:pPr marL="640080" lvl="1" indent="-246888" algn="r">
              <a:spcBef>
                <a:spcPct val="20000"/>
              </a:spcBef>
              <a:buClr>
                <a:schemeClr val="accent1"/>
              </a:buClr>
              <a:buSzPct val="85000"/>
            </a:pPr>
            <a:r>
              <a:rPr lang="ar-AE" sz="2400" dirty="0" smtClean="0">
                <a:sym typeface="Wingdings" pitchFamily="2" charset="2"/>
              </a:rPr>
              <a:t>إنتاج بذور البصل الأساسية</a:t>
            </a:r>
          </a:p>
          <a:p>
            <a:pPr marL="640080" lvl="1" indent="-246888" algn="r">
              <a:spcBef>
                <a:spcPct val="20000"/>
              </a:spcBef>
              <a:buClr>
                <a:schemeClr val="accent1"/>
              </a:buClr>
              <a:buSzPct val="85000"/>
            </a:pPr>
            <a:r>
              <a:rPr lang="ar-AE" sz="2400" dirty="0" smtClean="0">
                <a:sym typeface="Wingdings" pitchFamily="2" charset="2"/>
              </a:rPr>
              <a:t> يتم عزل النباتات بواسطة قفص</a:t>
            </a:r>
            <a:endParaRPr kumimoji="0" lang="fr-FR"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39</a:t>
            </a:fld>
            <a:endParaRPr lang="fr-FR"/>
          </a:p>
        </p:txBody>
      </p:sp>
      <p:sp>
        <p:nvSpPr>
          <p:cNvPr id="10" name="Titre 1"/>
          <p:cNvSpPr txBox="1">
            <a:spLocks/>
          </p:cNvSpPr>
          <p:nvPr/>
        </p:nvSpPr>
        <p:spPr>
          <a:xfrm>
            <a:off x="571472" y="71414"/>
            <a:ext cx="8229600" cy="571504"/>
          </a:xfrm>
          <a:prstGeom prst="rect">
            <a:avLst/>
          </a:prstGeom>
        </p:spPr>
        <p:txBody>
          <a:bodyPr vert="horz" lIns="0" rIns="0" bIns="0" anchor="b">
            <a:noAutofit/>
          </a:bodyPr>
          <a:lstStyle/>
          <a:p>
            <a:pPr lvl="0" algn="r">
              <a:spcBef>
                <a:spcPct val="0"/>
              </a:spcBef>
              <a:defRPr/>
            </a:pPr>
            <a:r>
              <a:rPr lang="ar-AE" sz="3400" b="1" dirty="0" smtClean="0">
                <a:solidFill>
                  <a:schemeClr val="tx2"/>
                </a:solidFill>
              </a:rPr>
              <a:t>البصل</a:t>
            </a:r>
            <a:endParaRPr lang="fr-FR" sz="3400" b="1" dirty="0" err="1" smtClean="0">
              <a:solidFill>
                <a:schemeClr val="tx2"/>
              </a:solidFill>
            </a:endParaRPr>
          </a:p>
        </p:txBody>
      </p:sp>
      <p:pic>
        <p:nvPicPr>
          <p:cNvPr id="12" name="Picture 2" descr="D:\Backup Oct2018\Events 2019\CRDA Sousse\Prod Semences Allogames\images10.jpg"/>
          <p:cNvPicPr>
            <a:picLocks noChangeAspect="1" noChangeArrowheads="1"/>
          </p:cNvPicPr>
          <p:nvPr/>
        </p:nvPicPr>
        <p:blipFill>
          <a:blip r:embed="rId3"/>
          <a:srcRect/>
          <a:stretch>
            <a:fillRect/>
          </a:stretch>
        </p:blipFill>
        <p:spPr bwMode="auto">
          <a:xfrm>
            <a:off x="3411133" y="4021595"/>
            <a:ext cx="2321735" cy="2836405"/>
          </a:xfrm>
          <a:prstGeom prst="rect">
            <a:avLst/>
          </a:prstGeom>
          <a:noFill/>
        </p:spPr>
      </p:pic>
      <p:sp>
        <p:nvSpPr>
          <p:cNvPr id="14" name="Espace réservé du contenu 2"/>
          <p:cNvSpPr txBox="1">
            <a:spLocks/>
          </p:cNvSpPr>
          <p:nvPr/>
        </p:nvSpPr>
        <p:spPr>
          <a:xfrm>
            <a:off x="446525" y="785794"/>
            <a:ext cx="8229600" cy="5143536"/>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2600" b="1" i="0" u="none" strike="noStrike" kern="1200" cap="none" spc="0" normalizeH="0" baseline="0" noProof="0" dirty="0" smtClean="0">
                <a:ln>
                  <a:noFill/>
                </a:ln>
                <a:solidFill>
                  <a:schemeClr val="tx1"/>
                </a:solidFill>
                <a:effectLst/>
                <a:uLnTx/>
                <a:uFillTx/>
                <a:latin typeface="+mn-lt"/>
                <a:ea typeface="+mn-ea"/>
                <a:cs typeface="+mn-cs"/>
              </a:rPr>
              <a:t>المحصول</a:t>
            </a:r>
            <a:endParaRPr lang="ar-AE" sz="2600" dirty="0" smtClean="0"/>
          </a:p>
          <a:p>
            <a:pPr marL="274320" lvl="0" indent="-274320" algn="r">
              <a:spcBef>
                <a:spcPct val="20000"/>
              </a:spcBef>
              <a:buClr>
                <a:schemeClr val="accent3"/>
              </a:buClr>
              <a:buSzPct val="95000"/>
            </a:pPr>
            <a:r>
              <a:rPr lang="ar-AE" sz="2400" dirty="0" smtClean="0">
                <a:latin typeface="Aldhabi"/>
                <a:cs typeface="Aldhabi"/>
                <a:sym typeface="Wingdings" pitchFamily="2" charset="2"/>
              </a:rPr>
              <a:t>٭</a:t>
            </a:r>
            <a:r>
              <a:rPr lang="ar-AE" sz="2400" dirty="0" smtClean="0">
                <a:sym typeface="Wingdings" pitchFamily="2" charset="2"/>
              </a:rPr>
              <a:t> </a:t>
            </a:r>
            <a:r>
              <a:rPr lang="ar-AE" sz="2600" dirty="0" smtClean="0"/>
              <a:t>قم بقص الخيمة بمجرد أن تجف معظم الزهور</a:t>
            </a:r>
          </a:p>
          <a:p>
            <a:pPr marL="274320" lvl="0" indent="-274320" algn="r">
              <a:spcBef>
                <a:spcPct val="20000"/>
              </a:spcBef>
              <a:buClr>
                <a:schemeClr val="accent3"/>
              </a:buClr>
              <a:buSzPct val="95000"/>
            </a:pPr>
            <a:r>
              <a:rPr lang="ar-AE" sz="2600" b="1" dirty="0" smtClean="0">
                <a:sym typeface="Wingdings" pitchFamily="2" charset="2"/>
              </a:rPr>
              <a:t>استخراج البذور اليدوي</a:t>
            </a:r>
            <a:r>
              <a:rPr lang="ar-AE" sz="2600" dirty="0" smtClean="0"/>
              <a:t> </a:t>
            </a:r>
            <a:endParaRPr lang="fr-FR" sz="2600" dirty="0" smtClean="0"/>
          </a:p>
          <a:p>
            <a:pPr marL="274320" lvl="0" indent="-274320" algn="r">
              <a:spcBef>
                <a:spcPct val="20000"/>
              </a:spcBef>
              <a:buClr>
                <a:schemeClr val="accent3"/>
              </a:buClr>
              <a:buSzPct val="95000"/>
            </a:pPr>
            <a:r>
              <a:rPr lang="ar-AE" sz="2400" dirty="0" smtClean="0">
                <a:latin typeface="Aldhabi"/>
                <a:cs typeface="Aldhabi"/>
                <a:sym typeface="Wingdings" pitchFamily="2" charset="2"/>
              </a:rPr>
              <a:t>٭</a:t>
            </a:r>
            <a:r>
              <a:rPr lang="ar-AE" sz="2400" dirty="0" smtClean="0">
                <a:sym typeface="Wingdings" pitchFamily="2" charset="2"/>
              </a:rPr>
              <a:t> </a:t>
            </a:r>
            <a:r>
              <a:rPr lang="ar-AE" sz="2600" dirty="0" smtClean="0"/>
              <a:t>سهل للخيمة المجففة تمامًا</a:t>
            </a:r>
            <a:endParaRPr lang="fr-FR" sz="2600" dirty="0" smtClean="0"/>
          </a:p>
          <a:p>
            <a:pPr marL="274320" indent="-274320" algn="r">
              <a:spcBef>
                <a:spcPct val="20000"/>
              </a:spcBef>
              <a:buClr>
                <a:schemeClr val="accent3"/>
              </a:buClr>
              <a:buSzPct val="95000"/>
            </a:pPr>
            <a:r>
              <a:rPr lang="ar-AE" sz="2600" b="1" dirty="0" smtClean="0">
                <a:sym typeface="Wingdings" pitchFamily="2" charset="2"/>
              </a:rPr>
              <a:t>التجفيف</a:t>
            </a:r>
            <a:endParaRPr lang="fr-FR" sz="2600" b="1" dirty="0" smtClean="0">
              <a:sym typeface="Wingdings" pitchFamily="2" charset="2"/>
            </a:endParaRPr>
          </a:p>
          <a:p>
            <a:pPr marL="274320" lvl="0" indent="-274320" algn="r">
              <a:spcBef>
                <a:spcPct val="20000"/>
              </a:spcBef>
              <a:buClr>
                <a:schemeClr val="accent3"/>
              </a:buClr>
              <a:buSzPct val="95000"/>
            </a:pPr>
            <a:r>
              <a:rPr lang="ar-AE" sz="2400" dirty="0" smtClean="0">
                <a:latin typeface="Aldhabi"/>
                <a:cs typeface="Aldhabi"/>
                <a:sym typeface="Wingdings" pitchFamily="2" charset="2"/>
              </a:rPr>
              <a:t>٭</a:t>
            </a:r>
            <a:r>
              <a:rPr lang="ar-AE" sz="2400" dirty="0" smtClean="0">
                <a:sym typeface="Wingdings" pitchFamily="2" charset="2"/>
              </a:rPr>
              <a:t> </a:t>
            </a:r>
            <a:r>
              <a:rPr lang="ar-AE" sz="2600" dirty="0" smtClean="0"/>
              <a:t>يكون التجفيف في مكان بارد وجاف لمدة 2 إلى 3 أسابيع</a:t>
            </a:r>
          </a:p>
          <a:p>
            <a:pPr marL="274320" lvl="0" indent="-274320" algn="r">
              <a:spcBef>
                <a:spcPct val="20000"/>
              </a:spcBef>
              <a:buClr>
                <a:schemeClr val="accent3"/>
              </a:buClr>
              <a:buSzPct val="95000"/>
            </a:pPr>
            <a:r>
              <a:rPr lang="ar-AE" sz="2400" dirty="0" smtClean="0">
                <a:latin typeface="Aldhabi"/>
                <a:cs typeface="Aldhabi"/>
                <a:sym typeface="Wingdings" pitchFamily="2" charset="2"/>
              </a:rPr>
              <a:t>٭</a:t>
            </a:r>
            <a:r>
              <a:rPr lang="ar-AE" sz="2400" dirty="0" smtClean="0">
                <a:sym typeface="Wingdings" pitchFamily="2" charset="2"/>
              </a:rPr>
              <a:t> </a:t>
            </a:r>
            <a:r>
              <a:rPr lang="ar-AE" sz="2600" dirty="0" smtClean="0"/>
              <a:t>يقلب بانتظام</a:t>
            </a:r>
            <a:endParaRPr lang="fr-FR" sz="2600" dirty="0" smtClean="0"/>
          </a:p>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4</a:t>
            </a:fld>
            <a:endParaRPr lang="fr-FR" dirty="0"/>
          </a:p>
        </p:txBody>
      </p:sp>
      <p:sp>
        <p:nvSpPr>
          <p:cNvPr id="8" name="Espace réservé du contenu 2"/>
          <p:cNvSpPr txBox="1">
            <a:spLocks/>
          </p:cNvSpPr>
          <p:nvPr/>
        </p:nvSpPr>
        <p:spPr>
          <a:xfrm>
            <a:off x="457200" y="2643182"/>
            <a:ext cx="8229600" cy="2428892"/>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r-AE" sz="3200" b="0" i="0" u="none" strike="noStrike" kern="1200" cap="none" spc="0" normalizeH="0" baseline="0" noProof="0" smtClean="0">
                <a:ln>
                  <a:noFill/>
                </a:ln>
                <a:solidFill>
                  <a:schemeClr val="tx1"/>
                </a:solidFill>
                <a:effectLst/>
                <a:uLnTx/>
                <a:uFillTx/>
                <a:latin typeface="+mn-lt"/>
                <a:ea typeface="+mn-ea"/>
                <a:cs typeface="+mn-cs"/>
              </a:rPr>
              <a:t>تساهم الزراعة الإيكولوجية في حفظ واستخدام التنوع البيولوجي ومقومات النظم الإيكولوجية التي يدعمها إنتاج الغذاء واستخدامها بشكل مستدام. </a:t>
            </a: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itre 1"/>
          <p:cNvSpPr txBox="1">
            <a:spLocks/>
          </p:cNvSpPr>
          <p:nvPr/>
        </p:nvSpPr>
        <p:spPr>
          <a:xfrm>
            <a:off x="323528" y="1357322"/>
            <a:ext cx="8229600" cy="571480"/>
          </a:xfrm>
          <a:prstGeom prst="rect">
            <a:avLst/>
          </a:prstGeom>
        </p:spPr>
        <p:txBody>
          <a:bodyPr vert="horz" lIns="0" rIns="0" bIns="0" anchor="b">
            <a:noAutofit/>
          </a:bodyPr>
          <a:lstStyle/>
          <a:p>
            <a:pPr algn="ctr"/>
            <a:r>
              <a:rPr lang="ar-AE" sz="5000" b="1" dirty="0" smtClean="0">
                <a:solidFill>
                  <a:schemeClr val="tx2"/>
                </a:solidFill>
                <a:latin typeface="+mj-lt"/>
                <a:ea typeface="+mj-ea"/>
                <a:cs typeface="+mj-cs"/>
              </a:rPr>
              <a:t>أهداف الزراعة البيئية</a:t>
            </a:r>
            <a:endParaRPr lang="ar-TN" sz="5000" b="1"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40</a:t>
            </a:fld>
            <a:endParaRPr lang="fr-FR"/>
          </a:p>
        </p:txBody>
      </p:sp>
      <p:pic>
        <p:nvPicPr>
          <p:cNvPr id="12290" name="Picture 2"/>
          <p:cNvPicPr>
            <a:picLocks noChangeAspect="1" noChangeArrowheads="1"/>
          </p:cNvPicPr>
          <p:nvPr/>
        </p:nvPicPr>
        <p:blipFill>
          <a:blip r:embed="rId2"/>
          <a:srcRect l="16682" t="12776" r="51774" b="10281"/>
          <a:stretch>
            <a:fillRect/>
          </a:stretch>
        </p:blipFill>
        <p:spPr bwMode="auto">
          <a:xfrm>
            <a:off x="2411069" y="857232"/>
            <a:ext cx="4375509" cy="6000768"/>
          </a:xfrm>
          <a:prstGeom prst="rect">
            <a:avLst/>
          </a:prstGeom>
          <a:noFill/>
          <a:ln w="9525">
            <a:noFill/>
            <a:miter lim="800000"/>
            <a:headEnd/>
            <a:tailEnd/>
          </a:ln>
          <a:effectLst/>
        </p:spPr>
      </p:pic>
      <p:sp>
        <p:nvSpPr>
          <p:cNvPr id="6" name="ZoneTexte 5"/>
          <p:cNvSpPr txBox="1"/>
          <p:nvPr/>
        </p:nvSpPr>
        <p:spPr>
          <a:xfrm>
            <a:off x="2893207" y="273586"/>
            <a:ext cx="3357586" cy="369332"/>
          </a:xfrm>
          <a:prstGeom prst="rect">
            <a:avLst/>
          </a:prstGeom>
          <a:noFill/>
        </p:spPr>
        <p:txBody>
          <a:bodyPr wrap="square" rtlCol="0">
            <a:spAutoFit/>
          </a:bodyPr>
          <a:lstStyle/>
          <a:p>
            <a:r>
              <a:rPr lang="fr-FR" dirty="0" smtClean="0"/>
              <a:t>Normes d’isolement à respecter</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142984"/>
            <a:ext cx="8229600" cy="5429288"/>
          </a:xfrm>
        </p:spPr>
        <p:txBody>
          <a:bodyPr>
            <a:normAutofit/>
          </a:bodyPr>
          <a:lstStyle/>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الزراعة </a:t>
            </a:r>
            <a:r>
              <a:rPr lang="ar-AE" dirty="0" err="1" smtClean="0"/>
              <a:t>التشاركية</a:t>
            </a:r>
            <a:endParaRPr lang="ar-AE" dirty="0" smtClean="0"/>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البحث لعلمي (المربي/الناخب، عالم الأمراض الفطرية أو البكتيرية </a:t>
            </a:r>
            <a:r>
              <a:rPr lang="ar-AE" dirty="0" err="1" smtClean="0"/>
              <a:t>أوالفيروسية</a:t>
            </a:r>
            <a:r>
              <a:rPr lang="ar-AE" dirty="0" smtClean="0"/>
              <a:t> ...، عالم التربة، عالم المناخ ...)</a:t>
            </a:r>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الفلاح</a:t>
            </a:r>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التاجر</a:t>
            </a:r>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المستهلك</a:t>
            </a:r>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المصنع (</a:t>
            </a:r>
            <a:r>
              <a:rPr lang="ar-AE" dirty="0" err="1" smtClean="0"/>
              <a:t>المدخلات</a:t>
            </a:r>
            <a:r>
              <a:rPr lang="ar-AE" dirty="0" smtClean="0"/>
              <a:t> </a:t>
            </a:r>
            <a:r>
              <a:rPr lang="ar-AE" dirty="0" err="1" smtClean="0"/>
              <a:t>الفلاحية</a:t>
            </a:r>
            <a:r>
              <a:rPr lang="ar-AE" dirty="0" smtClean="0"/>
              <a:t>، المواد الغذائية المحولة)</a:t>
            </a:r>
          </a:p>
          <a:p>
            <a:pPr algn="r">
              <a:buNone/>
            </a:pPr>
            <a:r>
              <a:rPr lang="ar-AE" sz="2800" dirty="0" smtClean="0">
                <a:latin typeface="Aldhabi"/>
                <a:cs typeface="Aldhabi"/>
                <a:sym typeface="Wingdings" pitchFamily="2" charset="2"/>
              </a:rPr>
              <a:t>٭</a:t>
            </a:r>
            <a:r>
              <a:rPr lang="ar-AE" sz="2800" dirty="0" smtClean="0">
                <a:sym typeface="Wingdings" pitchFamily="2" charset="2"/>
              </a:rPr>
              <a:t> </a:t>
            </a:r>
            <a:r>
              <a:rPr lang="ar-AE" dirty="0" smtClean="0"/>
              <a:t>الوسطاء</a:t>
            </a:r>
            <a:endParaRPr lang="fr-FR" dirty="0" smtClean="0"/>
          </a:p>
          <a:p>
            <a:pPr algn="r">
              <a:buNone/>
            </a:pPr>
            <a:r>
              <a:rPr lang="ar-AE" sz="2400" dirty="0" smtClean="0">
                <a:latin typeface="Aldhabi"/>
                <a:cs typeface="Aldhabi"/>
                <a:sym typeface="Wingdings" pitchFamily="2" charset="2"/>
              </a:rPr>
              <a:t>٭</a:t>
            </a:r>
            <a:r>
              <a:rPr lang="ar-AE" sz="2400" dirty="0" smtClean="0">
                <a:sym typeface="Wingdings" pitchFamily="2" charset="2"/>
              </a:rPr>
              <a:t> </a:t>
            </a:r>
            <a:r>
              <a:rPr lang="ar-AE" dirty="0" smtClean="0"/>
              <a:t>التجار</a:t>
            </a:r>
          </a:p>
          <a:p>
            <a:pPr algn="r">
              <a:buNone/>
            </a:pPr>
            <a:endParaRPr lang="fr-FR" dirty="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41</a:t>
            </a:fld>
            <a:endParaRPr lang="fr-FR"/>
          </a:p>
        </p:txBody>
      </p:sp>
      <p:sp>
        <p:nvSpPr>
          <p:cNvPr id="5" name="Titre 1"/>
          <p:cNvSpPr>
            <a:spLocks noGrp="1"/>
          </p:cNvSpPr>
          <p:nvPr>
            <p:ph type="title" idx="4294967295"/>
          </p:nvPr>
        </p:nvSpPr>
        <p:spPr>
          <a:xfrm>
            <a:off x="457200" y="0"/>
            <a:ext cx="8229600" cy="571480"/>
          </a:xfrm>
        </p:spPr>
        <p:txBody>
          <a:bodyPr>
            <a:normAutofit/>
          </a:bodyPr>
          <a:lstStyle/>
          <a:p>
            <a:pPr algn="r"/>
            <a:r>
              <a:rPr lang="ar-AE" sz="3100" b="1" dirty="0" err="1" smtClean="0">
                <a:latin typeface="+mn-lt"/>
                <a:ea typeface="+mn-ea"/>
                <a:cs typeface="+mn-cs"/>
              </a:rPr>
              <a:t>الإنتخاب</a:t>
            </a:r>
            <a:r>
              <a:rPr lang="ar-AE" sz="3100" b="1" dirty="0" smtClean="0">
                <a:latin typeface="+mn-lt"/>
                <a:ea typeface="+mn-ea"/>
                <a:cs typeface="+mn-cs"/>
              </a:rPr>
              <a:t> </a:t>
            </a:r>
            <a:r>
              <a:rPr lang="ar-AE" sz="3100" b="1" dirty="0" err="1" smtClean="0">
                <a:latin typeface="+mn-lt"/>
                <a:ea typeface="+mn-ea"/>
                <a:cs typeface="+mn-cs"/>
              </a:rPr>
              <a:t>التشاركي</a:t>
            </a:r>
            <a:endParaRPr lang="fr-FR" sz="3100" b="1" dirty="0" err="1" smtClean="0">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42</a:t>
            </a:fld>
            <a:endParaRPr lang="fr-FR"/>
          </a:p>
        </p:txBody>
      </p:sp>
      <p:grpSp>
        <p:nvGrpSpPr>
          <p:cNvPr id="2" name="Groupe 9"/>
          <p:cNvGrpSpPr/>
          <p:nvPr/>
        </p:nvGrpSpPr>
        <p:grpSpPr>
          <a:xfrm>
            <a:off x="1070693" y="357190"/>
            <a:ext cx="7002614" cy="2714620"/>
            <a:chOff x="40783" y="0"/>
            <a:chExt cx="8193063" cy="3400340"/>
          </a:xfrm>
        </p:grpSpPr>
        <p:pic>
          <p:nvPicPr>
            <p:cNvPr id="6146" name="Picture 2" descr="D:\Photos MT_ck photos pollinisation\croisement_pollinisation\IMG_20190718_123601.jpg"/>
            <p:cNvPicPr>
              <a:picLocks noChangeAspect="1" noChangeArrowheads="1"/>
            </p:cNvPicPr>
            <p:nvPr/>
          </p:nvPicPr>
          <p:blipFill>
            <a:blip r:embed="rId2" cstate="print"/>
            <a:srcRect/>
            <a:stretch>
              <a:fillRect/>
            </a:stretch>
          </p:blipFill>
          <p:spPr bwMode="auto">
            <a:xfrm flipH="1">
              <a:off x="40783" y="0"/>
              <a:ext cx="2550255" cy="3400340"/>
            </a:xfrm>
            <a:prstGeom prst="rect">
              <a:avLst/>
            </a:prstGeom>
            <a:noFill/>
          </p:spPr>
        </p:pic>
        <p:pic>
          <p:nvPicPr>
            <p:cNvPr id="6147" name="Picture 3" descr="D:\Photos MT_ck photos pollinisation\croisement_pollinisation\IMG_20190718_123635.jpg"/>
            <p:cNvPicPr>
              <a:picLocks noChangeAspect="1" noChangeArrowheads="1"/>
            </p:cNvPicPr>
            <p:nvPr/>
          </p:nvPicPr>
          <p:blipFill>
            <a:blip r:embed="rId3" cstate="print"/>
            <a:srcRect/>
            <a:stretch>
              <a:fillRect/>
            </a:stretch>
          </p:blipFill>
          <p:spPr bwMode="auto">
            <a:xfrm>
              <a:off x="2857488" y="0"/>
              <a:ext cx="2550255" cy="3400340"/>
            </a:xfrm>
            <a:prstGeom prst="rect">
              <a:avLst/>
            </a:prstGeom>
            <a:noFill/>
          </p:spPr>
        </p:pic>
        <p:pic>
          <p:nvPicPr>
            <p:cNvPr id="6148" name="Picture 4" descr="D:\Photos MT_ck photos pollinisation\croisement_pollinisation\IMG_20190718_123804.jpg"/>
            <p:cNvPicPr>
              <a:picLocks noChangeAspect="1" noChangeArrowheads="1"/>
            </p:cNvPicPr>
            <p:nvPr/>
          </p:nvPicPr>
          <p:blipFill>
            <a:blip r:embed="rId4" cstate="print"/>
            <a:srcRect/>
            <a:stretch>
              <a:fillRect/>
            </a:stretch>
          </p:blipFill>
          <p:spPr bwMode="auto">
            <a:xfrm>
              <a:off x="5683591" y="0"/>
              <a:ext cx="2550255" cy="3400340"/>
            </a:xfrm>
            <a:prstGeom prst="rect">
              <a:avLst/>
            </a:prstGeom>
            <a:noFill/>
          </p:spPr>
        </p:pic>
      </p:grpSp>
      <p:grpSp>
        <p:nvGrpSpPr>
          <p:cNvPr id="3" name="Groupe 10"/>
          <p:cNvGrpSpPr/>
          <p:nvPr/>
        </p:nvGrpSpPr>
        <p:grpSpPr>
          <a:xfrm>
            <a:off x="2285984" y="3286124"/>
            <a:ext cx="4572032" cy="3143273"/>
            <a:chOff x="621429" y="4000503"/>
            <a:chExt cx="4236323" cy="2714645"/>
          </a:xfrm>
        </p:grpSpPr>
        <p:pic>
          <p:nvPicPr>
            <p:cNvPr id="6149" name="Picture 5" descr="D:\Photos MT_ck photos pollinisation\croisement_pollinisation\IMG_20190718_123849.jpg"/>
            <p:cNvPicPr>
              <a:picLocks noChangeAspect="1" noChangeArrowheads="1"/>
            </p:cNvPicPr>
            <p:nvPr/>
          </p:nvPicPr>
          <p:blipFill>
            <a:blip r:embed="rId5" cstate="print"/>
            <a:srcRect/>
            <a:stretch>
              <a:fillRect/>
            </a:stretch>
          </p:blipFill>
          <p:spPr bwMode="auto">
            <a:xfrm>
              <a:off x="621429" y="4000504"/>
              <a:ext cx="2035983" cy="2714644"/>
            </a:xfrm>
            <a:prstGeom prst="rect">
              <a:avLst/>
            </a:prstGeom>
            <a:noFill/>
          </p:spPr>
        </p:pic>
        <p:pic>
          <p:nvPicPr>
            <p:cNvPr id="6150" name="Picture 6" descr="D:\Photos MT_ck photos pollinisation\croisement_pollinisation\IMG_20190718_123851.jpg"/>
            <p:cNvPicPr>
              <a:picLocks noChangeAspect="1" noChangeArrowheads="1"/>
            </p:cNvPicPr>
            <p:nvPr/>
          </p:nvPicPr>
          <p:blipFill>
            <a:blip r:embed="rId6" cstate="print"/>
            <a:srcRect/>
            <a:stretch>
              <a:fillRect/>
            </a:stretch>
          </p:blipFill>
          <p:spPr bwMode="auto">
            <a:xfrm>
              <a:off x="2821769" y="4000503"/>
              <a:ext cx="2035983" cy="2714645"/>
            </a:xfrm>
            <a:prstGeom prst="rect">
              <a:avLst/>
            </a:prstGeom>
            <a:noFill/>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43</a:t>
            </a:fld>
            <a:endParaRPr lang="fr-FR"/>
          </a:p>
        </p:txBody>
      </p:sp>
      <p:grpSp>
        <p:nvGrpSpPr>
          <p:cNvPr id="2" name="Groupe 8"/>
          <p:cNvGrpSpPr/>
          <p:nvPr/>
        </p:nvGrpSpPr>
        <p:grpSpPr>
          <a:xfrm>
            <a:off x="1357290" y="714356"/>
            <a:ext cx="5572164" cy="2571768"/>
            <a:chOff x="71406" y="428604"/>
            <a:chExt cx="5572164" cy="2571768"/>
          </a:xfrm>
        </p:grpSpPr>
        <p:pic>
          <p:nvPicPr>
            <p:cNvPr id="7170" name="Picture 2" descr="D:\Photos MT_ck photos pollinisation\croisement_pollinisation\IMG_20190718_123938.jpg"/>
            <p:cNvPicPr>
              <a:picLocks noChangeAspect="1" noChangeArrowheads="1"/>
            </p:cNvPicPr>
            <p:nvPr/>
          </p:nvPicPr>
          <p:blipFill>
            <a:blip r:embed="rId2" cstate="print"/>
            <a:srcRect/>
            <a:stretch>
              <a:fillRect/>
            </a:stretch>
          </p:blipFill>
          <p:spPr bwMode="auto">
            <a:xfrm>
              <a:off x="71406" y="428604"/>
              <a:ext cx="1928794" cy="2571725"/>
            </a:xfrm>
            <a:prstGeom prst="rect">
              <a:avLst/>
            </a:prstGeom>
            <a:noFill/>
          </p:spPr>
        </p:pic>
        <p:pic>
          <p:nvPicPr>
            <p:cNvPr id="7171" name="Picture 3" descr="D:\Photos MT_ck photos pollinisation\croisement_pollinisation\IMG_20190718_124038.jpg"/>
            <p:cNvPicPr>
              <a:picLocks noChangeAspect="1" noChangeArrowheads="1"/>
            </p:cNvPicPr>
            <p:nvPr/>
          </p:nvPicPr>
          <p:blipFill>
            <a:blip r:embed="rId3" cstate="print"/>
            <a:srcRect/>
            <a:stretch>
              <a:fillRect/>
            </a:stretch>
          </p:blipFill>
          <p:spPr bwMode="auto">
            <a:xfrm>
              <a:off x="2214546" y="428604"/>
              <a:ext cx="3429024" cy="2571768"/>
            </a:xfrm>
            <a:prstGeom prst="rect">
              <a:avLst/>
            </a:prstGeom>
            <a:noFill/>
          </p:spPr>
        </p:pic>
      </p:grpSp>
      <p:grpSp>
        <p:nvGrpSpPr>
          <p:cNvPr id="3" name="Groupe 9"/>
          <p:cNvGrpSpPr/>
          <p:nvPr/>
        </p:nvGrpSpPr>
        <p:grpSpPr>
          <a:xfrm>
            <a:off x="3018328" y="3857628"/>
            <a:ext cx="4411192" cy="2571768"/>
            <a:chOff x="2732576" y="4071942"/>
            <a:chExt cx="4411192" cy="2571768"/>
          </a:xfrm>
        </p:grpSpPr>
        <p:pic>
          <p:nvPicPr>
            <p:cNvPr id="7172" name="Picture 4" descr="D:\Photos MT_ck photos pollinisation\croisement_pollinisation\IMG_20190718_124113.jpg"/>
            <p:cNvPicPr>
              <a:picLocks noChangeAspect="1" noChangeArrowheads="1"/>
            </p:cNvPicPr>
            <p:nvPr/>
          </p:nvPicPr>
          <p:blipFill>
            <a:blip r:embed="rId4" cstate="print"/>
            <a:srcRect b="6082"/>
            <a:stretch>
              <a:fillRect/>
            </a:stretch>
          </p:blipFill>
          <p:spPr bwMode="auto">
            <a:xfrm>
              <a:off x="2732576" y="4071942"/>
              <a:ext cx="2053738" cy="2571768"/>
            </a:xfrm>
            <a:prstGeom prst="rect">
              <a:avLst/>
            </a:prstGeom>
            <a:noFill/>
          </p:spPr>
        </p:pic>
        <p:pic>
          <p:nvPicPr>
            <p:cNvPr id="7173" name="Picture 5" descr="D:\Photos MT_ck photos pollinisation\croisement_pollinisation\IMG_20190718_124149.jpg"/>
            <p:cNvPicPr>
              <a:picLocks noChangeAspect="1" noChangeArrowheads="1"/>
            </p:cNvPicPr>
            <p:nvPr/>
          </p:nvPicPr>
          <p:blipFill>
            <a:blip r:embed="rId5" cstate="print"/>
            <a:srcRect b="10000"/>
            <a:stretch>
              <a:fillRect/>
            </a:stretch>
          </p:blipFill>
          <p:spPr bwMode="auto">
            <a:xfrm>
              <a:off x="5000628" y="4071942"/>
              <a:ext cx="2143140" cy="2571768"/>
            </a:xfrm>
            <a:prstGeom prst="rect">
              <a:avLst/>
            </a:prstGeom>
            <a:noFill/>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téléchargement"/>
          <p:cNvPicPr>
            <a:picLocks noChangeAspect="1" noChangeArrowheads="1"/>
          </p:cNvPicPr>
          <p:nvPr/>
        </p:nvPicPr>
        <p:blipFill>
          <a:blip r:embed="rId2"/>
          <a:srcRect/>
          <a:stretch>
            <a:fillRect/>
          </a:stretch>
        </p:blipFill>
        <p:spPr bwMode="auto">
          <a:xfrm>
            <a:off x="7833378" y="5715017"/>
            <a:ext cx="1310622" cy="1142984"/>
          </a:xfrm>
          <a:prstGeom prst="rect">
            <a:avLst/>
          </a:prstGeom>
          <a:noFill/>
        </p:spPr>
      </p:pic>
      <p:sp>
        <p:nvSpPr>
          <p:cNvPr id="1028" name="Rectangle 4"/>
          <p:cNvSpPr>
            <a:spLocks noChangeArrowheads="1"/>
          </p:cNvSpPr>
          <p:nvPr/>
        </p:nvSpPr>
        <p:spPr bwMode="auto">
          <a:xfrm>
            <a:off x="71406" y="-24"/>
            <a:ext cx="742955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MEB119</a:t>
            </a:r>
          </a:p>
          <a:p>
            <a:pPr marL="0" marR="0" lvl="0" indent="0" algn="l" defTabSz="914400" rtl="0" eaLnBrk="1" fontAlgn="base" latinLnBrk="0" hangingPunct="1">
              <a:lnSpc>
                <a:spcPct val="100000"/>
              </a:lnSpc>
              <a:spcBef>
                <a:spcPct val="0"/>
              </a:spcBef>
              <a:spcAft>
                <a:spcPct val="0"/>
              </a:spcAft>
              <a:buClrTx/>
              <a:buSzTx/>
              <a:buFontTx/>
              <a:buNone/>
              <a:tabLst/>
            </a:pPr>
            <a:r>
              <a:rPr lang="fr-FR" dirty="0" smtClean="0">
                <a:latin typeface="Arial" pitchFamily="34" charset="0"/>
                <a:cs typeface="Arial" pitchFamily="34" charset="0"/>
              </a:rPr>
              <a:t>2021: 1st  </a:t>
            </a:r>
            <a:r>
              <a:rPr lang="fr-FR" dirty="0" err="1" smtClean="0">
                <a:latin typeface="Arial" pitchFamily="34" charset="0"/>
                <a:cs typeface="Arial" pitchFamily="34" charset="0"/>
              </a:rPr>
              <a:t>submission</a:t>
            </a:r>
            <a:r>
              <a:rPr lang="fr-FR" dirty="0" smtClean="0">
                <a:latin typeface="Arial" pitchFamily="34" charset="0"/>
                <a:cs typeface="Arial" pitchFamily="34" charset="0"/>
              </a:rPr>
              <a:t> of a </a:t>
            </a:r>
            <a:r>
              <a:rPr lang="fr-FR" dirty="0" err="1" smtClean="0">
                <a:latin typeface="Arial" pitchFamily="34" charset="0"/>
                <a:cs typeface="Arial" pitchFamily="34" charset="0"/>
              </a:rPr>
              <a:t>Tunisian</a:t>
            </a:r>
            <a:r>
              <a:rPr lang="fr-FR" dirty="0" smtClean="0">
                <a:latin typeface="Arial" pitchFamily="34" charset="0"/>
                <a:cs typeface="Arial" pitchFamily="34" charset="0"/>
              </a:rPr>
              <a:t> </a:t>
            </a:r>
            <a:r>
              <a:rPr lang="fr-FR" dirty="0" err="1" smtClean="0">
                <a:latin typeface="Arial" pitchFamily="34" charset="0"/>
                <a:cs typeface="Arial" pitchFamily="34" charset="0"/>
              </a:rPr>
              <a:t>tomato</a:t>
            </a:r>
            <a:r>
              <a:rPr lang="fr-FR" dirty="0" smtClean="0">
                <a:latin typeface="Arial" pitchFamily="34" charset="0"/>
                <a:cs typeface="Arial" pitchFamily="34" charset="0"/>
              </a:rPr>
              <a:t> </a:t>
            </a:r>
            <a:r>
              <a:rPr lang="fr-FR" dirty="0" err="1" smtClean="0">
                <a:latin typeface="Arial" pitchFamily="34" charset="0"/>
                <a:cs typeface="Arial" pitchFamily="34" charset="0"/>
              </a:rPr>
              <a:t>hybrid</a:t>
            </a:r>
            <a:r>
              <a:rPr lang="fr-FR" dirty="0" smtClean="0">
                <a:latin typeface="Arial" pitchFamily="34" charset="0"/>
                <a:cs typeface="Arial" pitchFamily="34" charset="0"/>
              </a:rPr>
              <a:t> </a:t>
            </a:r>
            <a:r>
              <a:rPr lang="fr-FR" dirty="0" err="1" smtClean="0">
                <a:latin typeface="Arial" pitchFamily="34" charset="0"/>
                <a:cs typeface="Arial" pitchFamily="34" charset="0"/>
              </a:rPr>
              <a:t>variety</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178579" y="2714620"/>
            <a:ext cx="87868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Characteristics</a:t>
            </a:r>
            <a:r>
              <a:rPr kumimoji="0" lang="fr-FR"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Variety</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type: </a:t>
            </a:r>
            <a:r>
              <a:rPr kumimoji="0" lang="fr-FR"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Determinate</a:t>
            </a:r>
            <a:endParaRPr kumimoji="0" lang="fr-FR"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400" baseline="0" dirty="0" err="1" smtClean="0">
                <a:latin typeface="Times New Roman" pitchFamily="18" charset="0"/>
                <a:ea typeface="Times New Roman" pitchFamily="18" charset="0"/>
                <a:cs typeface="Times New Roman" pitchFamily="18" charset="0"/>
              </a:rPr>
              <a:t>Season</a:t>
            </a:r>
            <a:r>
              <a:rPr lang="fr-FR" sz="1400" baseline="0" dirty="0" smtClean="0">
                <a:latin typeface="Times New Roman" pitchFamily="18" charset="0"/>
                <a:ea typeface="Times New Roman" pitchFamily="18" charset="0"/>
                <a:cs typeface="Times New Roman" pitchFamily="18" charset="0"/>
              </a:rPr>
              <a:t>: open</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field</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Autumn</a:t>
            </a:r>
            <a:r>
              <a:rPr lang="fr-FR" sz="1400" dirty="0" smtClean="0">
                <a:latin typeface="Times New Roman" pitchFamily="18" charset="0"/>
                <a:ea typeface="Times New Roman" pitchFamily="18" charset="0"/>
                <a:cs typeface="Times New Roman" pitchFamily="18" charset="0"/>
              </a:rPr>
              <a:t> or </a:t>
            </a:r>
            <a:r>
              <a:rPr lang="fr-FR" sz="1400" dirty="0" err="1" smtClean="0">
                <a:latin typeface="Times New Roman" pitchFamily="18" charset="0"/>
                <a:ea typeface="Times New Roman" pitchFamily="18" charset="0"/>
                <a:cs typeface="Times New Roman" pitchFamily="18" charset="0"/>
              </a:rPr>
              <a:t>Spring</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season</a:t>
            </a:r>
            <a:r>
              <a:rPr lang="fr-FR" sz="1400" dirty="0" smtClean="0">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High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productivity</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level</a:t>
            </a:r>
            <a:endParaRPr lang="fr-FR" sz="14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Maturity</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early</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variety</a:t>
            </a:r>
            <a:endPar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400" dirty="0" smtClean="0">
                <a:latin typeface="Times New Roman" pitchFamily="18" charset="0"/>
                <a:ea typeface="Times New Roman" pitchFamily="18" charset="0"/>
                <a:cs typeface="Times New Roman" pitchFamily="18" charset="0"/>
              </a:rPr>
              <a:t>Fruit  traits : </a:t>
            </a:r>
            <a:r>
              <a:rPr lang="fr-FR" sz="1400" dirty="0" err="1" smtClean="0">
                <a:latin typeface="Times New Roman" pitchFamily="18" charset="0"/>
                <a:ea typeface="Times New Roman" pitchFamily="18" charset="0"/>
                <a:cs typeface="Times New Roman" pitchFamily="18" charset="0"/>
              </a:rPr>
              <a:t>red</a:t>
            </a:r>
            <a:r>
              <a:rPr lang="fr-FR" sz="1400" dirty="0" smtClean="0">
                <a:latin typeface="Times New Roman" pitchFamily="18" charset="0"/>
                <a:ea typeface="Times New Roman" pitchFamily="18" charset="0"/>
                <a:cs typeface="Times New Roman" pitchFamily="18" charset="0"/>
              </a:rPr>
              <a:t> fruit; </a:t>
            </a:r>
            <a:r>
              <a:rPr lang="fr-FR" sz="1400" dirty="0" err="1" smtClean="0">
                <a:latin typeface="Times New Roman" pitchFamily="18" charset="0"/>
                <a:ea typeface="Times New Roman" pitchFamily="18" charset="0"/>
                <a:cs typeface="Times New Roman" pitchFamily="18" charset="0"/>
              </a:rPr>
              <a:t>average</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weight</a:t>
            </a:r>
            <a:r>
              <a:rPr lang="fr-FR" sz="1400" dirty="0" smtClean="0">
                <a:latin typeface="Times New Roman" pitchFamily="18" charset="0"/>
                <a:ea typeface="Times New Roman" pitchFamily="18" charset="0"/>
                <a:cs typeface="Times New Roman" pitchFamily="18" charset="0"/>
              </a:rPr>
              <a:t>: 9</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0-120g;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Fismness</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50-90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durofel</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average</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=70); good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shelflife</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Brix</a:t>
            </a:r>
            <a:r>
              <a:rPr lang="fr-FR" sz="1400" dirty="0" smtClean="0">
                <a:latin typeface="Times New Roman" pitchFamily="18" charset="0"/>
                <a:ea typeface="Times New Roman" pitchFamily="18" charset="0"/>
                <a:cs typeface="Times New Roman" pitchFamily="18" charset="0"/>
              </a:rPr>
              <a:t>=6%; %</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glucose=5,5% &amp; %fructose=5,5%.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Resistance/</a:t>
            </a:r>
            <a:r>
              <a:rPr kumimoji="0" lang="fr-FR" sz="1400" b="0"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Tolerance</a:t>
            </a:r>
            <a:r>
              <a:rPr kumimoji="0" lang="fr-FR"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Highly</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tolerant</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Meloidogyne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fr-FR" sz="1400" dirty="0" err="1" smtClean="0">
                <a:latin typeface="Times New Roman" pitchFamily="18" charset="0"/>
                <a:ea typeface="Times New Roman" pitchFamily="18" charset="0"/>
                <a:cs typeface="Times New Roman" pitchFamily="18" charset="0"/>
              </a:rPr>
              <a:t>Highly</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tolerant</a:t>
            </a:r>
            <a:r>
              <a:rPr lang="fr-FR" sz="1400" dirty="0" smtClean="0">
                <a:latin typeface="Times New Roman" pitchFamily="18" charset="0"/>
                <a:ea typeface="Times New Roman" pitchFamily="18" charset="0"/>
                <a:cs typeface="Times New Roman" pitchFamily="18" charset="0"/>
              </a:rPr>
              <a:t> to</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TYLCV</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Resistant</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to TMV</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lang="fr-FR" sz="1400" dirty="0" err="1" smtClean="0">
                <a:latin typeface="Times New Roman" pitchFamily="18" charset="0"/>
                <a:ea typeface="Times New Roman" pitchFamily="18" charset="0"/>
                <a:cs typeface="Times New Roman" pitchFamily="18" charset="0"/>
              </a:rPr>
              <a:t>Highly</a:t>
            </a:r>
            <a:r>
              <a:rPr lang="fr-FR" sz="1400" dirty="0" smtClean="0">
                <a:latin typeface="Times New Roman" pitchFamily="18" charset="0"/>
                <a:ea typeface="Times New Roman" pitchFamily="18" charset="0"/>
                <a:cs typeface="Times New Roman" pitchFamily="18" charset="0"/>
              </a:rPr>
              <a:t> </a:t>
            </a:r>
            <a:r>
              <a:rPr lang="fr-FR" sz="1400" dirty="0" err="1" smtClean="0">
                <a:latin typeface="Times New Roman" pitchFamily="18" charset="0"/>
                <a:ea typeface="Times New Roman" pitchFamily="18" charset="0"/>
                <a:cs typeface="Times New Roman" pitchFamily="18" charset="0"/>
              </a:rPr>
              <a:t>tlerant</a:t>
            </a:r>
            <a:r>
              <a:rPr lang="fr-FR" sz="1400" dirty="0" smtClean="0">
                <a:latin typeface="Times New Roman" pitchFamily="18" charset="0"/>
                <a:ea typeface="Times New Roman" pitchFamily="18" charset="0"/>
                <a:cs typeface="Times New Roman" pitchFamily="18" charset="0"/>
              </a:rPr>
              <a:t> to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Bacterial</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Wilt</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Ralstonia</a:t>
            </a:r>
            <a:r>
              <a:rPr kumimoji="0" lang="fr-FR"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14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solanacearum</a:t>
            </a:r>
            <a:r>
              <a:rPr kumimoji="0" lang="fr-F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fr-FR" sz="1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Abiotic</a:t>
            </a:r>
            <a:r>
              <a:rPr kumimoji="0" lang="fr-FR" sz="1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stress: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Good </a:t>
            </a:r>
            <a:r>
              <a:rPr kumimoji="0" lang="fr-FR"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tolerance</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a:t>
            </a:r>
            <a:r>
              <a:rPr kumimoji="0" lang="fr-FR"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salinity</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D:\Aout2020\Events 2022\Congres India 8-9 August 2022_no_dead27Jul\ME abstracts\20200624_111605.jpg"/>
          <p:cNvPicPr>
            <a:picLocks noChangeAspect="1" noChangeArrowheads="1"/>
          </p:cNvPicPr>
          <p:nvPr/>
        </p:nvPicPr>
        <p:blipFill>
          <a:blip r:embed="rId3" cstate="print"/>
          <a:srcRect l="16360" t="14610" r="32084"/>
          <a:stretch>
            <a:fillRect/>
          </a:stretch>
        </p:blipFill>
        <p:spPr bwMode="auto">
          <a:xfrm>
            <a:off x="3519472" y="1071546"/>
            <a:ext cx="2105057" cy="169614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amani\Desktop\1340206399_Plum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75" y="785814"/>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7157" y="2143116"/>
            <a:ext cx="2454518" cy="1446550"/>
          </a:xfrm>
          <a:prstGeom prst="rect">
            <a:avLst/>
          </a:prstGeom>
          <a:noFill/>
        </p:spPr>
        <p:txBody>
          <a:bodyPr wrap="none">
            <a:spAutoFit/>
          </a:bodyPr>
          <a:lstStyle/>
          <a:p>
            <a:pPr algn="ctr" eaLnBrk="1" hangingPunct="1">
              <a:defRPr/>
            </a:pPr>
            <a:r>
              <a:rPr lang="fr-FR"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Freestyle Script" pitchFamily="66" charset="0"/>
                <a:cs typeface="Arial" charset="0"/>
              </a:rPr>
              <a:t>Merci </a:t>
            </a:r>
          </a:p>
        </p:txBody>
      </p:sp>
      <p:sp>
        <p:nvSpPr>
          <p:cNvPr id="9" name="Rectangle 8"/>
          <p:cNvSpPr/>
          <p:nvPr/>
        </p:nvSpPr>
        <p:spPr>
          <a:xfrm>
            <a:off x="2714612" y="2143117"/>
            <a:ext cx="1714512" cy="1446550"/>
          </a:xfrm>
          <a:prstGeom prst="rect">
            <a:avLst/>
          </a:prstGeom>
          <a:noFill/>
        </p:spPr>
        <p:txBody>
          <a:bodyPr>
            <a:spAutoFit/>
          </a:bodyPr>
          <a:lstStyle/>
          <a:p>
            <a:pPr algn="ctr" eaLnBrk="1" hangingPunct="1">
              <a:defRPr/>
            </a:pPr>
            <a:r>
              <a:rPr lang="fr-FR"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Freestyle Script" pitchFamily="66" charset="0"/>
                <a:cs typeface="Arial" charset="0"/>
              </a:rPr>
              <a:t>pour </a:t>
            </a:r>
          </a:p>
        </p:txBody>
      </p:sp>
      <p:sp>
        <p:nvSpPr>
          <p:cNvPr id="10" name="Rectangle 9"/>
          <p:cNvSpPr/>
          <p:nvPr/>
        </p:nvSpPr>
        <p:spPr>
          <a:xfrm>
            <a:off x="4429125" y="2143116"/>
            <a:ext cx="2206053" cy="1446550"/>
          </a:xfrm>
          <a:prstGeom prst="rect">
            <a:avLst/>
          </a:prstGeom>
          <a:noFill/>
        </p:spPr>
        <p:txBody>
          <a:bodyPr wrap="none">
            <a:spAutoFit/>
          </a:bodyPr>
          <a:lstStyle/>
          <a:p>
            <a:pPr algn="ctr" eaLnBrk="1" hangingPunct="1">
              <a:defRPr/>
            </a:pPr>
            <a:r>
              <a:rPr lang="fr-FR"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Freestyle Script" pitchFamily="66" charset="0"/>
                <a:cs typeface="Arial" charset="0"/>
              </a:rPr>
              <a:t>votre </a:t>
            </a:r>
          </a:p>
        </p:txBody>
      </p:sp>
      <p:sp>
        <p:nvSpPr>
          <p:cNvPr id="11" name="Rectangle 10"/>
          <p:cNvSpPr/>
          <p:nvPr/>
        </p:nvSpPr>
        <p:spPr>
          <a:xfrm>
            <a:off x="6286512" y="2143116"/>
            <a:ext cx="3278462" cy="1446550"/>
          </a:xfrm>
          <a:prstGeom prst="rect">
            <a:avLst/>
          </a:prstGeom>
          <a:noFill/>
        </p:spPr>
        <p:txBody>
          <a:bodyPr wrap="none">
            <a:spAutoFit/>
          </a:bodyPr>
          <a:lstStyle/>
          <a:p>
            <a:pPr algn="ctr" eaLnBrk="1" hangingPunct="1">
              <a:defRPr/>
            </a:pPr>
            <a:r>
              <a:rPr lang="fr-FR"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Freestyle Script" pitchFamily="66" charset="0"/>
                <a:cs typeface="Arial" charset="0"/>
              </a:rPr>
              <a:t>attention </a:t>
            </a:r>
          </a:p>
        </p:txBody>
      </p:sp>
      <p:grpSp>
        <p:nvGrpSpPr>
          <p:cNvPr id="3" name="Groupe 13"/>
          <p:cNvGrpSpPr/>
          <p:nvPr/>
        </p:nvGrpSpPr>
        <p:grpSpPr>
          <a:xfrm>
            <a:off x="-285749" y="-214313"/>
            <a:ext cx="8572500" cy="6429376"/>
            <a:chOff x="-285749" y="-214313"/>
            <a:chExt cx="8572500" cy="6429376"/>
          </a:xfrm>
        </p:grpSpPr>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49" y="-214313"/>
              <a:ext cx="4786313" cy="642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4857751" y="3935560"/>
              <a:ext cx="3429000" cy="707886"/>
            </a:xfrm>
            <a:prstGeom prst="rect">
              <a:avLst/>
            </a:prstGeom>
            <a:noFill/>
          </p:spPr>
          <p:txBody>
            <a:bodyPr>
              <a:spAutoFit/>
            </a:bodyPr>
            <a:lstStyle/>
            <a:p>
              <a:pPr eaLnBrk="1" hangingPunct="1">
                <a:defRPr/>
              </a:pPr>
              <a:r>
                <a:rPr lang="fr-FR" sz="4000" dirty="0">
                  <a:solidFill>
                    <a:schemeClr val="bg2">
                      <a:lumMod val="50000"/>
                    </a:schemeClr>
                  </a:solidFill>
                  <a:latin typeface="Century Gothic" pitchFamily="34" charset="0"/>
                </a:rPr>
                <a:t>Questions</a:t>
              </a:r>
            </a:p>
          </p:txBody>
        </p:sp>
      </p:grpSp>
      <p:sp>
        <p:nvSpPr>
          <p:cNvPr id="2" name="Espace réservé du numéro de diapositive 1"/>
          <p:cNvSpPr>
            <a:spLocks noGrp="1"/>
          </p:cNvSpPr>
          <p:nvPr>
            <p:ph type="sldNum" sz="quarter" idx="12"/>
          </p:nvPr>
        </p:nvSpPr>
        <p:spPr/>
        <p:txBody>
          <a:bodyPr/>
          <a:lstStyle/>
          <a:p>
            <a:fld id="{DFF9C0D1-82B4-4860-B68E-1B5AD593D3A4}" type="slidenum">
              <a:rPr lang="fr-FR" smtClean="0"/>
              <a:pPr/>
              <a:t>45</a:t>
            </a:fld>
            <a:endParaRPr lang="fr-FR"/>
          </a:p>
        </p:txBody>
      </p:sp>
    </p:spTree>
    <p:custDataLst>
      <p:tags r:id="rId1"/>
    </p:custDataLst>
    <p:extLst>
      <p:ext uri="{BB962C8B-B14F-4D97-AF65-F5344CB8AC3E}">
        <p14:creationId xmlns:p14="http://schemas.microsoft.com/office/powerpoint/2010/main" val="154761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357298"/>
            <a:ext cx="8229600" cy="4500594"/>
          </a:xfrm>
        </p:spPr>
        <p:txBody>
          <a:bodyPr>
            <a:normAutofit/>
          </a:bodyPr>
          <a:lstStyle/>
          <a:p>
            <a:pPr algn="r">
              <a:buNone/>
            </a:pPr>
            <a:r>
              <a:rPr lang="ar-AE" dirty="0" smtClean="0"/>
              <a:t>تقليل التآكل والحرث </a:t>
            </a:r>
            <a:endParaRPr lang="fr-FR" dirty="0" smtClean="0"/>
          </a:p>
          <a:p>
            <a:pPr algn="r">
              <a:buNone/>
            </a:pPr>
            <a:r>
              <a:rPr lang="ar-AE" dirty="0" smtClean="0"/>
              <a:t>زيادة خصوبة التربة </a:t>
            </a:r>
            <a:endParaRPr lang="fr-FR" dirty="0" smtClean="0"/>
          </a:p>
          <a:p>
            <a:pPr algn="r">
              <a:buNone/>
            </a:pPr>
            <a:r>
              <a:rPr lang="ar-AE" dirty="0" smtClean="0"/>
              <a:t>زيادة التنوع البيولوجي الوظيفي </a:t>
            </a:r>
            <a:endParaRPr lang="fr-FR" dirty="0" smtClean="0"/>
          </a:p>
          <a:p>
            <a:pPr algn="r">
              <a:buNone/>
            </a:pPr>
            <a:r>
              <a:rPr lang="ar-AE" dirty="0" smtClean="0"/>
              <a:t>الحفاظ على الموارد المائية </a:t>
            </a:r>
            <a:endParaRPr lang="fr-FR" dirty="0" smtClean="0"/>
          </a:p>
          <a:p>
            <a:pPr algn="r">
              <a:buNone/>
            </a:pPr>
            <a:r>
              <a:rPr lang="ar-AE" dirty="0" smtClean="0"/>
              <a:t>تعزيز التنوع البيولوجي الجيني </a:t>
            </a:r>
            <a:endParaRPr lang="fr-FR" dirty="0" smtClean="0"/>
          </a:p>
          <a:p>
            <a:pPr algn="r">
              <a:buNone/>
            </a:pPr>
            <a:r>
              <a:rPr lang="ar-AE" dirty="0" smtClean="0"/>
              <a:t>زيادة استقلالية المجموعة </a:t>
            </a:r>
            <a:endParaRPr lang="fr-FR" dirty="0" smtClean="0"/>
          </a:p>
          <a:p>
            <a:pPr algn="r">
              <a:buNone/>
            </a:pPr>
            <a:r>
              <a:rPr lang="ar-AE" dirty="0" smtClean="0"/>
              <a:t>الترويج للمنتجات المشتركة </a:t>
            </a:r>
            <a:endParaRPr lang="fr-FR" dirty="0" smtClean="0"/>
          </a:p>
          <a:p>
            <a:pPr algn="r">
              <a:buNone/>
            </a:pPr>
            <a:r>
              <a:rPr lang="ar-AE" dirty="0" smtClean="0"/>
              <a:t>التكيف مع تغير المناخ </a:t>
            </a:r>
            <a:endParaRPr lang="fr-FR" dirty="0" smtClean="0"/>
          </a:p>
          <a:p>
            <a:pPr algn="r">
              <a:buNone/>
            </a:pPr>
            <a:r>
              <a:rPr lang="ar-AE" dirty="0" smtClean="0"/>
              <a:t>الانخراط في نهج مجتمعي</a:t>
            </a:r>
            <a:endParaRPr lang="fr-FR" dirty="0" smtClean="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5</a:t>
            </a:fld>
            <a:endParaRPr lang="fr-FR"/>
          </a:p>
        </p:txBody>
      </p:sp>
      <p:sp>
        <p:nvSpPr>
          <p:cNvPr id="5" name="Titre 1"/>
          <p:cNvSpPr txBox="1">
            <a:spLocks/>
          </p:cNvSpPr>
          <p:nvPr/>
        </p:nvSpPr>
        <p:spPr>
          <a:xfrm>
            <a:off x="323528" y="357190"/>
            <a:ext cx="8229600" cy="571480"/>
          </a:xfrm>
          <a:prstGeom prst="rect">
            <a:avLst/>
          </a:prstGeom>
        </p:spPr>
        <p:txBody>
          <a:bodyPr vert="horz" lIns="0" rIns="0" bIns="0" anchor="b">
            <a:noAutofit/>
          </a:bodyPr>
          <a:lstStyle/>
          <a:p>
            <a:pPr algn="ctr"/>
            <a:r>
              <a:rPr lang="ar-AE" sz="5000" b="1" dirty="0" smtClean="0">
                <a:solidFill>
                  <a:schemeClr val="tx2"/>
                </a:solidFill>
                <a:latin typeface="+mj-lt"/>
                <a:ea typeface="+mj-ea"/>
                <a:cs typeface="+mj-cs"/>
              </a:rPr>
              <a:t>الممارسات الزراعية البيئية</a:t>
            </a:r>
            <a:endParaRPr lang="ar-TN" sz="5000" b="1" dirty="0" smtClean="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6</a:t>
            </a:fld>
            <a:endParaRPr lang="fr-FR"/>
          </a:p>
        </p:txBody>
      </p:sp>
      <p:graphicFrame>
        <p:nvGraphicFramePr>
          <p:cNvPr id="6" name="Tableau 5"/>
          <p:cNvGraphicFramePr>
            <a:graphicFrameLocks noGrp="1"/>
          </p:cNvGraphicFramePr>
          <p:nvPr/>
        </p:nvGraphicFramePr>
        <p:xfrm>
          <a:off x="321438" y="1018056"/>
          <a:ext cx="8501123" cy="4642032"/>
        </p:xfrm>
        <a:graphic>
          <a:graphicData uri="http://schemas.openxmlformats.org/drawingml/2006/table">
            <a:tbl>
              <a:tblPr/>
              <a:tblGrid>
                <a:gridCol w="1143008">
                  <a:extLst>
                    <a:ext uri="{9D8B030D-6E8A-4147-A177-3AD203B41FA5}">
                      <a16:colId xmlns:a16="http://schemas.microsoft.com/office/drawing/2014/main" val="20000"/>
                    </a:ext>
                  </a:extLst>
                </a:gridCol>
                <a:gridCol w="1118809">
                  <a:extLst>
                    <a:ext uri="{9D8B030D-6E8A-4147-A177-3AD203B41FA5}">
                      <a16:colId xmlns:a16="http://schemas.microsoft.com/office/drawing/2014/main" val="20001"/>
                    </a:ext>
                  </a:extLst>
                </a:gridCol>
                <a:gridCol w="6239306">
                  <a:extLst>
                    <a:ext uri="{9D8B030D-6E8A-4147-A177-3AD203B41FA5}">
                      <a16:colId xmlns:a16="http://schemas.microsoft.com/office/drawing/2014/main" val="20002"/>
                    </a:ext>
                  </a:extLst>
                </a:gridCol>
              </a:tblGrid>
              <a:tr h="408120">
                <a:tc>
                  <a:txBody>
                    <a:bodyPr/>
                    <a:lstStyle/>
                    <a:p>
                      <a:pPr>
                        <a:lnSpc>
                          <a:spcPct val="115000"/>
                        </a:lnSpc>
                        <a:spcAft>
                          <a:spcPts val="0"/>
                        </a:spcAft>
                      </a:pPr>
                      <a:r>
                        <a:rPr lang="fr-FR" sz="1600" b="1" dirty="0" smtClean="0">
                          <a:latin typeface="Calibri"/>
                          <a:ea typeface="Calibri"/>
                          <a:cs typeface="Times New Roman"/>
                        </a:rPr>
                        <a:t>Groupe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dirty="0">
                          <a:latin typeface="Calibri"/>
                          <a:ea typeface="Calibri"/>
                          <a:cs typeface="Times New Roman"/>
                        </a:rPr>
                        <a:t>Pays</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dirty="0">
                          <a:latin typeface="Calibri"/>
                          <a:ea typeface="Calibri"/>
                          <a:cs typeface="Times New Roman"/>
                        </a:rPr>
                        <a:t>Sociétés </a:t>
                      </a:r>
                      <a:r>
                        <a:rPr lang="fr-FR" sz="1600" b="1" dirty="0" smtClean="0">
                          <a:latin typeface="Calibri"/>
                          <a:ea typeface="Calibri"/>
                          <a:cs typeface="Times New Roman"/>
                        </a:rPr>
                        <a:t>semencières</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8120">
                <a:tc>
                  <a:txBody>
                    <a:bodyPr/>
                    <a:lstStyle/>
                    <a:p>
                      <a:pPr>
                        <a:lnSpc>
                          <a:spcPct val="115000"/>
                        </a:lnSpc>
                        <a:spcAft>
                          <a:spcPts val="0"/>
                        </a:spcAft>
                      </a:pPr>
                      <a:r>
                        <a:rPr lang="fr-FR" sz="1600" b="1" dirty="0" smtClean="0">
                          <a:latin typeface="Calibri"/>
                          <a:ea typeface="Calibri"/>
                          <a:cs typeface="Times New Roman"/>
                        </a:rPr>
                        <a:t>Bayer</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Allemagne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Seminis</a:t>
                      </a:r>
                      <a:r>
                        <a:rPr lang="fr-FR" sz="1600" dirty="0">
                          <a:latin typeface="Calibri"/>
                          <a:ea typeface="Calibri"/>
                          <a:cs typeface="Times New Roman"/>
                        </a:rPr>
                        <a:t> - </a:t>
                      </a:r>
                      <a:r>
                        <a:rPr lang="fr-FR" sz="1600" dirty="0" err="1">
                          <a:latin typeface="Calibri"/>
                          <a:ea typeface="Calibri"/>
                          <a:cs typeface="Times New Roman"/>
                        </a:rPr>
                        <a:t>DeRuiter</a:t>
                      </a:r>
                      <a:r>
                        <a:rPr lang="fr-FR" sz="1600" dirty="0">
                          <a:latin typeface="Calibri"/>
                          <a:ea typeface="Calibri"/>
                          <a:cs typeface="Times New Roman"/>
                        </a:rPr>
                        <a:t> - Western </a:t>
                      </a:r>
                      <a:r>
                        <a:rPr lang="fr-FR" sz="1600" dirty="0" err="1">
                          <a:latin typeface="Calibri"/>
                          <a:ea typeface="Calibri"/>
                          <a:cs typeface="Times New Roman"/>
                        </a:rPr>
                        <a:t>Seeds</a:t>
                      </a:r>
                      <a:r>
                        <a:rPr lang="fr-FR" sz="1600" dirty="0">
                          <a:latin typeface="Calibri"/>
                          <a:ea typeface="Calibri"/>
                          <a:cs typeface="Times New Roman"/>
                        </a:rPr>
                        <a:t> - </a:t>
                      </a:r>
                      <a:r>
                        <a:rPr lang="fr-FR" sz="1600" dirty="0" err="1">
                          <a:latin typeface="Calibri"/>
                          <a:ea typeface="Calibri"/>
                          <a:cs typeface="Times New Roman"/>
                        </a:rPr>
                        <a:t>Royalsluis</a:t>
                      </a:r>
                      <a:r>
                        <a:rPr lang="fr-FR" sz="1600" dirty="0">
                          <a:latin typeface="Calibri"/>
                          <a:ea typeface="Calibri"/>
                          <a:cs typeface="Times New Roman"/>
                        </a:rPr>
                        <a:t> - </a:t>
                      </a:r>
                      <a:r>
                        <a:rPr lang="fr-FR" sz="1600" dirty="0" err="1">
                          <a:latin typeface="Calibri"/>
                          <a:ea typeface="Calibri"/>
                          <a:cs typeface="Times New Roman"/>
                        </a:rPr>
                        <a:t>Peto</a:t>
                      </a:r>
                      <a:r>
                        <a:rPr lang="fr-FR" sz="1600" dirty="0">
                          <a:latin typeface="Calibri"/>
                          <a:ea typeface="Calibri"/>
                          <a:cs typeface="Times New Roman"/>
                        </a:rPr>
                        <a:t> </a:t>
                      </a:r>
                      <a:r>
                        <a:rPr lang="fr-FR" sz="1600" dirty="0" err="1">
                          <a:latin typeface="Calibri"/>
                          <a:ea typeface="Calibri"/>
                          <a:cs typeface="Times New Roman"/>
                        </a:rPr>
                        <a:t>Seeds</a:t>
                      </a:r>
                      <a:r>
                        <a:rPr lang="fr-FR" sz="1600" dirty="0">
                          <a:latin typeface="Calibri"/>
                          <a:ea typeface="Calibri"/>
                          <a:cs typeface="Times New Roman"/>
                        </a:rPr>
                        <a:t> </a:t>
                      </a:r>
                      <a:r>
                        <a:rPr lang="fr-FR" sz="1600" dirty="0" smtClean="0">
                          <a:latin typeface="Calibri"/>
                          <a:ea typeface="Calibri"/>
                          <a:cs typeface="Times New Roman"/>
                        </a:rPr>
                        <a:t>– </a:t>
                      </a:r>
                      <a:r>
                        <a:rPr lang="fr-FR" sz="1600" dirty="0" err="1" smtClean="0">
                          <a:latin typeface="Calibri"/>
                          <a:ea typeface="Calibri"/>
                          <a:cs typeface="Times New Roman"/>
                        </a:rPr>
                        <a:t>Asgrow</a:t>
                      </a:r>
                      <a:endParaRPr lang="fr-FR" sz="16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120">
                <a:tc>
                  <a:txBody>
                    <a:bodyPr/>
                    <a:lstStyle/>
                    <a:p>
                      <a:pPr>
                        <a:lnSpc>
                          <a:spcPct val="115000"/>
                        </a:lnSpc>
                        <a:spcAft>
                          <a:spcPts val="0"/>
                        </a:spcAft>
                      </a:pPr>
                      <a:r>
                        <a:rPr lang="fr-FR" sz="1600" b="1" dirty="0" err="1" smtClean="0">
                          <a:latin typeface="Calibri"/>
                          <a:ea typeface="Calibri"/>
                          <a:cs typeface="Times New Roman"/>
                        </a:rPr>
                        <a:t>Syngenta</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Suisse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Sluis</a:t>
                      </a:r>
                      <a:r>
                        <a:rPr lang="fr-FR" sz="1600" dirty="0">
                          <a:latin typeface="Calibri"/>
                          <a:ea typeface="Calibri"/>
                          <a:cs typeface="Times New Roman"/>
                        </a:rPr>
                        <a:t> </a:t>
                      </a:r>
                      <a:r>
                        <a:rPr lang="fr-FR" sz="1600" dirty="0" err="1">
                          <a:latin typeface="Calibri"/>
                          <a:ea typeface="Calibri"/>
                          <a:cs typeface="Times New Roman"/>
                        </a:rPr>
                        <a:t>groot</a:t>
                      </a:r>
                      <a:r>
                        <a:rPr lang="fr-FR" sz="1600" dirty="0">
                          <a:latin typeface="Calibri"/>
                          <a:ea typeface="Calibri"/>
                          <a:cs typeface="Times New Roman"/>
                        </a:rPr>
                        <a:t> - </a:t>
                      </a:r>
                      <a:r>
                        <a:rPr lang="fr-FR" sz="1600" dirty="0" err="1">
                          <a:latin typeface="Calibri"/>
                          <a:ea typeface="Calibri"/>
                          <a:cs typeface="Times New Roman"/>
                        </a:rPr>
                        <a:t>Advanta</a:t>
                      </a:r>
                      <a:r>
                        <a:rPr lang="fr-FR" sz="1600" dirty="0">
                          <a:latin typeface="Calibri"/>
                          <a:ea typeface="Calibri"/>
                          <a:cs typeface="Times New Roman"/>
                        </a:rPr>
                        <a:t> BV - </a:t>
                      </a:r>
                      <a:r>
                        <a:rPr lang="fr-FR" sz="1600" dirty="0" err="1">
                          <a:latin typeface="Calibri"/>
                          <a:ea typeface="Calibri"/>
                          <a:cs typeface="Times New Roman"/>
                        </a:rPr>
                        <a:t>Zeraim</a:t>
                      </a:r>
                      <a:r>
                        <a:rPr lang="fr-FR" sz="1600" dirty="0">
                          <a:latin typeface="Calibri"/>
                          <a:ea typeface="Calibri"/>
                          <a:cs typeface="Times New Roman"/>
                        </a:rPr>
                        <a:t> </a:t>
                      </a:r>
                      <a:r>
                        <a:rPr lang="fr-FR" sz="1600" dirty="0" err="1">
                          <a:latin typeface="Calibri"/>
                          <a:ea typeface="Calibri"/>
                          <a:cs typeface="Times New Roman"/>
                        </a:rPr>
                        <a:t>Gedera</a:t>
                      </a:r>
                      <a:r>
                        <a:rPr lang="fr-FR" sz="1600" dirty="0">
                          <a:latin typeface="Calibri"/>
                          <a:ea typeface="Calibri"/>
                          <a:cs typeface="Times New Roman"/>
                        </a:rPr>
                        <a:t> - Rodgers - </a:t>
                      </a:r>
                      <a:r>
                        <a:rPr lang="fr-FR" sz="1600" dirty="0" err="1">
                          <a:latin typeface="Calibri"/>
                          <a:ea typeface="Calibri"/>
                          <a:cs typeface="Times New Roman"/>
                        </a:rPr>
                        <a:t>Syngenta</a:t>
                      </a:r>
                      <a:r>
                        <a:rPr lang="fr-FR" sz="1600" dirty="0">
                          <a:latin typeface="Calibri"/>
                          <a:ea typeface="Calibri"/>
                          <a:cs typeface="Times New Roman"/>
                        </a:rPr>
                        <a:t> </a:t>
                      </a:r>
                      <a:r>
                        <a:rPr lang="fr-FR" sz="1600" dirty="0" smtClean="0">
                          <a:latin typeface="Calibri"/>
                          <a:ea typeface="Calibri"/>
                          <a:cs typeface="Times New Roman"/>
                        </a:rPr>
                        <a:t>Chine – </a:t>
                      </a:r>
                      <a:r>
                        <a:rPr lang="fr-FR" sz="1600" dirty="0" err="1" smtClean="0">
                          <a:latin typeface="Calibri"/>
                          <a:ea typeface="Calibri"/>
                          <a:cs typeface="Times New Roman"/>
                        </a:rPr>
                        <a:t>Nidera</a:t>
                      </a:r>
                      <a:r>
                        <a:rPr lang="fr-FR" sz="1600" dirty="0" smtClean="0">
                          <a:latin typeface="Calibri"/>
                          <a:ea typeface="Calibri"/>
                          <a:cs typeface="Times New Roman"/>
                        </a:rPr>
                        <a:t> </a:t>
                      </a:r>
                      <a:r>
                        <a:rPr lang="fr-FR" sz="1600" dirty="0" err="1" smtClean="0">
                          <a:latin typeface="Calibri"/>
                          <a:ea typeface="Calibri"/>
                          <a:cs typeface="Times New Roman"/>
                        </a:rPr>
                        <a:t>Seeds</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120">
                <a:tc>
                  <a:txBody>
                    <a:bodyPr/>
                    <a:lstStyle/>
                    <a:p>
                      <a:pPr>
                        <a:lnSpc>
                          <a:spcPct val="115000"/>
                        </a:lnSpc>
                        <a:spcAft>
                          <a:spcPts val="0"/>
                        </a:spcAft>
                      </a:pPr>
                      <a:r>
                        <a:rPr lang="fr-FR" sz="1600" b="1" dirty="0" err="1">
                          <a:latin typeface="Calibri"/>
                          <a:ea typeface="Calibri"/>
                          <a:cs typeface="Times New Roman"/>
                        </a:rPr>
                        <a:t>Limagrain</a:t>
                      </a:r>
                      <a:endParaRPr lang="fr-F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 France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latin typeface="Calibri"/>
                          <a:ea typeface="Calibri"/>
                          <a:cs typeface="Times New Roman"/>
                        </a:rPr>
                        <a:t>Vilmorin - Clause - </a:t>
                      </a:r>
                      <a:r>
                        <a:rPr lang="fr-FR" sz="1600" dirty="0" err="1">
                          <a:latin typeface="Calibri"/>
                          <a:ea typeface="Calibri"/>
                          <a:cs typeface="Times New Roman"/>
                        </a:rPr>
                        <a:t>Tezier</a:t>
                      </a:r>
                      <a:r>
                        <a:rPr lang="fr-FR" sz="1600" dirty="0">
                          <a:latin typeface="Calibri"/>
                          <a:ea typeface="Calibri"/>
                          <a:cs typeface="Times New Roman"/>
                        </a:rPr>
                        <a:t> - Harris Morin - Hazera - Mikado - </a:t>
                      </a:r>
                      <a:r>
                        <a:rPr lang="fr-FR" sz="1600" dirty="0" err="1">
                          <a:latin typeface="Calibri"/>
                          <a:ea typeface="Calibri"/>
                          <a:cs typeface="Times New Roman"/>
                        </a:rPr>
                        <a:t>Nikerson</a:t>
                      </a:r>
                      <a:r>
                        <a:rPr lang="fr-FR" sz="1600" dirty="0">
                          <a:latin typeface="Calibri"/>
                          <a:ea typeface="Calibri"/>
                          <a:cs typeface="Times New Roman"/>
                        </a:rPr>
                        <a:t> </a:t>
                      </a:r>
                      <a:r>
                        <a:rPr lang="fr-FR" sz="1600" dirty="0" err="1">
                          <a:latin typeface="Calibri"/>
                          <a:ea typeface="Calibri"/>
                          <a:cs typeface="Times New Roman"/>
                        </a:rPr>
                        <a:t>Zwan</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8120">
                <a:tc>
                  <a:txBody>
                    <a:bodyPr/>
                    <a:lstStyle/>
                    <a:p>
                      <a:pPr>
                        <a:lnSpc>
                          <a:spcPct val="115000"/>
                        </a:lnSpc>
                        <a:spcAft>
                          <a:spcPts val="0"/>
                        </a:spcAft>
                      </a:pPr>
                      <a:r>
                        <a:rPr lang="fr-FR" sz="1600">
                          <a:latin typeface="Calibri"/>
                          <a:ea typeface="Calibri"/>
                          <a:cs typeface="Times New Roman"/>
                        </a:rPr>
                        <a:t>BASF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latin typeface="Calibri"/>
                          <a:ea typeface="Calibri"/>
                          <a:cs typeface="Times New Roman"/>
                        </a:rPr>
                        <a:t>Allemagne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Nuhems</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8120">
                <a:tc>
                  <a:txBody>
                    <a:bodyPr/>
                    <a:lstStyle/>
                    <a:p>
                      <a:pPr>
                        <a:lnSpc>
                          <a:spcPct val="115000"/>
                        </a:lnSpc>
                        <a:spcAft>
                          <a:spcPts val="0"/>
                        </a:spcAft>
                      </a:pPr>
                      <a:r>
                        <a:rPr lang="fr-FR" sz="1600">
                          <a:latin typeface="Calibri"/>
                          <a:ea typeface="Calibri"/>
                          <a:cs typeface="Times New Roman"/>
                        </a:rPr>
                        <a:t>KWS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Allemagne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latin typeface="Calibri"/>
                          <a:ea typeface="Calibri"/>
                          <a:cs typeface="Times New Roman"/>
                        </a:rPr>
                        <a:t>Pop </a:t>
                      </a:r>
                      <a:r>
                        <a:rPr lang="fr-FR" sz="1600" dirty="0" err="1">
                          <a:latin typeface="Calibri"/>
                          <a:ea typeface="Calibri"/>
                          <a:cs typeface="Times New Roman"/>
                        </a:rPr>
                        <a:t>Vriend</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8120">
                <a:tc>
                  <a:txBody>
                    <a:bodyPr/>
                    <a:lstStyle/>
                    <a:p>
                      <a:pPr>
                        <a:lnSpc>
                          <a:spcPct val="115000"/>
                        </a:lnSpc>
                        <a:spcAft>
                          <a:spcPts val="0"/>
                        </a:spcAft>
                      </a:pPr>
                      <a:r>
                        <a:rPr lang="fr-FR" sz="1600">
                          <a:latin typeface="Calibri"/>
                          <a:ea typeface="Calibri"/>
                          <a:cs typeface="Times New Roman"/>
                        </a:rPr>
                        <a:t>Sakata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Japon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a:latin typeface="Calibri"/>
                          <a:ea typeface="Calibri"/>
                          <a:cs typeface="Times New Roman"/>
                        </a:rPr>
                        <a:t>Sakata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8120">
                <a:tc>
                  <a:txBody>
                    <a:bodyPr/>
                    <a:lstStyle/>
                    <a:p>
                      <a:pPr>
                        <a:lnSpc>
                          <a:spcPct val="115000"/>
                        </a:lnSpc>
                        <a:spcAft>
                          <a:spcPts val="0"/>
                        </a:spcAft>
                      </a:pPr>
                      <a:r>
                        <a:rPr lang="fr-FR" sz="1600">
                          <a:latin typeface="Calibri"/>
                          <a:ea typeface="Calibri"/>
                          <a:cs typeface="Times New Roman"/>
                        </a:rPr>
                        <a:t>Takii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Japon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Takii</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8120">
                <a:tc>
                  <a:txBody>
                    <a:bodyPr/>
                    <a:lstStyle/>
                    <a:p>
                      <a:pPr>
                        <a:lnSpc>
                          <a:spcPct val="115000"/>
                        </a:lnSpc>
                        <a:spcAft>
                          <a:spcPts val="0"/>
                        </a:spcAft>
                      </a:pPr>
                      <a:r>
                        <a:rPr lang="fr-FR" sz="1600">
                          <a:latin typeface="Calibri"/>
                          <a:ea typeface="Calibri"/>
                          <a:cs typeface="Times New Roman"/>
                        </a:rPr>
                        <a:t>Rijk Zwaan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Hollande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Rijk</a:t>
                      </a:r>
                      <a:r>
                        <a:rPr lang="fr-FR" sz="1600" dirty="0">
                          <a:latin typeface="Calibri"/>
                          <a:ea typeface="Calibri"/>
                          <a:cs typeface="Times New Roman"/>
                        </a:rPr>
                        <a:t> </a:t>
                      </a:r>
                      <a:r>
                        <a:rPr lang="fr-FR" sz="1600" dirty="0" err="1">
                          <a:latin typeface="Calibri"/>
                          <a:ea typeface="Calibri"/>
                          <a:cs typeface="Times New Roman"/>
                        </a:rPr>
                        <a:t>Zwaan</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120">
                <a:tc>
                  <a:txBody>
                    <a:bodyPr/>
                    <a:lstStyle/>
                    <a:p>
                      <a:pPr>
                        <a:lnSpc>
                          <a:spcPct val="115000"/>
                        </a:lnSpc>
                        <a:spcAft>
                          <a:spcPts val="0"/>
                        </a:spcAft>
                      </a:pPr>
                      <a:r>
                        <a:rPr lang="fr-FR" sz="1600">
                          <a:latin typeface="Calibri"/>
                          <a:ea typeface="Calibri"/>
                          <a:cs typeface="Times New Roman"/>
                        </a:rPr>
                        <a:t>Bejo Zaden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Hollande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Bejo</a:t>
                      </a:r>
                      <a:r>
                        <a:rPr lang="fr-FR" sz="1600" dirty="0">
                          <a:latin typeface="Calibri"/>
                          <a:ea typeface="Calibri"/>
                          <a:cs typeface="Times New Roman"/>
                        </a:rPr>
                        <a:t> </a:t>
                      </a:r>
                      <a:r>
                        <a:rPr lang="fr-FR" sz="1600" dirty="0" err="1">
                          <a:latin typeface="Calibri"/>
                          <a:ea typeface="Calibri"/>
                          <a:cs typeface="Times New Roman"/>
                        </a:rPr>
                        <a:t>Zaden</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8120">
                <a:tc>
                  <a:txBody>
                    <a:bodyPr/>
                    <a:lstStyle/>
                    <a:p>
                      <a:pPr>
                        <a:lnSpc>
                          <a:spcPct val="115000"/>
                        </a:lnSpc>
                        <a:spcAft>
                          <a:spcPts val="0"/>
                        </a:spcAft>
                      </a:pPr>
                      <a:r>
                        <a:rPr lang="fr-FR" sz="1600">
                          <a:latin typeface="Calibri"/>
                          <a:ea typeface="Calibri"/>
                          <a:cs typeface="Times New Roman"/>
                        </a:rPr>
                        <a:t>Enza Zaden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Calibri"/>
                          <a:ea typeface="Calibri"/>
                          <a:cs typeface="Times New Roman"/>
                        </a:rPr>
                        <a:t>Hollande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dirty="0" err="1">
                          <a:latin typeface="Calibri"/>
                          <a:ea typeface="Calibri"/>
                          <a:cs typeface="Times New Roman"/>
                        </a:rPr>
                        <a:t>Enza</a:t>
                      </a:r>
                      <a:r>
                        <a:rPr lang="fr-FR" sz="1600" dirty="0">
                          <a:latin typeface="Calibri"/>
                          <a:ea typeface="Calibri"/>
                          <a:cs typeface="Times New Roman"/>
                        </a:rPr>
                        <a:t> </a:t>
                      </a:r>
                      <a:r>
                        <a:rPr lang="fr-FR" sz="1600" dirty="0" err="1">
                          <a:latin typeface="Calibri"/>
                          <a:ea typeface="Calibri"/>
                          <a:cs typeface="Times New Roman"/>
                        </a:rPr>
                        <a:t>Zaden</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Titre 5"/>
          <p:cNvSpPr txBox="1">
            <a:spLocks/>
          </p:cNvSpPr>
          <p:nvPr/>
        </p:nvSpPr>
        <p:spPr>
          <a:xfrm>
            <a:off x="457200" y="71414"/>
            <a:ext cx="8229600" cy="571504"/>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2"/>
                </a:solidFill>
                <a:effectLst/>
                <a:uLnTx/>
                <a:uFillTx/>
                <a:latin typeface="+mj-lt"/>
                <a:ea typeface="+mj-ea"/>
                <a:cs typeface="Arial" pitchFamily="34" charset="0"/>
              </a:rPr>
              <a:t>Marché mondial des semences</a:t>
            </a:r>
            <a:endParaRPr kumimoji="0" lang="fr-FR" sz="3600" b="0" i="0" u="none" strike="noStrike" kern="1200" cap="none" spc="0" normalizeH="0" baseline="0" noProof="0" dirty="0">
              <a:ln>
                <a:noFill/>
              </a:ln>
              <a:solidFill>
                <a:schemeClr val="tx2"/>
              </a:solidFill>
              <a:effectLst/>
              <a:uLnTx/>
              <a:uFillTx/>
              <a:latin typeface="+mj-lt"/>
              <a:ea typeface="+mj-ea"/>
              <a:cs typeface="Arial" pitchFamily="34" charset="0"/>
            </a:endParaRPr>
          </a:p>
        </p:txBody>
      </p:sp>
      <p:sp>
        <p:nvSpPr>
          <p:cNvPr id="8" name="ZoneTexte 7"/>
          <p:cNvSpPr txBox="1"/>
          <p:nvPr/>
        </p:nvSpPr>
        <p:spPr>
          <a:xfrm>
            <a:off x="357158" y="5643578"/>
            <a:ext cx="8429684" cy="830997"/>
          </a:xfrm>
          <a:prstGeom prst="rect">
            <a:avLst/>
          </a:prstGeom>
          <a:noFill/>
        </p:spPr>
        <p:txBody>
          <a:bodyPr wrap="square" rtlCol="0">
            <a:spAutoFit/>
          </a:bodyPr>
          <a:lstStyle/>
          <a:p>
            <a:r>
              <a:rPr lang="fr-FR" dirty="0" smtClean="0"/>
              <a:t>Le </a:t>
            </a:r>
            <a:r>
              <a:rPr lang="fr-FR" b="1" dirty="0" smtClean="0"/>
              <a:t>marché</a:t>
            </a:r>
            <a:r>
              <a:rPr lang="fr-FR" dirty="0" smtClean="0"/>
              <a:t> des </a:t>
            </a:r>
            <a:r>
              <a:rPr lang="fr-FR" b="1" dirty="0" smtClean="0"/>
              <a:t>semences</a:t>
            </a:r>
            <a:r>
              <a:rPr lang="fr-FR" dirty="0" smtClean="0"/>
              <a:t> devrait atteindre 66,85 milliards USD en 2023 et croître à un TCAC de 6,</a:t>
            </a:r>
            <a:r>
              <a:rPr lang="fr-FR" b="1" dirty="0" smtClean="0"/>
              <a:t>60</a:t>
            </a:r>
            <a:r>
              <a:rPr lang="fr-FR" dirty="0" smtClean="0"/>
              <a:t>% pour atteindre 92,02 milliards USD d’ici 2028.</a:t>
            </a:r>
          </a:p>
          <a:p>
            <a:r>
              <a:rPr lang="fr-FR" sz="1200" dirty="0" smtClean="0"/>
              <a:t>Source : https://www.mordorintelligence.com/fr/industry-reports/seeds-industry</a:t>
            </a:r>
            <a:endParaRPr lang="fr-FR"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254458"/>
            <a:ext cx="8229600" cy="4817748"/>
          </a:xfrm>
        </p:spPr>
        <p:txBody>
          <a:bodyPr>
            <a:normAutofit fontScale="85000" lnSpcReduction="20000"/>
          </a:bodyPr>
          <a:lstStyle/>
          <a:p>
            <a:pPr>
              <a:buNone/>
            </a:pPr>
            <a:endParaRPr lang="fr-FR" b="1" dirty="0" smtClean="0"/>
          </a:p>
          <a:p>
            <a:pPr>
              <a:buNone/>
            </a:pPr>
            <a:r>
              <a:rPr lang="fr-FR" b="1" dirty="0" smtClean="0"/>
              <a:t>3 Sociétés détiennent plus de 55% du marché mondial des semences</a:t>
            </a:r>
          </a:p>
          <a:p>
            <a:pPr>
              <a:buNone/>
            </a:pPr>
            <a:endParaRPr lang="fr-FR" sz="900" b="1" dirty="0" smtClean="0"/>
          </a:p>
          <a:p>
            <a:pPr>
              <a:buNone/>
            </a:pPr>
            <a:r>
              <a:rPr lang="fr-FR" dirty="0" smtClean="0"/>
              <a:t>*Bayer-Monsanto (fusion en 2018 </a:t>
            </a:r>
            <a:r>
              <a:rPr lang="fr-FR" dirty="0" smtClean="0">
                <a:solidFill>
                  <a:srgbClr val="0070C0"/>
                </a:solidFill>
              </a:rPr>
              <a:t>Bayer </a:t>
            </a:r>
            <a:r>
              <a:rPr lang="fr-FR" dirty="0" smtClean="0"/>
              <a:t>Allemand (1863) et </a:t>
            </a:r>
            <a:r>
              <a:rPr lang="fr-FR" dirty="0" smtClean="0">
                <a:solidFill>
                  <a:srgbClr val="00B050"/>
                </a:solidFill>
              </a:rPr>
              <a:t>Monsanto </a:t>
            </a:r>
            <a:r>
              <a:rPr lang="fr-FR" dirty="0" smtClean="0"/>
              <a:t>US (1901)) </a:t>
            </a:r>
          </a:p>
          <a:p>
            <a:pPr>
              <a:buNone/>
            </a:pPr>
            <a:r>
              <a:rPr lang="fr-FR" dirty="0" smtClean="0"/>
              <a:t>	=&gt; Agriculture &amp; Industrie pharmaceutique</a:t>
            </a:r>
          </a:p>
          <a:p>
            <a:pPr>
              <a:buNone/>
            </a:pPr>
            <a:r>
              <a:rPr lang="fr-FR" dirty="0" smtClean="0">
                <a:solidFill>
                  <a:schemeClr val="tx1">
                    <a:lumMod val="50000"/>
                    <a:lumOff val="50000"/>
                  </a:schemeClr>
                </a:solidFill>
              </a:rPr>
              <a:t>*</a:t>
            </a:r>
            <a:r>
              <a:rPr lang="fr-FR" dirty="0" err="1" smtClean="0">
                <a:solidFill>
                  <a:schemeClr val="tx1">
                    <a:lumMod val="50000"/>
                    <a:lumOff val="50000"/>
                  </a:schemeClr>
                </a:solidFill>
              </a:rPr>
              <a:t>Daw</a:t>
            </a:r>
            <a:r>
              <a:rPr lang="fr-FR" dirty="0" smtClean="0">
                <a:solidFill>
                  <a:schemeClr val="tx1">
                    <a:lumMod val="50000"/>
                    <a:lumOff val="50000"/>
                  </a:schemeClr>
                </a:solidFill>
              </a:rPr>
              <a:t>-Dupont : 1802 US (dissolution en 2019)</a:t>
            </a:r>
          </a:p>
          <a:p>
            <a:pPr>
              <a:buNone/>
            </a:pPr>
            <a:r>
              <a:rPr lang="fr-FR" dirty="0" smtClean="0"/>
              <a:t>*</a:t>
            </a:r>
            <a:r>
              <a:rPr lang="fr-FR" dirty="0" err="1" smtClean="0"/>
              <a:t>Syngenta</a:t>
            </a:r>
            <a:r>
              <a:rPr lang="fr-FR" dirty="0" smtClean="0"/>
              <a:t> : 2000 fusion entre </a:t>
            </a:r>
            <a:r>
              <a:rPr lang="fr-FR" dirty="0" smtClean="0">
                <a:solidFill>
                  <a:srgbClr val="00B050"/>
                </a:solidFill>
              </a:rPr>
              <a:t>Astra Zeneca </a:t>
            </a:r>
            <a:r>
              <a:rPr lang="fr-FR" dirty="0" smtClean="0"/>
              <a:t>(fusion Astra Suédois et Zeneca Britannique) et </a:t>
            </a:r>
            <a:r>
              <a:rPr lang="fr-FR" dirty="0" smtClean="0">
                <a:solidFill>
                  <a:srgbClr val="0070C0"/>
                </a:solidFill>
              </a:rPr>
              <a:t>Novartis</a:t>
            </a:r>
            <a:r>
              <a:rPr lang="fr-FR" dirty="0" smtClean="0"/>
              <a:t> (</a:t>
            </a:r>
            <a:r>
              <a:rPr lang="fr-FR" dirty="0" err="1" smtClean="0"/>
              <a:t>grp</a:t>
            </a:r>
            <a:r>
              <a:rPr lang="fr-FR" dirty="0" smtClean="0"/>
              <a:t> pharmaceutique Suisse) </a:t>
            </a:r>
          </a:p>
          <a:p>
            <a:pPr>
              <a:buNone/>
            </a:pPr>
            <a:r>
              <a:rPr lang="fr-FR" dirty="0" smtClean="0"/>
              <a:t>	=&gt; Agriculture &amp; Industrie pharmaceutique</a:t>
            </a:r>
          </a:p>
          <a:p>
            <a:pPr>
              <a:buNone/>
            </a:pPr>
            <a:r>
              <a:rPr lang="fr-FR" dirty="0" smtClean="0"/>
              <a:t>*</a:t>
            </a:r>
            <a:r>
              <a:rPr lang="fr-FR" dirty="0" err="1" smtClean="0"/>
              <a:t>Limagrain</a:t>
            </a:r>
            <a:r>
              <a:rPr lang="fr-FR" dirty="0" smtClean="0"/>
              <a:t> (</a:t>
            </a:r>
            <a:r>
              <a:rPr lang="fr-FR" dirty="0" err="1" smtClean="0"/>
              <a:t>grp</a:t>
            </a:r>
            <a:r>
              <a:rPr lang="fr-FR" dirty="0" smtClean="0"/>
              <a:t> incluant </a:t>
            </a:r>
            <a:r>
              <a:rPr lang="fr-FR" dirty="0" smtClean="0">
                <a:solidFill>
                  <a:srgbClr val="00B050"/>
                </a:solidFill>
              </a:rPr>
              <a:t>Hazera </a:t>
            </a:r>
            <a:r>
              <a:rPr lang="fr-FR" dirty="0" err="1" smtClean="0">
                <a:solidFill>
                  <a:srgbClr val="00B050"/>
                </a:solidFill>
              </a:rPr>
              <a:t>seeds</a:t>
            </a:r>
            <a:r>
              <a:rPr lang="fr-FR" dirty="0" smtClean="0">
                <a:solidFill>
                  <a:srgbClr val="00B050"/>
                </a:solidFill>
              </a:rPr>
              <a:t> </a:t>
            </a:r>
            <a:r>
              <a:rPr lang="fr-FR" dirty="0" smtClean="0"/>
              <a:t>racheté en 2003 ; et </a:t>
            </a:r>
            <a:r>
              <a:rPr lang="fr-FR" dirty="0" smtClean="0">
                <a:solidFill>
                  <a:srgbClr val="00B050"/>
                </a:solidFill>
              </a:rPr>
              <a:t>Vilmorin</a:t>
            </a:r>
            <a:r>
              <a:rPr lang="fr-FR" dirty="0" smtClean="0"/>
              <a:t> (FR) créé en 1743) : 1965 France </a:t>
            </a:r>
          </a:p>
          <a:p>
            <a:pPr>
              <a:buNone/>
            </a:pPr>
            <a:r>
              <a:rPr lang="fr-FR" dirty="0" smtClean="0"/>
              <a:t>	=&gt; Agriculteurs &amp; Industries agro-alimentaires + Alimentation animale</a:t>
            </a:r>
            <a:endParaRPr lang="fr-FR" dirty="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7</a:t>
            </a:fld>
            <a:endParaRPr lang="fr-FR"/>
          </a:p>
        </p:txBody>
      </p:sp>
      <p:sp>
        <p:nvSpPr>
          <p:cNvPr id="5" name="Titre 5"/>
          <p:cNvSpPr txBox="1">
            <a:spLocks/>
          </p:cNvSpPr>
          <p:nvPr/>
        </p:nvSpPr>
        <p:spPr>
          <a:xfrm>
            <a:off x="457200" y="71414"/>
            <a:ext cx="8229600" cy="571504"/>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a:noFill/>
                </a:ln>
                <a:solidFill>
                  <a:schemeClr val="tx2"/>
                </a:solidFill>
                <a:effectLst/>
                <a:uLnTx/>
                <a:uFillTx/>
                <a:latin typeface="+mj-lt"/>
                <a:ea typeface="+mj-ea"/>
                <a:cs typeface="+mj-cs"/>
              </a:rPr>
              <a:t>Marché mondial des semences</a:t>
            </a:r>
            <a:endParaRPr kumimoji="0" lang="fr-F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285860"/>
            <a:ext cx="8229600" cy="5038740"/>
          </a:xfrm>
        </p:spPr>
        <p:txBody>
          <a:bodyPr>
            <a:normAutofit/>
          </a:bodyPr>
          <a:lstStyle/>
          <a:p>
            <a:pPr>
              <a:buNone/>
            </a:pPr>
            <a:r>
              <a:rPr lang="fr-FR" dirty="0" smtClean="0"/>
              <a:t>les 3 1ères sociétés sont aussi des industriels de </a:t>
            </a:r>
            <a:r>
              <a:rPr lang="fr-FR" b="1" dirty="0" smtClean="0"/>
              <a:t>l'agrochimie </a:t>
            </a:r>
            <a:r>
              <a:rPr lang="fr-FR" dirty="0" smtClean="0"/>
              <a:t>dont 2 sont aussi dans </a:t>
            </a:r>
            <a:r>
              <a:rPr lang="fr-FR" b="1" dirty="0" smtClean="0"/>
              <a:t>l’industrie pharmaceutique </a:t>
            </a:r>
          </a:p>
          <a:p>
            <a:pPr>
              <a:buNone/>
            </a:pPr>
            <a:endParaRPr lang="fr-FR" dirty="0" smtClean="0"/>
          </a:p>
          <a:p>
            <a:pPr>
              <a:buNone/>
            </a:pPr>
            <a:r>
              <a:rPr lang="fr-FR" dirty="0" smtClean="0"/>
              <a:t>*Soumission des peuples à quelques acteurs du marché semencier mondial</a:t>
            </a:r>
          </a:p>
          <a:p>
            <a:pPr>
              <a:buNone/>
            </a:pPr>
            <a:r>
              <a:rPr lang="fr-FR" dirty="0" smtClean="0"/>
              <a:t>*perte de la biodiversité puisque la terre entière est nourrie par une part minime de la biodiversité qui existe (perte de 75% de la biodiversité végétale) </a:t>
            </a:r>
          </a:p>
          <a:p>
            <a:pPr>
              <a:buNone/>
            </a:pPr>
            <a:r>
              <a:rPr lang="fr-FR" dirty="0" smtClean="0"/>
              <a:t>*répercussion sur la durabilité de l'activité agricole</a:t>
            </a:r>
          </a:p>
          <a:p>
            <a:pPr>
              <a:buNone/>
            </a:pPr>
            <a:r>
              <a:rPr lang="fr-FR" dirty="0" smtClean="0"/>
              <a:t>*atteinte à la souveraineté alimentaire du pays </a:t>
            </a:r>
          </a:p>
          <a:p>
            <a:endParaRPr lang="fr-FR" dirty="0"/>
          </a:p>
        </p:txBody>
      </p:sp>
      <p:sp>
        <p:nvSpPr>
          <p:cNvPr id="4" name="Espace réservé du numéro de diapositive 3"/>
          <p:cNvSpPr>
            <a:spLocks noGrp="1"/>
          </p:cNvSpPr>
          <p:nvPr>
            <p:ph type="sldNum" sz="quarter" idx="12"/>
          </p:nvPr>
        </p:nvSpPr>
        <p:spPr/>
        <p:txBody>
          <a:bodyPr/>
          <a:lstStyle/>
          <a:p>
            <a:fld id="{DFF9C0D1-82B4-4860-B68E-1B5AD593D3A4}"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F9C0D1-82B4-4860-B68E-1B5AD593D3A4}" type="slidenum">
              <a:rPr lang="fr-FR" smtClean="0"/>
              <a:pPr/>
              <a:t>9</a:t>
            </a:fld>
            <a:endParaRPr lang="fr-FR"/>
          </a:p>
        </p:txBody>
      </p:sp>
      <p:sp>
        <p:nvSpPr>
          <p:cNvPr id="6" name="Espace réservé du contenu 2"/>
          <p:cNvSpPr txBox="1">
            <a:spLocks/>
          </p:cNvSpPr>
          <p:nvPr/>
        </p:nvSpPr>
        <p:spPr>
          <a:xfrm>
            <a:off x="390364" y="2331682"/>
            <a:ext cx="8363272" cy="2883268"/>
          </a:xfrm>
          <a:prstGeom prst="rect">
            <a:avLst/>
          </a:prstGeom>
        </p:spPr>
        <p:txBody>
          <a:bodyPr>
            <a:normAutofit/>
          </a:bodyPr>
          <a:lstStyle/>
          <a:p>
            <a:pPr marL="274320" lvl="0" indent="-274320" algn="r">
              <a:spcBef>
                <a:spcPct val="20000"/>
              </a:spcBef>
              <a:buClr>
                <a:schemeClr val="accent3"/>
              </a:buClr>
              <a:buSzPct val="95000"/>
              <a:defRPr/>
            </a:pPr>
            <a:r>
              <a:rPr kumimoji="0" lang="ar-AE" sz="3200" b="0" i="0" u="none" strike="noStrike" kern="1200" cap="none" spc="0" normalizeH="0" baseline="0" noProof="0" dirty="0" smtClean="0">
                <a:ln>
                  <a:noFill/>
                </a:ln>
                <a:solidFill>
                  <a:schemeClr val="tx1"/>
                </a:solidFill>
                <a:effectLst/>
                <a:uLnTx/>
                <a:uFillTx/>
                <a:latin typeface="+mn-lt"/>
                <a:ea typeface="+mn-ea"/>
                <a:cs typeface="+mn-cs"/>
              </a:rPr>
              <a:t>السيادة الغذائية هي حق البلدان في تحديد سياستها الزراعية والغذائية، وحماية وتنظيم إنتاجها وتبادلاتها الزراعية بهدف التنمية المستدامة وتحديد درجة استقلالها الغذائي، </a:t>
            </a:r>
            <a:r>
              <a:rPr lang="ar-AE" sz="3200" dirty="0" smtClean="0"/>
              <a:t>في إطار </a:t>
            </a:r>
            <a:r>
              <a:rPr kumimoji="0" lang="ar-AE" sz="3200" b="0" i="0" u="none" strike="noStrike" kern="1200" cap="none" spc="0" normalizeH="0" baseline="0" noProof="0" dirty="0" smtClean="0">
                <a:ln>
                  <a:noFill/>
                </a:ln>
                <a:solidFill>
                  <a:schemeClr val="tx1"/>
                </a:solidFill>
                <a:effectLst/>
                <a:uLnTx/>
                <a:uFillTx/>
                <a:latin typeface="+mn-lt"/>
                <a:ea typeface="+mn-ea"/>
                <a:cs typeface="+mn-cs"/>
              </a:rPr>
              <a:t>العمل والأجر اللائق.</a:t>
            </a:r>
            <a:endParaRPr kumimoji="0" lang="fr-FR" sz="3000" b="1"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7" name="Titre 5"/>
          <p:cNvSpPr txBox="1">
            <a:spLocks/>
          </p:cNvSpPr>
          <p:nvPr/>
        </p:nvSpPr>
        <p:spPr>
          <a:xfrm>
            <a:off x="457200" y="214290"/>
            <a:ext cx="8229600" cy="857256"/>
          </a:xfrm>
          <a:prstGeom prst="rect">
            <a:avLst/>
          </a:prstGeom>
        </p:spPr>
        <p:txBody>
          <a:bodyP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ar-TN" sz="5000" b="1" i="0" u="none" strike="noStrike" kern="1200" cap="none" spc="0" normalizeH="0" baseline="0" noProof="0" dirty="0" err="1" smtClean="0">
                <a:ln>
                  <a:noFill/>
                </a:ln>
                <a:solidFill>
                  <a:schemeClr val="tx2"/>
                </a:solidFill>
                <a:effectLst/>
                <a:uLnTx/>
                <a:uFillTx/>
                <a:latin typeface="+mj-lt"/>
                <a:ea typeface="+mj-ea"/>
                <a:cs typeface="+mj-cs"/>
              </a:rPr>
              <a:t>المورو</a:t>
            </a:r>
            <a:r>
              <a:rPr kumimoji="0" lang="ar-AE" sz="5000" b="1" i="0" u="none" strike="noStrike" kern="1200" cap="none" spc="0" normalizeH="0" baseline="0" noProof="0" dirty="0" smtClean="0">
                <a:ln>
                  <a:noFill/>
                </a:ln>
                <a:solidFill>
                  <a:schemeClr val="tx2"/>
                </a:solidFill>
                <a:effectLst/>
                <a:uLnTx/>
                <a:uFillTx/>
                <a:latin typeface="+mj-lt"/>
                <a:ea typeface="+mj-ea"/>
                <a:cs typeface="+mj-cs"/>
              </a:rPr>
              <a:t>ث</a:t>
            </a:r>
            <a:r>
              <a:rPr kumimoji="0" lang="ar-TN" sz="5000" b="1" i="0" u="none" strike="noStrike" kern="1200" cap="none" spc="0" normalizeH="0" baseline="0" noProof="0" dirty="0" smtClean="0">
                <a:ln>
                  <a:noFill/>
                </a:ln>
                <a:solidFill>
                  <a:schemeClr val="tx2"/>
                </a:solidFill>
                <a:effectLst/>
                <a:uLnTx/>
                <a:uFillTx/>
                <a:latin typeface="+mj-lt"/>
                <a:ea typeface="+mj-ea"/>
                <a:cs typeface="+mj-cs"/>
              </a:rPr>
              <a:t> </a:t>
            </a:r>
            <a:r>
              <a:rPr kumimoji="0" lang="ar-AE" sz="5000" b="1" i="0" u="none" strike="noStrike" kern="1200" cap="none" spc="0" normalizeH="0" baseline="0" noProof="0" dirty="0" smtClean="0">
                <a:ln>
                  <a:noFill/>
                </a:ln>
                <a:solidFill>
                  <a:schemeClr val="tx2"/>
                </a:solidFill>
                <a:effectLst/>
                <a:uLnTx/>
                <a:uFillTx/>
                <a:latin typeface="+mj-lt"/>
                <a:ea typeface="+mj-ea"/>
                <a:cs typeface="+mj-cs"/>
              </a:rPr>
              <a:t>الجيني </a:t>
            </a:r>
            <a:r>
              <a:rPr kumimoji="0" lang="ar-TN" sz="5000" b="1" i="0" u="none" strike="noStrike" kern="1200" cap="none" spc="0" normalizeH="0" baseline="0" noProof="0" dirty="0" smtClean="0">
                <a:ln>
                  <a:noFill/>
                </a:ln>
                <a:solidFill>
                  <a:schemeClr val="tx2"/>
                </a:solidFill>
                <a:effectLst/>
                <a:uLnTx/>
                <a:uFillTx/>
                <a:latin typeface="+mj-lt"/>
                <a:ea typeface="+mj-ea"/>
                <a:cs typeface="+mj-cs"/>
              </a:rPr>
              <a:t>و</a:t>
            </a:r>
            <a:r>
              <a:rPr kumimoji="0" lang="ar-AE" sz="5000" b="1" i="0" u="none" strike="noStrike" kern="1200" cap="none" spc="0" normalizeH="0" baseline="0" noProof="0" dirty="0" smtClean="0">
                <a:ln>
                  <a:noFill/>
                </a:ln>
                <a:solidFill>
                  <a:schemeClr val="tx2"/>
                </a:solidFill>
                <a:effectLst/>
                <a:uLnTx/>
                <a:uFillTx/>
                <a:latin typeface="+mj-lt"/>
                <a:ea typeface="+mj-ea"/>
                <a:cs typeface="+mj-cs"/>
              </a:rPr>
              <a:t>السيادة الغذائية</a:t>
            </a:r>
            <a:endParaRPr kumimoji="0" lang="fr-FR"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91411</TotalTime>
  <Words>1801</Words>
  <Application>Microsoft Office PowerPoint</Application>
  <PresentationFormat>On-screen Show (4:3)</PresentationFormat>
  <Paragraphs>358</Paragraphs>
  <Slides>45</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Aldhabi</vt:lpstr>
      <vt:lpstr>Arial</vt:lpstr>
      <vt:lpstr>Arial Rounded MT Bold</vt:lpstr>
      <vt:lpstr>Calibri</vt:lpstr>
      <vt:lpstr>Century Gothic</vt:lpstr>
      <vt:lpstr>Constantia</vt:lpstr>
      <vt:lpstr>Freestyle Script</vt:lpstr>
      <vt:lpstr>Majalla UI</vt:lpstr>
      <vt:lpstr>Times New Roman</vt:lpstr>
      <vt:lpstr>Traditional Arabic</vt:lpstr>
      <vt:lpstr>Wingdings</vt:lpstr>
      <vt:lpstr>Wingdings 2</vt:lpstr>
      <vt:lpstr>Débit</vt:lpstr>
      <vt:lpstr>PowerPoint Presentation</vt:lpstr>
      <vt:lpstr>PowerPoint Presentation</vt:lpstr>
      <vt:lpstr>الزراعة البيئية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أنواع تكاثر النباتات المزروعة</vt:lpstr>
      <vt:lpstr>أنواع تكاثر النباتات المزروعة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الإنتخاب التشاركي</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Convertio</cp:lastModifiedBy>
  <cp:revision>1350</cp:revision>
  <dcterms:created xsi:type="dcterms:W3CDTF">2017-04-27T14:25:10Z</dcterms:created>
  <dcterms:modified xsi:type="dcterms:W3CDTF">2024-05-16T12:17:15Z</dcterms:modified>
</cp:coreProperties>
</file>