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77" r:id="rId3"/>
    <p:sldId id="395" r:id="rId4"/>
    <p:sldId id="396" r:id="rId5"/>
    <p:sldId id="278" r:id="rId6"/>
    <p:sldId id="280" r:id="rId7"/>
    <p:sldId id="279" r:id="rId8"/>
    <p:sldId id="284" r:id="rId9"/>
    <p:sldId id="259" r:id="rId10"/>
    <p:sldId id="260" r:id="rId11"/>
    <p:sldId id="430" r:id="rId12"/>
    <p:sldId id="431" r:id="rId13"/>
    <p:sldId id="432" r:id="rId14"/>
    <p:sldId id="433" r:id="rId15"/>
    <p:sldId id="392" r:id="rId16"/>
    <p:sldId id="281" r:id="rId17"/>
    <p:sldId id="285" r:id="rId18"/>
    <p:sldId id="289" r:id="rId19"/>
    <p:sldId id="294" r:id="rId20"/>
    <p:sldId id="315" r:id="rId21"/>
    <p:sldId id="301" r:id="rId22"/>
    <p:sldId id="302" r:id="rId23"/>
    <p:sldId id="303" r:id="rId24"/>
    <p:sldId id="313" r:id="rId25"/>
    <p:sldId id="304" r:id="rId26"/>
    <p:sldId id="312" r:id="rId27"/>
    <p:sldId id="320" r:id="rId28"/>
    <p:sldId id="322" r:id="rId29"/>
    <p:sldId id="323" r:id="rId30"/>
    <p:sldId id="324" r:id="rId31"/>
    <p:sldId id="325" r:id="rId32"/>
    <p:sldId id="328" r:id="rId33"/>
    <p:sldId id="350" r:id="rId34"/>
    <p:sldId id="349" r:id="rId35"/>
    <p:sldId id="329" r:id="rId36"/>
    <p:sldId id="337" r:id="rId37"/>
    <p:sldId id="341" r:id="rId38"/>
    <p:sldId id="343" r:id="rId39"/>
    <p:sldId id="344" r:id="rId40"/>
    <p:sldId id="345" r:id="rId41"/>
    <p:sldId id="346" r:id="rId42"/>
    <p:sldId id="351" r:id="rId43"/>
    <p:sldId id="436" r:id="rId44"/>
    <p:sldId id="435" r:id="rId45"/>
    <p:sldId id="352" r:id="rId46"/>
    <p:sldId id="355" r:id="rId47"/>
    <p:sldId id="360" r:id="rId48"/>
    <p:sldId id="359" r:id="rId49"/>
    <p:sldId id="397" r:id="rId50"/>
    <p:sldId id="406" r:id="rId51"/>
    <p:sldId id="408" r:id="rId52"/>
    <p:sldId id="409" r:id="rId53"/>
    <p:sldId id="410" r:id="rId54"/>
    <p:sldId id="411" r:id="rId55"/>
    <p:sldId id="412" r:id="rId56"/>
    <p:sldId id="413" r:id="rId57"/>
    <p:sldId id="414" r:id="rId58"/>
    <p:sldId id="415" r:id="rId59"/>
    <p:sldId id="416" r:id="rId60"/>
    <p:sldId id="417" r:id="rId61"/>
    <p:sldId id="418" r:id="rId62"/>
    <p:sldId id="419" r:id="rId63"/>
    <p:sldId id="420" r:id="rId64"/>
    <p:sldId id="421" r:id="rId65"/>
    <p:sldId id="422" r:id="rId66"/>
    <p:sldId id="423" r:id="rId67"/>
    <p:sldId id="424" r:id="rId68"/>
    <p:sldId id="425" r:id="rId69"/>
    <p:sldId id="426" r:id="rId70"/>
    <p:sldId id="427" r:id="rId7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p:scale>
        <a:sx n="100" d="100"/>
        <a:sy n="100" d="100"/>
      </p:scale>
      <p:origin x="0" y="-31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F73AA-8D15-434E-AC74-5453B4B7E551}" type="datetimeFigureOut">
              <a:rPr lang="en-US" smtClean="0"/>
              <a:t>12/4/2023</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1510F-CC91-4B61-9D56-3F5EB794FD57}" type="slidenum">
              <a:rPr lang="en-US" smtClean="0"/>
              <a:t>‹N°›</a:t>
            </a:fld>
            <a:endParaRPr lang="en-US"/>
          </a:p>
        </p:txBody>
      </p:sp>
    </p:spTree>
    <p:extLst>
      <p:ext uri="{BB962C8B-B14F-4D97-AF65-F5344CB8AC3E}">
        <p14:creationId xmlns:p14="http://schemas.microsoft.com/office/powerpoint/2010/main" val="177623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fr-FR" smtClean="0">
                <a:solidFill>
                  <a:srgbClr val="000000"/>
                </a:solidFill>
              </a:rPr>
              <a:t>© Copyright Showeet.com – Free PowerPoint Templates</a:t>
            </a:r>
            <a:endParaRPr lang="en-US" altLang="fr-FR"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B1E068D-C6F3-4172-B1A2-719C0B1B6536}" type="slidenum">
              <a:rPr lang="en-US" altLang="fr-FR" smtClean="0"/>
              <a:pPr/>
              <a:t>3</a:t>
            </a:fld>
            <a:endParaRPr lang="en-US" altLang="fr-FR" smtClean="0"/>
          </a:p>
        </p:txBody>
      </p:sp>
    </p:spTree>
    <p:extLst>
      <p:ext uri="{BB962C8B-B14F-4D97-AF65-F5344CB8AC3E}">
        <p14:creationId xmlns:p14="http://schemas.microsoft.com/office/powerpoint/2010/main" val="154703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fr-FR" smtClean="0">
                <a:solidFill>
                  <a:srgbClr val="000000"/>
                </a:solidFill>
              </a:rPr>
              <a:t>© Copyright Showeet.com – Free PowerPoint Templates</a:t>
            </a:r>
            <a:endParaRPr lang="en-US" altLang="fr-FR"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69C8DA9-7808-489E-BF7E-6DFF34F98CC3}" type="slidenum">
              <a:rPr lang="en-US" altLang="fr-FR" smtClean="0"/>
              <a:pPr/>
              <a:t>11</a:t>
            </a:fld>
            <a:endParaRPr lang="en-US" altLang="fr-FR" smtClean="0"/>
          </a:p>
        </p:txBody>
      </p:sp>
    </p:spTree>
    <p:extLst>
      <p:ext uri="{BB962C8B-B14F-4D97-AF65-F5344CB8AC3E}">
        <p14:creationId xmlns:p14="http://schemas.microsoft.com/office/powerpoint/2010/main" val="139677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C4B94748-4386-4D4E-AC96-A651ECBFA2A4}" type="datetimeFigureOut">
              <a:rPr lang="en-US" smtClean="0"/>
              <a:t>12/4/2023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2686063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4B94748-4386-4D4E-AC96-A651ECBFA2A4}" type="datetimeFigureOut">
              <a:rPr lang="en-US" smtClean="0"/>
              <a:t>12/4/2023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240850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4B94748-4386-4D4E-AC96-A651ECBFA2A4}" type="datetimeFigureOut">
              <a:rPr lang="en-US" smtClean="0"/>
              <a:t>12/4/2023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482949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cxnSp>
        <p:nvCxnSpPr>
          <p:cNvPr id="3" name="Straight Connector 14"/>
          <p:cNvCxnSpPr/>
          <p:nvPr userDrawn="1"/>
        </p:nvCxnSpPr>
        <p:spPr>
          <a:xfrm>
            <a:off x="838200" y="6269038"/>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12"/>
          <p:cNvCxnSpPr>
            <a:cxnSpLocks/>
          </p:cNvCxnSpPr>
          <p:nvPr userDrawn="1"/>
        </p:nvCxnSpPr>
        <p:spPr>
          <a:xfrm>
            <a:off x="10373784" y="6356351"/>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9"/>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5" name="Date Placeholder 3"/>
          <p:cNvSpPr>
            <a:spLocks noGrp="1"/>
          </p:cNvSpPr>
          <p:nvPr>
            <p:ph type="dt" sz="half" idx="10"/>
          </p:nvPr>
        </p:nvSpPr>
        <p:spPr>
          <a:xfrm>
            <a:off x="838200" y="6356351"/>
            <a:ext cx="1297517" cy="365125"/>
          </a:xfrm>
        </p:spPr>
        <p:txBody>
          <a:bodyPr lIns="0" rIns="0"/>
          <a:lstStyle>
            <a:lvl1pPr>
              <a:defRPr>
                <a:solidFill>
                  <a:schemeClr val="bg2">
                    <a:lumMod val="75000"/>
                  </a:schemeClr>
                </a:solidFill>
              </a:defRPr>
            </a:lvl1pPr>
          </a:lstStyle>
          <a:p>
            <a:pPr>
              <a:defRPr/>
            </a:pPr>
            <a:r>
              <a:rPr lang="en-US"/>
              <a:t>Your Date Here</a:t>
            </a:r>
          </a:p>
        </p:txBody>
      </p:sp>
      <p:sp>
        <p:nvSpPr>
          <p:cNvPr id="6" name="Footer Placeholder 4"/>
          <p:cNvSpPr>
            <a:spLocks noGrp="1"/>
          </p:cNvSpPr>
          <p:nvPr>
            <p:ph type="ftr" sz="quarter" idx="11"/>
          </p:nvPr>
        </p:nvSpPr>
        <p:spPr>
          <a:xfrm>
            <a:off x="2639485" y="6356351"/>
            <a:ext cx="6913033" cy="365125"/>
          </a:xfrm>
        </p:spPr>
        <p:txBody>
          <a:bodyPr rIns="365760"/>
          <a:lstStyle>
            <a:lvl1pPr algn="ctr">
              <a:defRPr>
                <a:solidFill>
                  <a:schemeClr val="bg2">
                    <a:lumMod val="75000"/>
                  </a:schemeClr>
                </a:solidFill>
              </a:defRPr>
            </a:lvl1pPr>
          </a:lstStyle>
          <a:p>
            <a:pPr>
              <a:defRPr/>
            </a:pPr>
            <a:r>
              <a:rPr lang="en-US"/>
              <a:t>Your Footer Here</a:t>
            </a:r>
          </a:p>
        </p:txBody>
      </p:sp>
      <p:sp>
        <p:nvSpPr>
          <p:cNvPr id="7" name="Slide Number Placeholder 5"/>
          <p:cNvSpPr>
            <a:spLocks noGrp="1"/>
          </p:cNvSpPr>
          <p:nvPr>
            <p:ph type="sldNum" sz="quarter" idx="12"/>
          </p:nvPr>
        </p:nvSpPr>
        <p:spPr>
          <a:xfrm>
            <a:off x="10488085" y="6356351"/>
            <a:ext cx="865716" cy="365125"/>
          </a:xfrm>
        </p:spPr>
        <p:txBody>
          <a:bodyPr lIns="0" rIns="0"/>
          <a:lstStyle>
            <a:lvl1pPr>
              <a:defRPr lang="en-US">
                <a:solidFill>
                  <a:schemeClr val="accent2"/>
                </a:solidFill>
              </a:defRPr>
            </a:lvl1pPr>
          </a:lstStyle>
          <a:p>
            <a:pPr>
              <a:defRPr/>
            </a:pPr>
            <a:fld id="{1C7F85F6-502A-4E89-A143-8DC0F5A0F3B5}" type="slidenum">
              <a:rPr/>
              <a:pPr>
                <a:defRPr/>
              </a:pPr>
              <a:t>‹N°›</a:t>
            </a:fld>
            <a:endParaRPr/>
          </a:p>
        </p:txBody>
      </p:sp>
    </p:spTree>
    <p:extLst>
      <p:ext uri="{BB962C8B-B14F-4D97-AF65-F5344CB8AC3E}">
        <p14:creationId xmlns:p14="http://schemas.microsoft.com/office/powerpoint/2010/main" val="153741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4B94748-4386-4D4E-AC96-A651ECBFA2A4}" type="datetimeFigureOut">
              <a:rPr lang="en-US" smtClean="0"/>
              <a:t>12/4/2023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1311515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4B94748-4386-4D4E-AC96-A651ECBFA2A4}" type="datetimeFigureOut">
              <a:rPr lang="en-US" smtClean="0"/>
              <a:t>12/4/2023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323868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C4B94748-4386-4D4E-AC96-A651ECBFA2A4}" type="datetimeFigureOut">
              <a:rPr lang="en-US" smtClean="0"/>
              <a:t>12/4/2023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71817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C4B94748-4386-4D4E-AC96-A651ECBFA2A4}" type="datetimeFigureOut">
              <a:rPr lang="en-US" smtClean="0"/>
              <a:t>12/4/2023</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71107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C4B94748-4386-4D4E-AC96-A651ECBFA2A4}" type="datetimeFigureOut">
              <a:rPr lang="en-US" smtClean="0"/>
              <a:t>12/4/2023</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94331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B94748-4386-4D4E-AC96-A651ECBFA2A4}" type="datetimeFigureOut">
              <a:rPr lang="en-US" smtClean="0"/>
              <a:t>12/4/2023</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207807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4B94748-4386-4D4E-AC96-A651ECBFA2A4}" type="datetimeFigureOut">
              <a:rPr lang="en-US" smtClean="0"/>
              <a:t>12/4/2023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1866411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4B94748-4386-4D4E-AC96-A651ECBFA2A4}" type="datetimeFigureOut">
              <a:rPr lang="en-US" smtClean="0"/>
              <a:t>12/4/2023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91F98EDD-0D26-4895-9DF1-46DFA90E26FF}" type="slidenum">
              <a:rPr lang="en-US" smtClean="0"/>
              <a:t>‹N°›</a:t>
            </a:fld>
            <a:endParaRPr lang="en-US"/>
          </a:p>
        </p:txBody>
      </p:sp>
    </p:spTree>
    <p:extLst>
      <p:ext uri="{BB962C8B-B14F-4D97-AF65-F5344CB8AC3E}">
        <p14:creationId xmlns:p14="http://schemas.microsoft.com/office/powerpoint/2010/main" val="4073255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94748-4386-4D4E-AC96-A651ECBFA2A4}" type="datetimeFigureOut">
              <a:rPr lang="en-US" smtClean="0"/>
              <a:t>12/4/2023</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98EDD-0D26-4895-9DF1-46DFA90E26FF}" type="slidenum">
              <a:rPr lang="en-US" smtClean="0"/>
              <a:t>‹N°›</a:t>
            </a:fld>
            <a:endParaRPr lang="en-US"/>
          </a:p>
        </p:txBody>
      </p:sp>
    </p:spTree>
    <p:extLst>
      <p:ext uri="{BB962C8B-B14F-4D97-AF65-F5344CB8AC3E}">
        <p14:creationId xmlns:p14="http://schemas.microsoft.com/office/powerpoint/2010/main" val="3448339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548749" y="3307177"/>
            <a:ext cx="8708995" cy="1169551"/>
          </a:xfrm>
          <a:prstGeom prst="rect">
            <a:avLst/>
          </a:prstGeom>
          <a:noFill/>
        </p:spPr>
        <p:txBody>
          <a:bodyPr wrap="square" rtlCol="0">
            <a:spAutoFit/>
          </a:bodyPr>
          <a:lstStyle/>
          <a:p>
            <a:pPr algn="ctr"/>
            <a:r>
              <a:rPr lang="fr-FR" sz="2800" b="1" dirty="0" smtClean="0">
                <a:solidFill>
                  <a:srgbClr val="00B050"/>
                </a:solidFill>
              </a:rPr>
              <a:t>Aménagement paysager des systèmes agro-écologiques</a:t>
            </a:r>
          </a:p>
          <a:p>
            <a:pPr algn="ctr"/>
            <a:r>
              <a:rPr lang="fr-FR" sz="2400" dirty="0" smtClean="0">
                <a:solidFill>
                  <a:srgbClr val="00B050"/>
                </a:solidFill>
              </a:rPr>
              <a:t>Aspects paysagers des exploitations agricoles</a:t>
            </a:r>
          </a:p>
          <a:p>
            <a:endParaRPr lang="en-US" dirty="0">
              <a:solidFill>
                <a:srgbClr val="00B050"/>
              </a:solidFill>
            </a:endParaRPr>
          </a:p>
        </p:txBody>
      </p:sp>
      <p:pic>
        <p:nvPicPr>
          <p:cNvPr id="3" name="Image 2"/>
          <p:cNvPicPr>
            <a:picLocks noChangeAspect="1"/>
          </p:cNvPicPr>
          <p:nvPr/>
        </p:nvPicPr>
        <p:blipFill rotWithShape="1">
          <a:blip r:embed="rId2"/>
          <a:srcRect l="2929" t="18195" r="3793" b="7657"/>
          <a:stretch/>
        </p:blipFill>
        <p:spPr>
          <a:xfrm>
            <a:off x="1073198" y="372862"/>
            <a:ext cx="9517861" cy="1935332"/>
          </a:xfrm>
          <a:prstGeom prst="rect">
            <a:avLst/>
          </a:prstGeom>
        </p:spPr>
      </p:pic>
      <p:sp>
        <p:nvSpPr>
          <p:cNvPr id="6" name="ZoneTexte 5"/>
          <p:cNvSpPr txBox="1"/>
          <p:nvPr/>
        </p:nvSpPr>
        <p:spPr>
          <a:xfrm>
            <a:off x="1477630" y="2488105"/>
            <a:ext cx="8708995" cy="1138773"/>
          </a:xfrm>
          <a:prstGeom prst="rect">
            <a:avLst/>
          </a:prstGeom>
          <a:noFill/>
        </p:spPr>
        <p:txBody>
          <a:bodyPr wrap="square" rtlCol="0">
            <a:spAutoFit/>
          </a:bodyPr>
          <a:lstStyle/>
          <a:p>
            <a:pPr algn="ctr"/>
            <a:r>
              <a:rPr lang="fr-FR" sz="2800" b="1" dirty="0" smtClean="0"/>
              <a:t>Formation des formateurs en agro-écologie</a:t>
            </a:r>
          </a:p>
          <a:p>
            <a:pPr algn="ctr"/>
            <a:r>
              <a:rPr lang="fr-FR" sz="2000" b="1" dirty="0" smtClean="0"/>
              <a:t>Au Centre de Formation Agricole de Chott </a:t>
            </a:r>
            <a:r>
              <a:rPr lang="fr-FR" sz="2000" b="1" dirty="0" err="1" smtClean="0"/>
              <a:t>Mariem</a:t>
            </a:r>
            <a:endParaRPr lang="fr-FR" sz="2000" b="1" dirty="0" smtClean="0"/>
          </a:p>
          <a:p>
            <a:endParaRPr lang="en-US" sz="2000" b="1" dirty="0"/>
          </a:p>
        </p:txBody>
      </p:sp>
      <p:sp>
        <p:nvSpPr>
          <p:cNvPr id="7" name="ZoneTexte 6"/>
          <p:cNvSpPr txBox="1"/>
          <p:nvPr/>
        </p:nvSpPr>
        <p:spPr>
          <a:xfrm>
            <a:off x="1741789" y="4365940"/>
            <a:ext cx="8708995" cy="400110"/>
          </a:xfrm>
          <a:prstGeom prst="rect">
            <a:avLst/>
          </a:prstGeom>
          <a:noFill/>
        </p:spPr>
        <p:txBody>
          <a:bodyPr wrap="square" rtlCol="0">
            <a:spAutoFit/>
          </a:bodyPr>
          <a:lstStyle/>
          <a:p>
            <a:pPr algn="ctr"/>
            <a:r>
              <a:rPr lang="fr-FR" sz="2000" dirty="0" smtClean="0"/>
              <a:t>Formatrice: Dr. Saida HAMMAMI</a:t>
            </a:r>
            <a:endParaRPr lang="en-US" sz="2000" dirty="0"/>
          </a:p>
        </p:txBody>
      </p:sp>
      <p:pic>
        <p:nvPicPr>
          <p:cNvPr id="4" name="Image 3"/>
          <p:cNvPicPr>
            <a:picLocks noChangeAspect="1"/>
          </p:cNvPicPr>
          <p:nvPr/>
        </p:nvPicPr>
        <p:blipFill>
          <a:blip r:embed="rId3"/>
          <a:stretch>
            <a:fillRect/>
          </a:stretch>
        </p:blipFill>
        <p:spPr>
          <a:xfrm>
            <a:off x="286" y="5614416"/>
            <a:ext cx="12192000" cy="1243584"/>
          </a:xfrm>
          <a:prstGeom prst="rect">
            <a:avLst/>
          </a:prstGeom>
        </p:spPr>
      </p:pic>
      <p:sp>
        <p:nvSpPr>
          <p:cNvPr id="8" name="ZoneTexte 7"/>
          <p:cNvSpPr txBox="1"/>
          <p:nvPr/>
        </p:nvSpPr>
        <p:spPr>
          <a:xfrm>
            <a:off x="1741788" y="5107057"/>
            <a:ext cx="8708995" cy="369332"/>
          </a:xfrm>
          <a:prstGeom prst="rect">
            <a:avLst/>
          </a:prstGeom>
          <a:noFill/>
        </p:spPr>
        <p:txBody>
          <a:bodyPr wrap="square" rtlCol="0">
            <a:spAutoFit/>
          </a:bodyPr>
          <a:lstStyle/>
          <a:p>
            <a:pPr algn="ctr"/>
            <a:r>
              <a:rPr lang="fr-FR" b="1" dirty="0" smtClean="0"/>
              <a:t>Le 03 Octobre 2023</a:t>
            </a:r>
            <a:endParaRPr lang="en-US" b="1" dirty="0"/>
          </a:p>
        </p:txBody>
      </p:sp>
    </p:spTree>
    <p:extLst>
      <p:ext uri="{BB962C8B-B14F-4D97-AF65-F5344CB8AC3E}">
        <p14:creationId xmlns:p14="http://schemas.microsoft.com/office/powerpoint/2010/main" val="3848628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74556" y="788952"/>
            <a:ext cx="11415749" cy="4587638"/>
          </a:xfrm>
          <a:prstGeom prst="rect">
            <a:avLst/>
          </a:prstGeom>
        </p:spPr>
      </p:pic>
    </p:spTree>
    <p:extLst>
      <p:ext uri="{BB962C8B-B14F-4D97-AF65-F5344CB8AC3E}">
        <p14:creationId xmlns:p14="http://schemas.microsoft.com/office/powerpoint/2010/main" val="1657273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809876" y="2135188"/>
            <a:ext cx="3159125" cy="368300"/>
          </a:xfrm>
          <a:prstGeom prst="rect">
            <a:avLst/>
          </a:prstGeom>
          <a:noFill/>
        </p:spPr>
        <p:txBody>
          <a:bodyPr tIns="0" bIns="0">
            <a:spAutoFit/>
          </a:bodyPr>
          <a:lstStyle/>
          <a:p>
            <a:pPr>
              <a:defRPr/>
            </a:pPr>
            <a:r>
              <a:rPr lang="en-US" sz="1200" dirty="0" err="1">
                <a:solidFill>
                  <a:schemeClr val="tx2">
                    <a:lumMod val="75000"/>
                  </a:schemeClr>
                </a:solidFill>
              </a:rPr>
              <a:t>Possibilité</a:t>
            </a:r>
            <a:r>
              <a:rPr lang="en-US" sz="1200" dirty="0">
                <a:solidFill>
                  <a:schemeClr val="tx2">
                    <a:lumMod val="75000"/>
                  </a:schemeClr>
                </a:solidFill>
              </a:rPr>
              <a:t> de </a:t>
            </a:r>
            <a:r>
              <a:rPr lang="en-US" sz="1200" dirty="0" err="1">
                <a:solidFill>
                  <a:schemeClr val="tx2">
                    <a:lumMod val="75000"/>
                  </a:schemeClr>
                </a:solidFill>
              </a:rPr>
              <a:t>mise</a:t>
            </a:r>
            <a:r>
              <a:rPr lang="en-US" sz="1200" dirty="0">
                <a:solidFill>
                  <a:schemeClr val="tx2">
                    <a:lumMod val="75000"/>
                  </a:schemeClr>
                </a:solidFill>
              </a:rPr>
              <a:t> en </a:t>
            </a:r>
            <a:r>
              <a:rPr lang="en-US" sz="1200" dirty="0" err="1">
                <a:solidFill>
                  <a:schemeClr val="tx2">
                    <a:lumMod val="75000"/>
                  </a:schemeClr>
                </a:solidFill>
              </a:rPr>
              <a:t>valeur</a:t>
            </a:r>
            <a:r>
              <a:rPr lang="en-US" sz="1200" dirty="0">
                <a:solidFill>
                  <a:schemeClr val="tx2">
                    <a:lumMod val="75000"/>
                  </a:schemeClr>
                </a:solidFill>
              </a:rPr>
              <a:t> de la </a:t>
            </a:r>
            <a:r>
              <a:rPr lang="en-US" sz="1200" dirty="0" err="1">
                <a:solidFill>
                  <a:schemeClr val="tx2">
                    <a:lumMod val="75000"/>
                  </a:schemeClr>
                </a:solidFill>
              </a:rPr>
              <a:t>terre</a:t>
            </a:r>
            <a:r>
              <a:rPr lang="en-US" sz="1200" dirty="0">
                <a:solidFill>
                  <a:schemeClr val="tx2">
                    <a:lumMod val="75000"/>
                  </a:schemeClr>
                </a:solidFill>
              </a:rPr>
              <a:t> à petite </a:t>
            </a:r>
            <a:r>
              <a:rPr lang="en-US" sz="1200" dirty="0" err="1">
                <a:solidFill>
                  <a:schemeClr val="tx2">
                    <a:lumMod val="75000"/>
                  </a:schemeClr>
                </a:solidFill>
              </a:rPr>
              <a:t>échelle</a:t>
            </a:r>
            <a:r>
              <a:rPr lang="en-US" sz="1200" dirty="0">
                <a:solidFill>
                  <a:schemeClr val="tx2">
                    <a:lumMod val="75000"/>
                  </a:schemeClr>
                </a:solidFill>
              </a:rPr>
              <a:t>.</a:t>
            </a:r>
          </a:p>
        </p:txBody>
      </p:sp>
      <p:sp>
        <p:nvSpPr>
          <p:cNvPr id="24" name="Rectangle 23"/>
          <p:cNvSpPr/>
          <p:nvPr/>
        </p:nvSpPr>
        <p:spPr>
          <a:xfrm>
            <a:off x="2214563" y="2065338"/>
            <a:ext cx="595312" cy="5953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ea typeface="Roboto Black" panose="02000000000000000000" pitchFamily="2" charset="0"/>
                <a:cs typeface="Calibri" panose="020F0502020204030204" pitchFamily="34" charset="0"/>
              </a:rPr>
              <a:t>01</a:t>
            </a:r>
          </a:p>
        </p:txBody>
      </p:sp>
      <p:sp>
        <p:nvSpPr>
          <p:cNvPr id="29" name="TextBox 28"/>
          <p:cNvSpPr txBox="1"/>
          <p:nvPr/>
        </p:nvSpPr>
        <p:spPr>
          <a:xfrm>
            <a:off x="2884489" y="3125788"/>
            <a:ext cx="3159125" cy="368300"/>
          </a:xfrm>
          <a:prstGeom prst="rect">
            <a:avLst/>
          </a:prstGeom>
          <a:noFill/>
        </p:spPr>
        <p:txBody>
          <a:bodyPr tIns="0" bIns="0">
            <a:spAutoFit/>
          </a:bodyPr>
          <a:lstStyle/>
          <a:p>
            <a:pPr>
              <a:defRPr/>
            </a:pPr>
            <a:r>
              <a:rPr lang="en-US" sz="1200" dirty="0" err="1">
                <a:solidFill>
                  <a:schemeClr val="tx2">
                    <a:lumMod val="75000"/>
                  </a:schemeClr>
                </a:solidFill>
              </a:rPr>
              <a:t>Utilisation</a:t>
            </a:r>
            <a:r>
              <a:rPr lang="en-US" sz="1200" dirty="0">
                <a:solidFill>
                  <a:schemeClr val="tx2">
                    <a:lumMod val="75000"/>
                  </a:schemeClr>
                </a:solidFill>
              </a:rPr>
              <a:t> du sol plus </a:t>
            </a:r>
            <a:r>
              <a:rPr lang="en-US" sz="1200" dirty="0" err="1">
                <a:solidFill>
                  <a:schemeClr val="tx2">
                    <a:lumMod val="75000"/>
                  </a:schemeClr>
                </a:solidFill>
              </a:rPr>
              <a:t>souvent</a:t>
            </a:r>
            <a:r>
              <a:rPr lang="en-US" sz="1200" dirty="0">
                <a:solidFill>
                  <a:schemeClr val="tx2">
                    <a:lumMod val="75000"/>
                  </a:schemeClr>
                </a:solidFill>
              </a:rPr>
              <a:t> intensive </a:t>
            </a:r>
            <a:r>
              <a:rPr lang="en-US" sz="1200" dirty="0" err="1">
                <a:solidFill>
                  <a:schemeClr val="tx2">
                    <a:lumMod val="75000"/>
                  </a:schemeClr>
                </a:solidFill>
              </a:rPr>
              <a:t>d’extensive</a:t>
            </a:r>
            <a:r>
              <a:rPr lang="en-US" sz="1200" dirty="0">
                <a:solidFill>
                  <a:schemeClr val="tx2">
                    <a:lumMod val="75000"/>
                  </a:schemeClr>
                </a:solidFill>
              </a:rPr>
              <a:t>.</a:t>
            </a:r>
          </a:p>
        </p:txBody>
      </p:sp>
      <p:sp>
        <p:nvSpPr>
          <p:cNvPr id="28" name="Rectangle 27"/>
          <p:cNvSpPr/>
          <p:nvPr/>
        </p:nvSpPr>
        <p:spPr>
          <a:xfrm>
            <a:off x="2170114" y="3055939"/>
            <a:ext cx="593725" cy="593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ea typeface="Roboto Black" panose="02000000000000000000" pitchFamily="2" charset="0"/>
                <a:cs typeface="Calibri" panose="020F0502020204030204" pitchFamily="34" charset="0"/>
              </a:rPr>
              <a:t>02</a:t>
            </a:r>
          </a:p>
        </p:txBody>
      </p:sp>
      <p:sp>
        <p:nvSpPr>
          <p:cNvPr id="34" name="TextBox 33"/>
          <p:cNvSpPr txBox="1"/>
          <p:nvPr/>
        </p:nvSpPr>
        <p:spPr>
          <a:xfrm>
            <a:off x="2882901" y="4043364"/>
            <a:ext cx="3159125" cy="554037"/>
          </a:xfrm>
          <a:prstGeom prst="rect">
            <a:avLst/>
          </a:prstGeom>
          <a:noFill/>
        </p:spPr>
        <p:txBody>
          <a:bodyPr tIns="0" bIns="0">
            <a:spAutoFit/>
          </a:bodyPr>
          <a:lstStyle/>
          <a:p>
            <a:pPr>
              <a:defRPr/>
            </a:pPr>
            <a:r>
              <a:rPr lang="en-US" sz="1200" dirty="0" err="1">
                <a:solidFill>
                  <a:schemeClr val="tx2">
                    <a:lumMod val="75000"/>
                  </a:schemeClr>
                </a:solidFill>
              </a:rPr>
              <a:t>Diversité</a:t>
            </a:r>
            <a:r>
              <a:rPr lang="en-US" sz="1200" dirty="0">
                <a:solidFill>
                  <a:schemeClr val="tx2">
                    <a:lumMod val="75000"/>
                  </a:schemeClr>
                </a:solidFill>
              </a:rPr>
              <a:t> des </a:t>
            </a:r>
            <a:r>
              <a:rPr lang="en-US" sz="1200" dirty="0" err="1">
                <a:solidFill>
                  <a:schemeClr val="tx2">
                    <a:lumMod val="75000"/>
                  </a:schemeClr>
                </a:solidFill>
              </a:rPr>
              <a:t>éspèces</a:t>
            </a:r>
            <a:r>
              <a:rPr lang="en-US" sz="1200" dirty="0">
                <a:solidFill>
                  <a:schemeClr val="tx2">
                    <a:lumMod val="75000"/>
                  </a:schemeClr>
                </a:solidFill>
              </a:rPr>
              <a:t> </a:t>
            </a:r>
            <a:r>
              <a:rPr lang="en-US" sz="1200" dirty="0" err="1">
                <a:solidFill>
                  <a:schemeClr val="tx2">
                    <a:lumMod val="75000"/>
                  </a:schemeClr>
                </a:solidFill>
              </a:rPr>
              <a:t>végétales</a:t>
            </a:r>
            <a:r>
              <a:rPr lang="en-US" sz="1200" dirty="0">
                <a:solidFill>
                  <a:schemeClr val="tx2">
                    <a:lumMod val="75000"/>
                  </a:schemeClr>
                </a:solidFill>
              </a:rPr>
              <a:t>, des </a:t>
            </a:r>
            <a:r>
              <a:rPr lang="en-US" sz="1200" dirty="0" err="1">
                <a:solidFill>
                  <a:schemeClr val="tx2">
                    <a:lumMod val="75000"/>
                  </a:schemeClr>
                </a:solidFill>
              </a:rPr>
              <a:t>variétés</a:t>
            </a:r>
            <a:r>
              <a:rPr lang="en-US" sz="1200" dirty="0">
                <a:solidFill>
                  <a:schemeClr val="tx2">
                    <a:lumMod val="75000"/>
                  </a:schemeClr>
                </a:solidFill>
              </a:rPr>
              <a:t> </a:t>
            </a:r>
            <a:r>
              <a:rPr lang="en-US" sz="1200" dirty="0" err="1">
                <a:solidFill>
                  <a:schemeClr val="tx2">
                    <a:lumMod val="75000"/>
                  </a:schemeClr>
                </a:solidFill>
              </a:rPr>
              <a:t>employées</a:t>
            </a:r>
            <a:r>
              <a:rPr lang="en-US" sz="1200" dirty="0">
                <a:solidFill>
                  <a:schemeClr val="tx2">
                    <a:lumMod val="75000"/>
                  </a:schemeClr>
                </a:solidFill>
              </a:rPr>
              <a:t>, de la production, du microclimate et de </a:t>
            </a:r>
            <a:r>
              <a:rPr lang="en-US" sz="1200" dirty="0" err="1">
                <a:solidFill>
                  <a:schemeClr val="tx2">
                    <a:lumMod val="75000"/>
                  </a:schemeClr>
                </a:solidFill>
              </a:rPr>
              <a:t>l’habitat</a:t>
            </a:r>
            <a:r>
              <a:rPr lang="en-US" sz="1200" dirty="0">
                <a:solidFill>
                  <a:schemeClr val="tx2">
                    <a:lumMod val="75000"/>
                  </a:schemeClr>
                </a:solidFill>
              </a:rPr>
              <a:t>. </a:t>
            </a:r>
          </a:p>
        </p:txBody>
      </p:sp>
      <p:sp>
        <p:nvSpPr>
          <p:cNvPr id="33" name="Rectangle 32"/>
          <p:cNvSpPr/>
          <p:nvPr/>
        </p:nvSpPr>
        <p:spPr>
          <a:xfrm>
            <a:off x="2181226" y="4043364"/>
            <a:ext cx="593725" cy="59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ea typeface="Roboto Black" panose="02000000000000000000" pitchFamily="2" charset="0"/>
                <a:cs typeface="Calibri" panose="020F0502020204030204" pitchFamily="34" charset="0"/>
              </a:rPr>
              <a:t>03</a:t>
            </a:r>
          </a:p>
        </p:txBody>
      </p:sp>
      <p:sp>
        <p:nvSpPr>
          <p:cNvPr id="52" name="TextBox 51"/>
          <p:cNvSpPr txBox="1"/>
          <p:nvPr/>
        </p:nvSpPr>
        <p:spPr>
          <a:xfrm>
            <a:off x="6751639" y="2060575"/>
            <a:ext cx="3159125" cy="369888"/>
          </a:xfrm>
          <a:prstGeom prst="rect">
            <a:avLst/>
          </a:prstGeom>
          <a:noFill/>
        </p:spPr>
        <p:txBody>
          <a:bodyPr tIns="0" bIns="0">
            <a:spAutoFit/>
          </a:bodyPr>
          <a:lstStyle/>
          <a:p>
            <a:pPr algn="just">
              <a:defRPr/>
            </a:pPr>
            <a:r>
              <a:rPr lang="en-US" sz="1200" dirty="0">
                <a:solidFill>
                  <a:schemeClr val="tx2">
                    <a:lumMod val="75000"/>
                  </a:schemeClr>
                </a:solidFill>
              </a:rPr>
              <a:t>Accent </a:t>
            </a:r>
            <a:r>
              <a:rPr lang="en-US" sz="1200" dirty="0" err="1">
                <a:solidFill>
                  <a:schemeClr val="tx2">
                    <a:lumMod val="75000"/>
                  </a:schemeClr>
                </a:solidFill>
              </a:rPr>
              <a:t>mis</a:t>
            </a:r>
            <a:r>
              <a:rPr lang="en-US" sz="1200" dirty="0">
                <a:solidFill>
                  <a:schemeClr val="tx2">
                    <a:lumMod val="75000"/>
                  </a:schemeClr>
                </a:solidFill>
              </a:rPr>
              <a:t> </a:t>
            </a:r>
            <a:r>
              <a:rPr lang="en-US" sz="1200" dirty="0" err="1">
                <a:solidFill>
                  <a:schemeClr val="tx2">
                    <a:lumMod val="75000"/>
                  </a:schemeClr>
                </a:solidFill>
              </a:rPr>
              <a:t>sur</a:t>
            </a:r>
            <a:r>
              <a:rPr lang="en-US" sz="1200" dirty="0">
                <a:solidFill>
                  <a:schemeClr val="tx2">
                    <a:lumMod val="75000"/>
                  </a:schemeClr>
                </a:solidFill>
              </a:rPr>
              <a:t> un </a:t>
            </a:r>
            <a:r>
              <a:rPr lang="en-US" sz="1200" dirty="0" err="1">
                <a:solidFill>
                  <a:schemeClr val="tx2">
                    <a:lumMod val="75000"/>
                  </a:schemeClr>
                </a:solidFill>
              </a:rPr>
              <a:t>processus</a:t>
            </a:r>
            <a:r>
              <a:rPr lang="en-US" sz="1200" dirty="0">
                <a:solidFill>
                  <a:schemeClr val="tx2">
                    <a:lumMod val="75000"/>
                  </a:schemeClr>
                </a:solidFill>
              </a:rPr>
              <a:t> </a:t>
            </a:r>
            <a:r>
              <a:rPr lang="en-US" sz="1200" dirty="0" err="1">
                <a:solidFill>
                  <a:schemeClr val="tx2">
                    <a:lumMod val="75000"/>
                  </a:schemeClr>
                </a:solidFill>
              </a:rPr>
              <a:t>évolutif</a:t>
            </a:r>
            <a:r>
              <a:rPr lang="en-US" sz="1200" dirty="0">
                <a:solidFill>
                  <a:schemeClr val="tx2">
                    <a:lumMod val="75000"/>
                  </a:schemeClr>
                </a:solidFill>
              </a:rPr>
              <a:t> </a:t>
            </a:r>
            <a:r>
              <a:rPr lang="en-US" sz="1200" dirty="0" err="1">
                <a:solidFill>
                  <a:schemeClr val="tx2">
                    <a:lumMod val="75000"/>
                  </a:schemeClr>
                </a:solidFill>
              </a:rPr>
              <a:t>s’étandant</a:t>
            </a:r>
            <a:r>
              <a:rPr lang="en-US" sz="1200" dirty="0">
                <a:solidFill>
                  <a:schemeClr val="tx2">
                    <a:lumMod val="75000"/>
                  </a:schemeClr>
                </a:solidFill>
              </a:rPr>
              <a:t> </a:t>
            </a:r>
            <a:r>
              <a:rPr lang="en-US" sz="1200" dirty="0" err="1">
                <a:solidFill>
                  <a:schemeClr val="tx2">
                    <a:lumMod val="75000"/>
                  </a:schemeClr>
                </a:solidFill>
              </a:rPr>
              <a:t>sur</a:t>
            </a:r>
            <a:r>
              <a:rPr lang="en-US" sz="1200" dirty="0">
                <a:solidFill>
                  <a:schemeClr val="tx2">
                    <a:lumMod val="75000"/>
                  </a:schemeClr>
                </a:solidFill>
              </a:rPr>
              <a:t> </a:t>
            </a:r>
            <a:r>
              <a:rPr lang="en-US" sz="1200" dirty="0" err="1">
                <a:solidFill>
                  <a:schemeClr val="tx2">
                    <a:lumMod val="75000"/>
                  </a:schemeClr>
                </a:solidFill>
              </a:rPr>
              <a:t>plusieurs</a:t>
            </a:r>
            <a:r>
              <a:rPr lang="en-US" sz="1200" dirty="0">
                <a:solidFill>
                  <a:schemeClr val="tx2">
                    <a:lumMod val="75000"/>
                  </a:schemeClr>
                </a:solidFill>
              </a:rPr>
              <a:t> </a:t>
            </a:r>
            <a:r>
              <a:rPr lang="en-US" sz="1200" dirty="0" err="1">
                <a:solidFill>
                  <a:schemeClr val="tx2">
                    <a:lumMod val="75000"/>
                  </a:schemeClr>
                </a:solidFill>
              </a:rPr>
              <a:t>générations</a:t>
            </a:r>
            <a:r>
              <a:rPr lang="en-US" sz="1200" dirty="0">
                <a:solidFill>
                  <a:schemeClr val="tx2">
                    <a:lumMod val="75000"/>
                  </a:schemeClr>
                </a:solidFill>
              </a:rPr>
              <a:t>.</a:t>
            </a:r>
          </a:p>
        </p:txBody>
      </p:sp>
      <p:sp>
        <p:nvSpPr>
          <p:cNvPr id="51" name="Rectangle 50"/>
          <p:cNvSpPr/>
          <p:nvPr/>
        </p:nvSpPr>
        <p:spPr>
          <a:xfrm>
            <a:off x="6116639" y="2036764"/>
            <a:ext cx="593725" cy="593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ea typeface="Roboto Black" panose="02000000000000000000" pitchFamily="2" charset="0"/>
                <a:cs typeface="Calibri" panose="020F0502020204030204" pitchFamily="34" charset="0"/>
              </a:rPr>
              <a:t>04</a:t>
            </a:r>
          </a:p>
        </p:txBody>
      </p:sp>
      <p:sp>
        <p:nvSpPr>
          <p:cNvPr id="48" name="TextBox 47"/>
          <p:cNvSpPr txBox="1"/>
          <p:nvPr/>
        </p:nvSpPr>
        <p:spPr>
          <a:xfrm>
            <a:off x="6823076" y="2943225"/>
            <a:ext cx="3160713" cy="554038"/>
          </a:xfrm>
          <a:prstGeom prst="rect">
            <a:avLst/>
          </a:prstGeom>
          <a:noFill/>
        </p:spPr>
        <p:txBody>
          <a:bodyPr tIns="0" bIns="0">
            <a:spAutoFit/>
          </a:bodyPr>
          <a:lstStyle/>
          <a:p>
            <a:pPr algn="just">
              <a:defRPr/>
            </a:pPr>
            <a:r>
              <a:rPr lang="en-US" sz="1200" dirty="0" err="1">
                <a:solidFill>
                  <a:schemeClr val="tx2">
                    <a:lumMod val="75000"/>
                  </a:schemeClr>
                </a:solidFill>
              </a:rPr>
              <a:t>Emploi</a:t>
            </a:r>
            <a:r>
              <a:rPr lang="en-US" sz="1200" dirty="0">
                <a:solidFill>
                  <a:schemeClr val="tx2">
                    <a:lumMod val="75000"/>
                  </a:schemeClr>
                </a:solidFill>
              </a:rPr>
              <a:t> </a:t>
            </a:r>
            <a:r>
              <a:rPr lang="en-US" sz="1200" dirty="0" err="1">
                <a:solidFill>
                  <a:schemeClr val="tx2">
                    <a:lumMod val="75000"/>
                  </a:schemeClr>
                </a:solidFill>
              </a:rPr>
              <a:t>d’éspèces</a:t>
            </a:r>
            <a:r>
              <a:rPr lang="en-US" sz="1200" dirty="0">
                <a:solidFill>
                  <a:schemeClr val="tx2">
                    <a:lumMod val="75000"/>
                  </a:schemeClr>
                </a:solidFill>
              </a:rPr>
              <a:t> </a:t>
            </a:r>
            <a:r>
              <a:rPr lang="en-US" sz="1200" dirty="0" err="1">
                <a:solidFill>
                  <a:schemeClr val="tx2">
                    <a:lumMod val="75000"/>
                  </a:schemeClr>
                </a:solidFill>
              </a:rPr>
              <a:t>sauvages</a:t>
            </a:r>
            <a:r>
              <a:rPr lang="en-US" sz="1200" dirty="0">
                <a:solidFill>
                  <a:schemeClr val="tx2">
                    <a:lumMod val="75000"/>
                  </a:schemeClr>
                </a:solidFill>
              </a:rPr>
              <a:t> </a:t>
            </a:r>
            <a:r>
              <a:rPr lang="en-US" sz="1200" dirty="0" err="1">
                <a:solidFill>
                  <a:schemeClr val="tx2">
                    <a:lumMod val="75000"/>
                  </a:schemeClr>
                </a:solidFill>
              </a:rPr>
              <a:t>ou</a:t>
            </a:r>
            <a:r>
              <a:rPr lang="en-US" sz="1200" dirty="0">
                <a:solidFill>
                  <a:schemeClr val="tx2">
                    <a:lumMod val="75000"/>
                  </a:schemeClr>
                </a:solidFill>
              </a:rPr>
              <a:t> </a:t>
            </a:r>
            <a:r>
              <a:rPr lang="en-US" sz="1200" dirty="0" err="1">
                <a:solidFill>
                  <a:schemeClr val="tx2">
                    <a:lumMod val="75000"/>
                  </a:schemeClr>
                </a:solidFill>
              </a:rPr>
              <a:t>peu</a:t>
            </a:r>
            <a:r>
              <a:rPr lang="en-US" sz="1200" dirty="0">
                <a:solidFill>
                  <a:schemeClr val="tx2">
                    <a:lumMod val="75000"/>
                  </a:schemeClr>
                </a:solidFill>
              </a:rPr>
              <a:t> </a:t>
            </a:r>
            <a:r>
              <a:rPr lang="en-US" sz="1200" dirty="0" err="1">
                <a:solidFill>
                  <a:schemeClr val="tx2">
                    <a:lumMod val="75000"/>
                  </a:schemeClr>
                </a:solidFill>
              </a:rPr>
              <a:t>sélectionnnées</a:t>
            </a:r>
            <a:r>
              <a:rPr lang="en-US" sz="1200" dirty="0">
                <a:solidFill>
                  <a:schemeClr val="tx2">
                    <a:lumMod val="75000"/>
                  </a:schemeClr>
                </a:solidFill>
              </a:rPr>
              <a:t> (</a:t>
            </a:r>
            <a:r>
              <a:rPr lang="en-US" sz="1200" dirty="0" err="1">
                <a:solidFill>
                  <a:schemeClr val="tx2">
                    <a:lumMod val="75000"/>
                  </a:schemeClr>
                </a:solidFill>
              </a:rPr>
              <a:t>plantes</a:t>
            </a:r>
            <a:r>
              <a:rPr lang="en-US" sz="1200" dirty="0">
                <a:solidFill>
                  <a:schemeClr val="tx2">
                    <a:lumMod val="75000"/>
                  </a:schemeClr>
                </a:solidFill>
              </a:rPr>
              <a:t> et </a:t>
            </a:r>
            <a:r>
              <a:rPr lang="en-US" sz="1200" dirty="0" err="1">
                <a:solidFill>
                  <a:schemeClr val="tx2">
                    <a:lumMod val="75000"/>
                  </a:schemeClr>
                </a:solidFill>
              </a:rPr>
              <a:t>animaux</a:t>
            </a:r>
            <a:r>
              <a:rPr lang="en-US" sz="1200" dirty="0">
                <a:solidFill>
                  <a:schemeClr val="tx2">
                    <a:lumMod val="75000"/>
                  </a:schemeClr>
                </a:solidFill>
              </a:rPr>
              <a:t>) </a:t>
            </a:r>
            <a:r>
              <a:rPr lang="en-US" sz="1200" dirty="0" err="1">
                <a:solidFill>
                  <a:schemeClr val="tx2">
                    <a:lumMod val="75000"/>
                  </a:schemeClr>
                </a:solidFill>
              </a:rPr>
              <a:t>comme</a:t>
            </a:r>
            <a:r>
              <a:rPr lang="en-US" sz="1200" dirty="0">
                <a:solidFill>
                  <a:schemeClr val="tx2">
                    <a:lumMod val="75000"/>
                  </a:schemeClr>
                </a:solidFill>
              </a:rPr>
              <a:t> </a:t>
            </a:r>
            <a:r>
              <a:rPr lang="en-US" sz="1200" dirty="0" err="1">
                <a:solidFill>
                  <a:schemeClr val="tx2">
                    <a:lumMod val="75000"/>
                  </a:schemeClr>
                </a:solidFill>
              </a:rPr>
              <a:t>éléments</a:t>
            </a:r>
            <a:r>
              <a:rPr lang="en-US" sz="1200" dirty="0">
                <a:solidFill>
                  <a:schemeClr val="tx2">
                    <a:lumMod val="75000"/>
                  </a:schemeClr>
                </a:solidFill>
              </a:rPr>
              <a:t> du </a:t>
            </a:r>
            <a:r>
              <a:rPr lang="en-US" sz="1200" dirty="0" err="1">
                <a:solidFill>
                  <a:schemeClr val="tx2">
                    <a:lumMod val="75000"/>
                  </a:schemeClr>
                </a:solidFill>
              </a:rPr>
              <a:t>système</a:t>
            </a:r>
            <a:r>
              <a:rPr lang="en-US" sz="1200" dirty="0">
                <a:solidFill>
                  <a:schemeClr val="tx2">
                    <a:lumMod val="75000"/>
                  </a:schemeClr>
                </a:solidFill>
              </a:rPr>
              <a:t>. </a:t>
            </a:r>
          </a:p>
        </p:txBody>
      </p:sp>
      <p:sp>
        <p:nvSpPr>
          <p:cNvPr id="47" name="Rectangle 46"/>
          <p:cNvSpPr/>
          <p:nvPr/>
        </p:nvSpPr>
        <p:spPr>
          <a:xfrm>
            <a:off x="6143626" y="2949576"/>
            <a:ext cx="593725" cy="593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ea typeface="Roboto Black" panose="02000000000000000000" pitchFamily="2" charset="0"/>
                <a:cs typeface="Calibri" panose="020F0502020204030204" pitchFamily="34" charset="0"/>
              </a:rPr>
              <a:t>05</a:t>
            </a:r>
          </a:p>
        </p:txBody>
      </p:sp>
      <p:sp>
        <p:nvSpPr>
          <p:cNvPr id="44" name="TextBox 43"/>
          <p:cNvSpPr txBox="1"/>
          <p:nvPr/>
        </p:nvSpPr>
        <p:spPr>
          <a:xfrm>
            <a:off x="6823075" y="3854451"/>
            <a:ext cx="3282950" cy="739775"/>
          </a:xfrm>
          <a:prstGeom prst="rect">
            <a:avLst/>
          </a:prstGeom>
          <a:noFill/>
        </p:spPr>
        <p:txBody>
          <a:bodyPr tIns="0" bIns="0">
            <a:spAutoFit/>
          </a:bodyPr>
          <a:lstStyle/>
          <a:p>
            <a:pPr algn="just">
              <a:defRPr/>
            </a:pPr>
            <a:r>
              <a:rPr lang="en-US" sz="1200" dirty="0" err="1">
                <a:solidFill>
                  <a:schemeClr val="tx2">
                    <a:lumMod val="75000"/>
                  </a:schemeClr>
                </a:solidFill>
              </a:rPr>
              <a:t>L’integration</a:t>
            </a:r>
            <a:r>
              <a:rPr lang="en-US" sz="1200" dirty="0">
                <a:solidFill>
                  <a:schemeClr val="tx2">
                    <a:lumMod val="75000"/>
                  </a:schemeClr>
                </a:solidFill>
              </a:rPr>
              <a:t> de </a:t>
            </a:r>
            <a:r>
              <a:rPr lang="en-US" sz="1200" dirty="0" err="1">
                <a:solidFill>
                  <a:schemeClr val="tx2">
                    <a:lumMod val="75000"/>
                  </a:schemeClr>
                </a:solidFill>
              </a:rPr>
              <a:t>l’agriculture</a:t>
            </a:r>
            <a:r>
              <a:rPr lang="en-US" sz="1200" dirty="0">
                <a:solidFill>
                  <a:schemeClr val="tx2">
                    <a:lumMod val="75000"/>
                  </a:schemeClr>
                </a:solidFill>
              </a:rPr>
              <a:t>, de </a:t>
            </a:r>
            <a:r>
              <a:rPr lang="en-US" sz="1200" dirty="0" err="1">
                <a:solidFill>
                  <a:schemeClr val="tx2">
                    <a:lumMod val="75000"/>
                  </a:schemeClr>
                </a:solidFill>
              </a:rPr>
              <a:t>l’élevage</a:t>
            </a:r>
            <a:r>
              <a:rPr lang="en-US" sz="1200" dirty="0">
                <a:solidFill>
                  <a:schemeClr val="tx2">
                    <a:lumMod val="75000"/>
                  </a:schemeClr>
                </a:solidFill>
              </a:rPr>
              <a:t>, de la </a:t>
            </a:r>
            <a:r>
              <a:rPr lang="en-US" sz="1200" dirty="0" err="1">
                <a:solidFill>
                  <a:schemeClr val="tx2">
                    <a:lumMod val="75000"/>
                  </a:schemeClr>
                </a:solidFill>
              </a:rPr>
              <a:t>gestion</a:t>
            </a:r>
            <a:r>
              <a:rPr lang="en-US" sz="1200" dirty="0">
                <a:solidFill>
                  <a:schemeClr val="tx2">
                    <a:lumMod val="75000"/>
                  </a:schemeClr>
                </a:solidFill>
              </a:rPr>
              <a:t> de la </a:t>
            </a:r>
            <a:r>
              <a:rPr lang="en-US" sz="1200" dirty="0" err="1">
                <a:solidFill>
                  <a:schemeClr val="tx2">
                    <a:lumMod val="75000"/>
                  </a:schemeClr>
                </a:solidFill>
              </a:rPr>
              <a:t>forêt</a:t>
            </a:r>
            <a:r>
              <a:rPr lang="en-US" sz="1200" dirty="0">
                <a:solidFill>
                  <a:schemeClr val="tx2">
                    <a:lumMod val="75000"/>
                  </a:schemeClr>
                </a:solidFill>
              </a:rPr>
              <a:t> </a:t>
            </a:r>
            <a:r>
              <a:rPr lang="en-US" sz="1200" dirty="0" err="1">
                <a:solidFill>
                  <a:schemeClr val="tx2">
                    <a:lumMod val="75000"/>
                  </a:schemeClr>
                </a:solidFill>
              </a:rPr>
              <a:t>existante</a:t>
            </a:r>
            <a:r>
              <a:rPr lang="en-US" sz="1200" dirty="0">
                <a:solidFill>
                  <a:schemeClr val="tx2">
                    <a:lumMod val="75000"/>
                  </a:schemeClr>
                </a:solidFill>
              </a:rPr>
              <a:t>, </a:t>
            </a:r>
            <a:r>
              <a:rPr lang="en-US" sz="1200" dirty="0" err="1">
                <a:solidFill>
                  <a:schemeClr val="tx2">
                    <a:lumMod val="75000"/>
                  </a:schemeClr>
                </a:solidFill>
              </a:rPr>
              <a:t>cependant</a:t>
            </a:r>
            <a:r>
              <a:rPr lang="en-US" sz="1200" dirty="0">
                <a:solidFill>
                  <a:schemeClr val="tx2">
                    <a:lumMod val="75000"/>
                  </a:schemeClr>
                </a:solidFill>
              </a:rPr>
              <a:t> </a:t>
            </a:r>
            <a:r>
              <a:rPr lang="en-US" sz="1200" dirty="0" err="1">
                <a:solidFill>
                  <a:schemeClr val="tx2">
                    <a:lumMod val="75000"/>
                  </a:schemeClr>
                </a:solidFill>
              </a:rPr>
              <a:t>que</a:t>
            </a:r>
            <a:r>
              <a:rPr lang="en-US" sz="1200" dirty="0">
                <a:solidFill>
                  <a:schemeClr val="tx2">
                    <a:lumMod val="75000"/>
                  </a:schemeClr>
                </a:solidFill>
              </a:rPr>
              <a:t> </a:t>
            </a:r>
            <a:r>
              <a:rPr lang="en-US" sz="1200" dirty="0" err="1">
                <a:solidFill>
                  <a:schemeClr val="tx2">
                    <a:lumMod val="75000"/>
                  </a:schemeClr>
                </a:solidFill>
              </a:rPr>
              <a:t>l’aménagement</a:t>
            </a:r>
            <a:r>
              <a:rPr lang="en-US" sz="1200" dirty="0">
                <a:solidFill>
                  <a:schemeClr val="tx2">
                    <a:lumMod val="75000"/>
                  </a:schemeClr>
                </a:solidFill>
              </a:rPr>
              <a:t> du terrain par les </a:t>
            </a:r>
            <a:r>
              <a:rPr lang="en-US" sz="1200" dirty="0" err="1">
                <a:solidFill>
                  <a:schemeClr val="tx2">
                    <a:lumMod val="75000"/>
                  </a:schemeClr>
                </a:solidFill>
              </a:rPr>
              <a:t>moyens</a:t>
            </a:r>
            <a:r>
              <a:rPr lang="en-US" sz="1200" dirty="0">
                <a:solidFill>
                  <a:schemeClr val="tx2">
                    <a:lumMod val="75000"/>
                  </a:schemeClr>
                </a:solidFill>
              </a:rPr>
              <a:t> du genie rural se </a:t>
            </a:r>
            <a:r>
              <a:rPr lang="en-US" sz="1200" dirty="0" err="1">
                <a:solidFill>
                  <a:schemeClr val="tx2">
                    <a:lumMod val="75000"/>
                  </a:schemeClr>
                </a:solidFill>
              </a:rPr>
              <a:t>justifie</a:t>
            </a:r>
            <a:r>
              <a:rPr lang="en-US" sz="1200" dirty="0">
                <a:solidFill>
                  <a:schemeClr val="tx2">
                    <a:lumMod val="75000"/>
                  </a:schemeClr>
                </a:solidFill>
              </a:rPr>
              <a:t>.</a:t>
            </a:r>
          </a:p>
        </p:txBody>
      </p:sp>
      <p:sp>
        <p:nvSpPr>
          <p:cNvPr id="43" name="Rectangle 42"/>
          <p:cNvSpPr/>
          <p:nvPr/>
        </p:nvSpPr>
        <p:spPr>
          <a:xfrm>
            <a:off x="6146801" y="3852864"/>
            <a:ext cx="595313" cy="59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ea typeface="Roboto Black" panose="02000000000000000000" pitchFamily="2" charset="0"/>
                <a:cs typeface="Calibri" panose="020F0502020204030204" pitchFamily="34" charset="0"/>
              </a:rPr>
              <a:t>06</a:t>
            </a:r>
          </a:p>
        </p:txBody>
      </p:sp>
      <p:sp>
        <p:nvSpPr>
          <p:cNvPr id="64" name="Slide Number Placeholder 63"/>
          <p:cNvSpPr>
            <a:spLocks noGrp="1"/>
          </p:cNvSpPr>
          <p:nvPr>
            <p:ph type="sldNum" sz="quarter" idx="12"/>
          </p:nvPr>
        </p:nvSpPr>
        <p:spPr/>
        <p:txBody>
          <a:bodyPr/>
          <a:lstStyle/>
          <a:p>
            <a:pPr>
              <a:defRPr/>
            </a:pPr>
            <a:fld id="{A10C47FC-8F29-4357-A77A-E431B6A7F2E3}" type="slidenum">
              <a:rPr/>
              <a:pPr>
                <a:defRPr/>
              </a:pPr>
              <a:t>11</a:t>
            </a:fld>
            <a:endParaRPr/>
          </a:p>
        </p:txBody>
      </p:sp>
      <p:sp>
        <p:nvSpPr>
          <p:cNvPr id="2" name="Titre 1"/>
          <p:cNvSpPr>
            <a:spLocks noGrp="1"/>
          </p:cNvSpPr>
          <p:nvPr>
            <p:ph type="title"/>
          </p:nvPr>
        </p:nvSpPr>
        <p:spPr>
          <a:xfrm>
            <a:off x="2181226" y="824706"/>
            <a:ext cx="8748712" cy="1325563"/>
          </a:xfrm>
        </p:spPr>
        <p:txBody>
          <a:bodyPr>
            <a:normAutofit/>
          </a:bodyPr>
          <a:lstStyle/>
          <a:p>
            <a:pPr>
              <a:defRPr/>
            </a:pPr>
            <a:r>
              <a:rPr lang="fr-FR" sz="2800" dirty="0" smtClean="0">
                <a:solidFill>
                  <a:srgbClr val="00B050"/>
                </a:solidFill>
              </a:rPr>
              <a:t>Les caractéristiques fondamentales</a:t>
            </a:r>
            <a:endParaRPr lang="fr-FR" sz="2800" dirty="0">
              <a:solidFill>
                <a:srgbClr val="00B050"/>
              </a:solidFill>
            </a:endParaRPr>
          </a:p>
        </p:txBody>
      </p:sp>
      <p:sp>
        <p:nvSpPr>
          <p:cNvPr id="56" name="Rectangle 55"/>
          <p:cNvSpPr/>
          <p:nvPr/>
        </p:nvSpPr>
        <p:spPr>
          <a:xfrm>
            <a:off x="6156326" y="4740276"/>
            <a:ext cx="595313" cy="5937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ea typeface="Roboto Black" panose="02000000000000000000" pitchFamily="2" charset="0"/>
                <a:cs typeface="Calibri" panose="020F0502020204030204" pitchFamily="34" charset="0"/>
              </a:rPr>
              <a:t>07</a:t>
            </a:r>
          </a:p>
        </p:txBody>
      </p:sp>
      <p:sp>
        <p:nvSpPr>
          <p:cNvPr id="67" name="TextBox 43"/>
          <p:cNvSpPr txBox="1"/>
          <p:nvPr/>
        </p:nvSpPr>
        <p:spPr>
          <a:xfrm>
            <a:off x="6823075" y="4710114"/>
            <a:ext cx="3282950" cy="554037"/>
          </a:xfrm>
          <a:prstGeom prst="rect">
            <a:avLst/>
          </a:prstGeom>
          <a:noFill/>
        </p:spPr>
        <p:txBody>
          <a:bodyPr tIns="0" bIns="0">
            <a:spAutoFit/>
          </a:bodyPr>
          <a:lstStyle/>
          <a:p>
            <a:pPr algn="just">
              <a:defRPr/>
            </a:pPr>
            <a:r>
              <a:rPr lang="en-US" sz="1200" dirty="0" err="1" smtClean="0">
                <a:solidFill>
                  <a:schemeClr val="tx2">
                    <a:lumMod val="75000"/>
                  </a:schemeClr>
                </a:solidFill>
              </a:rPr>
              <a:t>L’agro-écologie</a:t>
            </a:r>
            <a:r>
              <a:rPr lang="en-US" sz="1200" dirty="0" smtClean="0">
                <a:solidFill>
                  <a:schemeClr val="tx2">
                    <a:lumMod val="75000"/>
                  </a:schemeClr>
                </a:solidFill>
              </a:rPr>
              <a:t> </a:t>
            </a:r>
            <a:r>
              <a:rPr lang="en-US" sz="1200" dirty="0" err="1" smtClean="0">
                <a:solidFill>
                  <a:schemeClr val="tx2">
                    <a:lumMod val="75000"/>
                  </a:schemeClr>
                </a:solidFill>
              </a:rPr>
              <a:t>peut</a:t>
            </a:r>
            <a:r>
              <a:rPr lang="en-US" sz="1200" dirty="0" smtClean="0">
                <a:solidFill>
                  <a:schemeClr val="tx2">
                    <a:lumMod val="75000"/>
                  </a:schemeClr>
                </a:solidFill>
              </a:rPr>
              <a:t> </a:t>
            </a:r>
            <a:r>
              <a:rPr lang="en-US" sz="1200" dirty="0" err="1">
                <a:solidFill>
                  <a:schemeClr val="tx2">
                    <a:lumMod val="75000"/>
                  </a:schemeClr>
                </a:solidFill>
              </a:rPr>
              <a:t>s’appliquer</a:t>
            </a:r>
            <a:r>
              <a:rPr lang="en-US" sz="1200" dirty="0">
                <a:solidFill>
                  <a:schemeClr val="tx2">
                    <a:lumMod val="75000"/>
                  </a:schemeClr>
                </a:solidFill>
              </a:rPr>
              <a:t> aux </a:t>
            </a:r>
            <a:r>
              <a:rPr lang="en-US" sz="1200" dirty="0" err="1">
                <a:solidFill>
                  <a:schemeClr val="tx2">
                    <a:lumMod val="75000"/>
                  </a:schemeClr>
                </a:solidFill>
              </a:rPr>
              <a:t>terres</a:t>
            </a:r>
            <a:r>
              <a:rPr lang="en-US" sz="1200" dirty="0">
                <a:solidFill>
                  <a:schemeClr val="tx2">
                    <a:lumMod val="75000"/>
                  </a:schemeClr>
                </a:solidFill>
              </a:rPr>
              <a:t> </a:t>
            </a:r>
            <a:r>
              <a:rPr lang="en-US" sz="1200" dirty="0" err="1">
                <a:solidFill>
                  <a:schemeClr val="tx2">
                    <a:lumMod val="75000"/>
                  </a:schemeClr>
                </a:solidFill>
              </a:rPr>
              <a:t>rocheuses</a:t>
            </a:r>
            <a:r>
              <a:rPr lang="en-US" sz="1200" dirty="0">
                <a:solidFill>
                  <a:schemeClr val="tx2">
                    <a:lumMod val="75000"/>
                  </a:schemeClr>
                </a:solidFill>
              </a:rPr>
              <a:t>, </a:t>
            </a:r>
            <a:r>
              <a:rPr lang="en-US" sz="1200" dirty="0" err="1">
                <a:solidFill>
                  <a:schemeClr val="tx2">
                    <a:lumMod val="75000"/>
                  </a:schemeClr>
                </a:solidFill>
              </a:rPr>
              <a:t>marécageuses</a:t>
            </a:r>
            <a:r>
              <a:rPr lang="en-US" sz="1200" dirty="0">
                <a:solidFill>
                  <a:schemeClr val="tx2">
                    <a:lumMod val="75000"/>
                  </a:schemeClr>
                </a:solidFill>
              </a:rPr>
              <a:t>, </a:t>
            </a:r>
            <a:r>
              <a:rPr lang="en-US" sz="1200" dirty="0" err="1">
                <a:solidFill>
                  <a:schemeClr val="tx2">
                    <a:lumMod val="75000"/>
                  </a:schemeClr>
                </a:solidFill>
              </a:rPr>
              <a:t>marginales</a:t>
            </a:r>
            <a:r>
              <a:rPr lang="en-US" sz="1200" dirty="0">
                <a:solidFill>
                  <a:schemeClr val="tx2">
                    <a:lumMod val="75000"/>
                  </a:schemeClr>
                </a:solidFill>
              </a:rPr>
              <a:t>, à fortes </a:t>
            </a:r>
            <a:r>
              <a:rPr lang="en-US" sz="1200" dirty="0" err="1">
                <a:solidFill>
                  <a:schemeClr val="tx2">
                    <a:lumMod val="75000"/>
                  </a:schemeClr>
                </a:solidFill>
              </a:rPr>
              <a:t>pente</a:t>
            </a:r>
            <a:r>
              <a:rPr lang="en-US" sz="1200" dirty="0">
                <a:solidFill>
                  <a:schemeClr val="tx2">
                    <a:lumMod val="75000"/>
                  </a:schemeClr>
                </a:solidFill>
              </a:rPr>
              <a:t>, qui ne </a:t>
            </a:r>
            <a:r>
              <a:rPr lang="en-US" sz="1200" dirty="0" err="1">
                <a:solidFill>
                  <a:schemeClr val="tx2">
                    <a:lumMod val="75000"/>
                  </a:schemeClr>
                </a:solidFill>
              </a:rPr>
              <a:t>conviennent</a:t>
            </a:r>
            <a:r>
              <a:rPr lang="en-US" sz="1200" dirty="0">
                <a:solidFill>
                  <a:schemeClr val="tx2">
                    <a:lumMod val="75000"/>
                  </a:schemeClr>
                </a:solidFill>
              </a:rPr>
              <a:t> pas à </a:t>
            </a:r>
            <a:r>
              <a:rPr lang="en-US" sz="1200" dirty="0" err="1">
                <a:solidFill>
                  <a:schemeClr val="tx2">
                    <a:lumMod val="75000"/>
                  </a:schemeClr>
                </a:solidFill>
              </a:rPr>
              <a:t>d’autres</a:t>
            </a:r>
            <a:r>
              <a:rPr lang="en-US" sz="1200" dirty="0">
                <a:solidFill>
                  <a:schemeClr val="tx2">
                    <a:lumMod val="75000"/>
                  </a:schemeClr>
                </a:solidFill>
              </a:rPr>
              <a:t> systems.</a:t>
            </a:r>
          </a:p>
        </p:txBody>
      </p:sp>
    </p:spTree>
    <p:extLst>
      <p:ext uri="{BB962C8B-B14F-4D97-AF65-F5344CB8AC3E}">
        <p14:creationId xmlns:p14="http://schemas.microsoft.com/office/powerpoint/2010/main" val="1243115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397300C9-A824-4CB1-B3E9-C7B1E4FD2293}" type="slidenum">
              <a:rPr/>
              <a:pPr>
                <a:defRPr/>
              </a:pPr>
              <a:t>12</a:t>
            </a:fld>
            <a:endParaRPr/>
          </a:p>
        </p:txBody>
      </p:sp>
      <p:pic>
        <p:nvPicPr>
          <p:cNvPr id="99331" name="Image 1"/>
          <p:cNvPicPr>
            <a:picLocks noChangeAspect="1"/>
          </p:cNvPicPr>
          <p:nvPr/>
        </p:nvPicPr>
        <p:blipFill>
          <a:blip r:embed="rId2">
            <a:extLst>
              <a:ext uri="{28A0092B-C50C-407E-A947-70E740481C1C}">
                <a14:useLocalDpi xmlns:a14="http://schemas.microsoft.com/office/drawing/2010/main" val="0"/>
              </a:ext>
            </a:extLst>
          </a:blip>
          <a:srcRect t="61218" b="8182"/>
          <a:stretch>
            <a:fillRect/>
          </a:stretch>
        </p:blipFill>
        <p:spPr bwMode="auto">
          <a:xfrm>
            <a:off x="4529139" y="3435350"/>
            <a:ext cx="4129087"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Image 7"/>
          <p:cNvPicPr>
            <a:picLocks noChangeAspect="1"/>
          </p:cNvPicPr>
          <p:nvPr/>
        </p:nvPicPr>
        <p:blipFill>
          <a:blip r:embed="rId2">
            <a:extLst>
              <a:ext uri="{28A0092B-C50C-407E-A947-70E740481C1C}">
                <a14:useLocalDpi xmlns:a14="http://schemas.microsoft.com/office/drawing/2010/main" val="0"/>
              </a:ext>
            </a:extLst>
          </a:blip>
          <a:srcRect t="33562" b="37878"/>
          <a:stretch>
            <a:fillRect/>
          </a:stretch>
        </p:blipFill>
        <p:spPr bwMode="auto">
          <a:xfrm>
            <a:off x="6281739" y="1355725"/>
            <a:ext cx="41290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Image 8"/>
          <p:cNvPicPr>
            <a:picLocks noChangeAspect="1"/>
          </p:cNvPicPr>
          <p:nvPr/>
        </p:nvPicPr>
        <p:blipFill>
          <a:blip r:embed="rId2">
            <a:extLst>
              <a:ext uri="{28A0092B-C50C-407E-A947-70E740481C1C}">
                <a14:useLocalDpi xmlns:a14="http://schemas.microsoft.com/office/drawing/2010/main" val="0"/>
              </a:ext>
            </a:extLst>
          </a:blip>
          <a:srcRect b="66557"/>
          <a:stretch>
            <a:fillRect/>
          </a:stretch>
        </p:blipFill>
        <p:spPr bwMode="auto">
          <a:xfrm>
            <a:off x="1828800" y="1225550"/>
            <a:ext cx="412908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67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1440F2A3-5EC8-4DE0-BBB5-051E0CF60CC7}" type="slidenum">
              <a:rPr/>
              <a:pPr>
                <a:defRPr/>
              </a:pPr>
              <a:t>13</a:t>
            </a:fld>
            <a:endParaRPr/>
          </a:p>
        </p:txBody>
      </p:sp>
      <p:pic>
        <p:nvPicPr>
          <p:cNvPr id="100355"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791" y="0"/>
            <a:ext cx="5965794" cy="601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28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15337F08-AD18-4360-9528-60837F71340C}" type="slidenum">
              <a:rPr/>
              <a:pPr>
                <a:defRPr/>
              </a:pPr>
              <a:t>14</a:t>
            </a:fld>
            <a:endParaRPr/>
          </a:p>
        </p:txBody>
      </p:sp>
      <p:sp>
        <p:nvSpPr>
          <p:cNvPr id="6" name="Rectangle 5"/>
          <p:cNvSpPr/>
          <p:nvPr/>
        </p:nvSpPr>
        <p:spPr>
          <a:xfrm>
            <a:off x="1774825" y="333376"/>
            <a:ext cx="4572000" cy="461963"/>
          </a:xfrm>
          <a:prstGeom prst="rect">
            <a:avLst/>
          </a:prstGeom>
        </p:spPr>
        <p:txBody>
          <a:bodyPr>
            <a:spAutoFit/>
          </a:bodyPr>
          <a:lstStyle/>
          <a:p>
            <a:pPr marL="257175" indent="-257175">
              <a:buFont typeface="Wingdings" panose="05000000000000000000" pitchFamily="2" charset="2"/>
              <a:buChar char="§"/>
              <a:defRPr/>
            </a:pPr>
            <a:r>
              <a:rPr lang="fr-FR" sz="2400" b="1" dirty="0">
                <a:solidFill>
                  <a:schemeClr val="accent1">
                    <a:lumMod val="50000"/>
                  </a:schemeClr>
                </a:solidFill>
              </a:rPr>
              <a:t>Les principes</a:t>
            </a:r>
          </a:p>
        </p:txBody>
      </p:sp>
      <p:sp>
        <p:nvSpPr>
          <p:cNvPr id="102404" name="Rectangle 6"/>
          <p:cNvSpPr>
            <a:spLocks noChangeArrowheads="1"/>
          </p:cNvSpPr>
          <p:nvPr/>
        </p:nvSpPr>
        <p:spPr bwMode="auto">
          <a:xfrm>
            <a:off x="1631951" y="1412876"/>
            <a:ext cx="71104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400" b="1">
                <a:solidFill>
                  <a:schemeClr val="accent1"/>
                </a:solidFill>
                <a:latin typeface="Noyh-Bold"/>
              </a:rPr>
              <a:t>1. Les principes basiques</a:t>
            </a:r>
          </a:p>
          <a:p>
            <a:pPr>
              <a:spcBef>
                <a:spcPct val="0"/>
              </a:spcBef>
              <a:buFontTx/>
              <a:buNone/>
            </a:pPr>
            <a:r>
              <a:rPr lang="fr-FR" altLang="fr-FR" sz="1400">
                <a:latin typeface="ZapfDingbatsITC"/>
              </a:rPr>
              <a:t>✽ </a:t>
            </a:r>
            <a:r>
              <a:rPr lang="fr-FR" altLang="fr-FR" sz="1400">
                <a:latin typeface="ProximaNova-Regular"/>
              </a:rPr>
              <a:t>Observer et interagir</a:t>
            </a:r>
          </a:p>
          <a:p>
            <a:pPr>
              <a:spcBef>
                <a:spcPct val="0"/>
              </a:spcBef>
              <a:buFontTx/>
              <a:buNone/>
            </a:pPr>
            <a:r>
              <a:rPr lang="fr-FR" altLang="fr-FR" sz="1400">
                <a:latin typeface="ZapfDingbatsITC"/>
              </a:rPr>
              <a:t>✽ </a:t>
            </a:r>
            <a:r>
              <a:rPr lang="fr-FR" altLang="fr-FR" sz="1400">
                <a:latin typeface="ProximaNova-Regular"/>
              </a:rPr>
              <a:t>Collecter et stocker l’énergie</a:t>
            </a:r>
          </a:p>
          <a:p>
            <a:pPr>
              <a:spcBef>
                <a:spcPct val="0"/>
              </a:spcBef>
              <a:buFontTx/>
              <a:buNone/>
            </a:pPr>
            <a:r>
              <a:rPr lang="fr-FR" altLang="fr-FR" sz="1400">
                <a:latin typeface="ZapfDingbatsITC"/>
              </a:rPr>
              <a:t>✽ </a:t>
            </a:r>
            <a:r>
              <a:rPr lang="fr-FR" altLang="fr-FR" sz="1400">
                <a:latin typeface="ProximaNova-Regular"/>
              </a:rPr>
              <a:t>Obtenir une récolte</a:t>
            </a:r>
          </a:p>
          <a:p>
            <a:pPr>
              <a:spcBef>
                <a:spcPct val="0"/>
              </a:spcBef>
              <a:buFontTx/>
              <a:buNone/>
            </a:pPr>
            <a:r>
              <a:rPr lang="fr-FR" altLang="fr-FR" sz="1400">
                <a:latin typeface="ZapfDingbatsITC"/>
              </a:rPr>
              <a:t>✽ </a:t>
            </a:r>
            <a:r>
              <a:rPr lang="fr-FR" altLang="fr-FR" sz="1400">
                <a:latin typeface="ProximaNova-Regular"/>
              </a:rPr>
              <a:t>Utiliser et valoriser les services et les ressources renouvelables &amp; biologiques</a:t>
            </a:r>
          </a:p>
          <a:p>
            <a:pPr>
              <a:spcBef>
                <a:spcPct val="0"/>
              </a:spcBef>
              <a:buFontTx/>
              <a:buNone/>
            </a:pPr>
            <a:r>
              <a:rPr lang="fr-FR" altLang="fr-FR" sz="1400">
                <a:latin typeface="ZapfDingbatsITC"/>
              </a:rPr>
              <a:t>✽ </a:t>
            </a:r>
            <a:r>
              <a:rPr lang="fr-FR" altLang="fr-FR" sz="1400">
                <a:latin typeface="ProximaNova-Regular"/>
              </a:rPr>
              <a:t>Ne pas produire de déchets ou Tout déchet est une ressource inexploitée</a:t>
            </a:r>
          </a:p>
          <a:p>
            <a:pPr>
              <a:spcBef>
                <a:spcPct val="0"/>
              </a:spcBef>
              <a:buFontTx/>
              <a:buNone/>
            </a:pPr>
            <a:r>
              <a:rPr lang="fr-FR" altLang="fr-FR" sz="1400">
                <a:latin typeface="ZapfDingbatsITC"/>
              </a:rPr>
              <a:t>✽ </a:t>
            </a:r>
            <a:r>
              <a:rPr lang="fr-FR" altLang="fr-FR" sz="1400">
                <a:latin typeface="ProximaNova-Regular"/>
              </a:rPr>
              <a:t>Privilégier les petits systèmes intensifs et les solutions lentes</a:t>
            </a:r>
          </a:p>
          <a:p>
            <a:pPr>
              <a:spcBef>
                <a:spcPct val="0"/>
              </a:spcBef>
              <a:buFontTx/>
              <a:buNone/>
            </a:pPr>
            <a:r>
              <a:rPr lang="fr-FR" altLang="fr-FR" sz="1400">
                <a:latin typeface="ZapfDingbatsITC"/>
              </a:rPr>
              <a:t>✽ </a:t>
            </a:r>
            <a:r>
              <a:rPr lang="fr-FR" altLang="fr-FR" sz="1400">
                <a:latin typeface="ProximaNova-Regular"/>
              </a:rPr>
              <a:t>Utiliser et valoriser la diversité</a:t>
            </a:r>
          </a:p>
          <a:p>
            <a:pPr>
              <a:spcBef>
                <a:spcPct val="0"/>
              </a:spcBef>
              <a:buFontTx/>
              <a:buNone/>
            </a:pPr>
            <a:r>
              <a:rPr lang="fr-FR" altLang="fr-FR" sz="1400">
                <a:latin typeface="ZapfDingbatsITC"/>
              </a:rPr>
              <a:t>✽ </a:t>
            </a:r>
            <a:r>
              <a:rPr lang="fr-FR" altLang="fr-FR" sz="1400">
                <a:latin typeface="ProximaNova-Regular"/>
              </a:rPr>
              <a:t>Utiliser et valoriser l’effet de bordure</a:t>
            </a:r>
          </a:p>
          <a:p>
            <a:pPr>
              <a:spcBef>
                <a:spcPct val="0"/>
              </a:spcBef>
              <a:buFontTx/>
              <a:buNone/>
            </a:pPr>
            <a:r>
              <a:rPr lang="fr-FR" altLang="fr-FR" sz="1400">
                <a:latin typeface="ZapfDingbatsITC"/>
              </a:rPr>
              <a:t>✽ </a:t>
            </a:r>
            <a:r>
              <a:rPr lang="fr-FR" altLang="fr-FR" sz="1400">
                <a:latin typeface="ProximaNova-Regular"/>
              </a:rPr>
              <a:t>Un travail à fournir est le résultat d’un besoin non rempli par le système que vous avez créé.</a:t>
            </a:r>
            <a:endParaRPr lang="fr-FR" altLang="fr-FR" sz="1400"/>
          </a:p>
        </p:txBody>
      </p:sp>
      <p:sp>
        <p:nvSpPr>
          <p:cNvPr id="102405" name="Rectangle 7"/>
          <p:cNvSpPr>
            <a:spLocks noChangeArrowheads="1"/>
          </p:cNvSpPr>
          <p:nvPr/>
        </p:nvSpPr>
        <p:spPr bwMode="auto">
          <a:xfrm>
            <a:off x="4943476" y="428625"/>
            <a:ext cx="5580063"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400" b="1">
                <a:solidFill>
                  <a:schemeClr val="accent1"/>
                </a:solidFill>
                <a:latin typeface="Noyh-Bold"/>
              </a:rPr>
              <a:t>2. Les principes philosophiques</a:t>
            </a:r>
          </a:p>
          <a:p>
            <a:pPr algn="just">
              <a:spcBef>
                <a:spcPct val="0"/>
              </a:spcBef>
              <a:buFontTx/>
              <a:buNone/>
            </a:pPr>
            <a:r>
              <a:rPr lang="fr-FR" altLang="fr-FR" sz="1400">
                <a:latin typeface="ZapfDingbatsITC"/>
              </a:rPr>
              <a:t>✽ </a:t>
            </a:r>
            <a:r>
              <a:rPr lang="fr-FR" altLang="fr-FR" sz="1400">
                <a:latin typeface="ProximaNova-Regular"/>
              </a:rPr>
              <a:t>Intégrer plutôt que séparer</a:t>
            </a:r>
          </a:p>
          <a:p>
            <a:pPr algn="just">
              <a:spcBef>
                <a:spcPct val="0"/>
              </a:spcBef>
              <a:buFontTx/>
              <a:buNone/>
            </a:pPr>
            <a:r>
              <a:rPr lang="fr-FR" altLang="fr-FR" sz="1400">
                <a:latin typeface="ZapfDingbatsITC"/>
              </a:rPr>
              <a:t>✽ </a:t>
            </a:r>
            <a:r>
              <a:rPr lang="fr-FR" altLang="fr-FR" sz="1400">
                <a:latin typeface="ProximaNova-Regular"/>
              </a:rPr>
              <a:t>Le problème est la solution</a:t>
            </a:r>
          </a:p>
          <a:p>
            <a:pPr algn="just">
              <a:spcBef>
                <a:spcPct val="0"/>
              </a:spcBef>
              <a:buFontTx/>
              <a:buNone/>
            </a:pPr>
            <a:r>
              <a:rPr lang="fr-FR" altLang="fr-FR" sz="1400">
                <a:latin typeface="ZapfDingbatsITC"/>
              </a:rPr>
              <a:t>✽ </a:t>
            </a:r>
            <a:r>
              <a:rPr lang="fr-FR" altLang="fr-FR" sz="1400">
                <a:latin typeface="ProximaNova-Regular"/>
              </a:rPr>
              <a:t>Accepter les feedbacks, les limites et réagir de manière créative</a:t>
            </a:r>
          </a:p>
          <a:p>
            <a:pPr algn="just">
              <a:spcBef>
                <a:spcPct val="0"/>
              </a:spcBef>
              <a:buFontTx/>
              <a:buNone/>
            </a:pPr>
            <a:r>
              <a:rPr lang="fr-FR" altLang="fr-FR" sz="1400">
                <a:latin typeface="ZapfDingbatsITC"/>
              </a:rPr>
              <a:t>✽ </a:t>
            </a:r>
            <a:r>
              <a:rPr lang="fr-FR" altLang="fr-FR" sz="1400">
                <a:latin typeface="ProximaNova-Regular"/>
              </a:rPr>
              <a:t>Tout se jardine</a:t>
            </a:r>
          </a:p>
          <a:p>
            <a:pPr algn="just">
              <a:spcBef>
                <a:spcPct val="0"/>
              </a:spcBef>
              <a:buFontTx/>
              <a:buNone/>
            </a:pPr>
            <a:r>
              <a:rPr lang="fr-FR" altLang="fr-FR" sz="1400">
                <a:latin typeface="ZapfDingbatsITC"/>
              </a:rPr>
              <a:t>✽ </a:t>
            </a:r>
            <a:r>
              <a:rPr lang="fr-FR" altLang="fr-FR" sz="1400">
                <a:latin typeface="ProximaNova-Regular"/>
              </a:rPr>
              <a:t>Travailler avec la nature et non contre elle</a:t>
            </a:r>
          </a:p>
          <a:p>
            <a:pPr algn="just">
              <a:spcBef>
                <a:spcPct val="0"/>
              </a:spcBef>
              <a:buFontTx/>
              <a:buNone/>
            </a:pPr>
            <a:r>
              <a:rPr lang="fr-FR" altLang="fr-FR" sz="1400">
                <a:latin typeface="ZapfDingbatsITC"/>
              </a:rPr>
              <a:t>✽ </a:t>
            </a:r>
            <a:r>
              <a:rPr lang="fr-FR" altLang="fr-FR" sz="1400">
                <a:latin typeface="ProximaNova-Regular"/>
              </a:rPr>
              <a:t>Faire de petites actions pour de grands changements</a:t>
            </a:r>
            <a:endParaRPr lang="fr-FR" altLang="fr-FR" sz="1400"/>
          </a:p>
        </p:txBody>
      </p:sp>
      <p:sp>
        <p:nvSpPr>
          <p:cNvPr id="102406" name="Rectangle 8"/>
          <p:cNvSpPr>
            <a:spLocks noChangeArrowheads="1"/>
          </p:cNvSpPr>
          <p:nvPr/>
        </p:nvSpPr>
        <p:spPr bwMode="auto">
          <a:xfrm>
            <a:off x="4360864" y="3998913"/>
            <a:ext cx="576103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400" b="1">
                <a:solidFill>
                  <a:schemeClr val="accent1"/>
                </a:solidFill>
                <a:latin typeface="Noyh-Bold"/>
              </a:rPr>
              <a:t>3. Les principes liés au design</a:t>
            </a:r>
          </a:p>
          <a:p>
            <a:pPr algn="just">
              <a:spcBef>
                <a:spcPct val="0"/>
              </a:spcBef>
              <a:buFontTx/>
              <a:buNone/>
            </a:pPr>
            <a:r>
              <a:rPr lang="fr-FR" altLang="fr-FR" sz="1400">
                <a:latin typeface="ZapfDingbatsITC"/>
              </a:rPr>
              <a:t>✽ </a:t>
            </a:r>
            <a:r>
              <a:rPr lang="fr-FR" altLang="fr-FR" sz="1400">
                <a:latin typeface="ProximaNova-Regular"/>
              </a:rPr>
              <a:t>Partir des structures d’ensemble pour arriver aux détails</a:t>
            </a:r>
          </a:p>
          <a:p>
            <a:pPr algn="just">
              <a:spcBef>
                <a:spcPct val="0"/>
              </a:spcBef>
              <a:buFontTx/>
              <a:buNone/>
            </a:pPr>
            <a:r>
              <a:rPr lang="fr-FR" altLang="fr-FR" sz="1400">
                <a:latin typeface="ZapfDingbatsITC"/>
              </a:rPr>
              <a:t>✽ </a:t>
            </a:r>
            <a:r>
              <a:rPr lang="fr-FR" altLang="fr-FR" sz="1400">
                <a:latin typeface="ProximaNova-Regular"/>
              </a:rPr>
              <a:t>Un élément remplit plusieurs fonctions</a:t>
            </a:r>
          </a:p>
          <a:p>
            <a:pPr algn="just">
              <a:spcBef>
                <a:spcPct val="0"/>
              </a:spcBef>
              <a:buFontTx/>
              <a:buNone/>
            </a:pPr>
            <a:r>
              <a:rPr lang="fr-FR" altLang="fr-FR" sz="1400">
                <a:latin typeface="ZapfDingbatsITC"/>
              </a:rPr>
              <a:t>✽ </a:t>
            </a:r>
            <a:r>
              <a:rPr lang="fr-FR" altLang="fr-FR" sz="1400">
                <a:latin typeface="ProximaNova-Regular"/>
              </a:rPr>
              <a:t>Une fonction est remplie par plusieurs éléments</a:t>
            </a:r>
          </a:p>
          <a:p>
            <a:pPr algn="just">
              <a:spcBef>
                <a:spcPct val="0"/>
              </a:spcBef>
              <a:buFontTx/>
              <a:buNone/>
            </a:pPr>
            <a:r>
              <a:rPr lang="fr-FR" altLang="fr-FR" sz="1400">
                <a:latin typeface="ZapfDingbatsITC"/>
              </a:rPr>
              <a:t>✽ </a:t>
            </a:r>
            <a:r>
              <a:rPr lang="fr-FR" altLang="fr-FR" sz="1400">
                <a:latin typeface="ProximaNova-Regular"/>
              </a:rPr>
              <a:t>Conserver l’énergie (Recycler, faire circuler et optimiser)</a:t>
            </a:r>
          </a:p>
          <a:p>
            <a:pPr algn="just">
              <a:spcBef>
                <a:spcPct val="0"/>
              </a:spcBef>
              <a:buFontTx/>
              <a:buNone/>
            </a:pPr>
            <a:r>
              <a:rPr lang="fr-FR" altLang="fr-FR" sz="1400">
                <a:latin typeface="ZapfDingbatsITC"/>
              </a:rPr>
              <a:t>✽ </a:t>
            </a:r>
            <a:r>
              <a:rPr lang="fr-FR" altLang="fr-FR" sz="1400">
                <a:latin typeface="ProximaNova-Regular"/>
              </a:rPr>
              <a:t>Accélérer l’évolution et la succession</a:t>
            </a:r>
          </a:p>
          <a:p>
            <a:pPr algn="just">
              <a:spcBef>
                <a:spcPct val="0"/>
              </a:spcBef>
              <a:buFontTx/>
              <a:buNone/>
            </a:pPr>
            <a:r>
              <a:rPr lang="fr-FR" altLang="fr-FR" sz="1400">
                <a:latin typeface="ZapfDingbatsITC"/>
              </a:rPr>
              <a:t>✽ </a:t>
            </a:r>
            <a:r>
              <a:rPr lang="fr-FR" altLang="fr-FR" sz="1400">
                <a:latin typeface="ProximaNova-Regular"/>
              </a:rPr>
              <a:t>Chaque élément est placé selon ses relations avec les autres</a:t>
            </a:r>
          </a:p>
          <a:p>
            <a:pPr algn="just">
              <a:spcBef>
                <a:spcPct val="0"/>
              </a:spcBef>
              <a:buFontTx/>
              <a:buNone/>
            </a:pPr>
            <a:r>
              <a:rPr lang="fr-FR" altLang="fr-FR" sz="1400">
                <a:latin typeface="ZapfDingbatsITC"/>
              </a:rPr>
              <a:t>✽ </a:t>
            </a:r>
            <a:r>
              <a:rPr lang="fr-FR" altLang="fr-FR" sz="1400">
                <a:latin typeface="ProximaNova-Regular"/>
              </a:rPr>
              <a:t>Planifier l’efficacité énergétique</a:t>
            </a:r>
          </a:p>
          <a:p>
            <a:pPr algn="just">
              <a:spcBef>
                <a:spcPct val="0"/>
              </a:spcBef>
              <a:buFontTx/>
              <a:buNone/>
            </a:pPr>
            <a:r>
              <a:rPr lang="fr-FR" altLang="fr-FR" sz="1400">
                <a:latin typeface="ZapfDingbatsITC"/>
              </a:rPr>
              <a:t>✽ </a:t>
            </a:r>
            <a:r>
              <a:rPr lang="fr-FR" altLang="fr-FR" sz="1400">
                <a:latin typeface="ProximaNova-Regular"/>
              </a:rPr>
              <a:t>Commencez au pas de votre porte</a:t>
            </a:r>
          </a:p>
          <a:p>
            <a:pPr>
              <a:spcBef>
                <a:spcPct val="0"/>
              </a:spcBef>
              <a:buFontTx/>
              <a:buNone/>
            </a:pPr>
            <a:r>
              <a:rPr lang="fr-FR" altLang="fr-FR" sz="1400">
                <a:latin typeface="ZapfDingbatsITC"/>
              </a:rPr>
              <a:t>✽ </a:t>
            </a:r>
            <a:r>
              <a:rPr lang="fr-FR" altLang="fr-FR" sz="1400">
                <a:latin typeface="ProximaNova-Regular"/>
              </a:rPr>
              <a:t>Commencez petit, puis étendez-vous</a:t>
            </a:r>
            <a:endParaRPr lang="fr-FR" altLang="fr-FR" sz="1400"/>
          </a:p>
        </p:txBody>
      </p:sp>
    </p:spTree>
    <p:extLst>
      <p:ext uri="{BB962C8B-B14F-4D97-AF65-F5344CB8AC3E}">
        <p14:creationId xmlns:p14="http://schemas.microsoft.com/office/powerpoint/2010/main" val="1010309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969381" y="941366"/>
            <a:ext cx="6246613" cy="5514252"/>
          </a:xfrm>
          <a:prstGeom prst="rect">
            <a:avLst/>
          </a:prstGeom>
        </p:spPr>
      </p:pic>
      <p:sp>
        <p:nvSpPr>
          <p:cNvPr id="5" name="Rectangle 4"/>
          <p:cNvSpPr/>
          <p:nvPr/>
        </p:nvSpPr>
        <p:spPr>
          <a:xfrm>
            <a:off x="8518072" y="6304002"/>
            <a:ext cx="3673928" cy="553998"/>
          </a:xfrm>
          <a:prstGeom prst="rect">
            <a:avLst/>
          </a:prstGeom>
        </p:spPr>
        <p:txBody>
          <a:bodyPr wrap="square">
            <a:spAutoFit/>
          </a:bodyPr>
          <a:lstStyle/>
          <a:p>
            <a:r>
              <a:rPr lang="en-US" sz="1000" dirty="0"/>
              <a:t>https://expertises.ademe.fr/professionnels/entreprises/performance-energetique-energies-renouvelables/lenergie-exploitations-agricoles/optimiser-pratiques-agricoles</a:t>
            </a:r>
          </a:p>
        </p:txBody>
      </p:sp>
      <p:sp>
        <p:nvSpPr>
          <p:cNvPr id="6" name="Rectangle 5"/>
          <p:cNvSpPr/>
          <p:nvPr/>
        </p:nvSpPr>
        <p:spPr>
          <a:xfrm>
            <a:off x="255739" y="169265"/>
            <a:ext cx="8882743" cy="461665"/>
          </a:xfrm>
          <a:prstGeom prst="rect">
            <a:avLst/>
          </a:prstGeom>
        </p:spPr>
        <p:txBody>
          <a:bodyPr wrap="square">
            <a:spAutoFit/>
          </a:bodyPr>
          <a:lstStyle/>
          <a:p>
            <a:pPr fontAlgn="base"/>
            <a:r>
              <a:rPr lang="fr-FR" sz="2400" b="1" dirty="0" smtClean="0">
                <a:solidFill>
                  <a:schemeClr val="accent5">
                    <a:lumMod val="75000"/>
                  </a:schemeClr>
                </a:solidFill>
                <a:latin typeface="Bell MT" panose="02020503060305020303" pitchFamily="18" charset="0"/>
              </a:rPr>
              <a:t>2.3. Agro-écologie </a:t>
            </a:r>
            <a:r>
              <a:rPr lang="fr-FR" sz="2400" b="1" dirty="0">
                <a:solidFill>
                  <a:schemeClr val="accent5">
                    <a:lumMod val="75000"/>
                  </a:schemeClr>
                </a:solidFill>
                <a:latin typeface="Bell MT" panose="02020503060305020303" pitchFamily="18" charset="0"/>
              </a:rPr>
              <a:t>et économie circulaire</a:t>
            </a:r>
            <a:endParaRPr lang="fr-FR" sz="2400" b="1" i="0" dirty="0">
              <a:solidFill>
                <a:schemeClr val="accent5">
                  <a:lumMod val="75000"/>
                </a:schemeClr>
              </a:solidFill>
              <a:effectLst/>
              <a:latin typeface="Bell MT" panose="02020503060305020303" pitchFamily="18" charset="0"/>
            </a:endParaRPr>
          </a:p>
        </p:txBody>
      </p:sp>
    </p:spTree>
    <p:extLst>
      <p:ext uri="{BB962C8B-B14F-4D97-AF65-F5344CB8AC3E}">
        <p14:creationId xmlns:p14="http://schemas.microsoft.com/office/powerpoint/2010/main" val="842623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6209"/>
            <a:ext cx="11042446" cy="428772"/>
          </a:xfrm>
          <a:prstGeom prst="rect">
            <a:avLst/>
          </a:prstGeom>
        </p:spPr>
        <p:txBody>
          <a:bodyPr wrap="none">
            <a:spAutoFit/>
          </a:bodyPr>
          <a:lstStyle/>
          <a:p>
            <a:pPr lvl="0">
              <a:lnSpc>
                <a:spcPct val="90000"/>
              </a:lnSpc>
              <a:spcBef>
                <a:spcPts val="1000"/>
              </a:spcBef>
            </a:pPr>
            <a:r>
              <a:rPr lang="en-US" sz="2400" b="1" dirty="0" smtClean="0">
                <a:solidFill>
                  <a:srgbClr val="002060"/>
                </a:solidFill>
                <a:latin typeface="Bell MT" panose="02020503060305020303" pitchFamily="18" charset="0"/>
              </a:rPr>
              <a:t>III. Le </a:t>
            </a:r>
            <a:r>
              <a:rPr lang="en-US" sz="2400" b="1" dirty="0" err="1">
                <a:solidFill>
                  <a:srgbClr val="002060"/>
                </a:solidFill>
                <a:latin typeface="Bell MT" panose="02020503060305020303" pitchFamily="18" charset="0"/>
              </a:rPr>
              <a:t>paysage</a:t>
            </a:r>
            <a:r>
              <a:rPr lang="en-US" sz="2400" b="1" dirty="0">
                <a:solidFill>
                  <a:srgbClr val="002060"/>
                </a:solidFill>
                <a:latin typeface="Bell MT" panose="02020503060305020303" pitchFamily="18" charset="0"/>
              </a:rPr>
              <a:t> </a:t>
            </a:r>
            <a:r>
              <a:rPr lang="en-US" sz="2400" b="1" dirty="0" smtClean="0">
                <a:solidFill>
                  <a:srgbClr val="002060"/>
                </a:solidFill>
                <a:latin typeface="Bell MT" panose="02020503060305020303" pitchFamily="18" charset="0"/>
              </a:rPr>
              <a:t>pour </a:t>
            </a:r>
            <a:r>
              <a:rPr lang="en-US" sz="2400" b="1" dirty="0" err="1" smtClean="0">
                <a:solidFill>
                  <a:srgbClr val="002060"/>
                </a:solidFill>
                <a:latin typeface="Bell MT" panose="02020503060305020303" pitchFamily="18" charset="0"/>
              </a:rPr>
              <a:t>l’agro-écologie</a:t>
            </a:r>
            <a:r>
              <a:rPr lang="en-US" sz="2400" b="1" dirty="0">
                <a:solidFill>
                  <a:srgbClr val="002060"/>
                </a:solidFill>
                <a:latin typeface="Bell MT" panose="02020503060305020303" pitchFamily="18" charset="0"/>
              </a:rPr>
              <a:t>, demarche </a:t>
            </a:r>
            <a:r>
              <a:rPr lang="en-US" sz="2400" b="1" dirty="0" err="1">
                <a:solidFill>
                  <a:srgbClr val="002060"/>
                </a:solidFill>
                <a:latin typeface="Bell MT" panose="02020503060305020303" pitchFamily="18" charset="0"/>
              </a:rPr>
              <a:t>paysagère</a:t>
            </a:r>
            <a:r>
              <a:rPr lang="en-US" sz="2400" b="1" dirty="0">
                <a:solidFill>
                  <a:srgbClr val="002060"/>
                </a:solidFill>
                <a:latin typeface="Bell MT" panose="02020503060305020303" pitchFamily="18" charset="0"/>
              </a:rPr>
              <a:t> des </a:t>
            </a:r>
            <a:r>
              <a:rPr lang="en-US" sz="2400" b="1" dirty="0" err="1">
                <a:solidFill>
                  <a:srgbClr val="002060"/>
                </a:solidFill>
                <a:latin typeface="Bell MT" panose="02020503060305020303" pitchFamily="18" charset="0"/>
              </a:rPr>
              <a:t>systèmes</a:t>
            </a:r>
            <a:r>
              <a:rPr lang="en-US" sz="2400" b="1" dirty="0">
                <a:solidFill>
                  <a:srgbClr val="002060"/>
                </a:solidFill>
                <a:latin typeface="Bell MT" panose="02020503060305020303" pitchFamily="18" charset="0"/>
              </a:rPr>
              <a:t> </a:t>
            </a:r>
            <a:r>
              <a:rPr lang="en-US" sz="2400" b="1" dirty="0" err="1">
                <a:solidFill>
                  <a:srgbClr val="002060"/>
                </a:solidFill>
                <a:latin typeface="Bell MT" panose="02020503060305020303" pitchFamily="18" charset="0"/>
              </a:rPr>
              <a:t>agricoles</a:t>
            </a:r>
            <a:r>
              <a:rPr lang="en-US" sz="2400" b="1" dirty="0">
                <a:solidFill>
                  <a:srgbClr val="002060"/>
                </a:solidFill>
                <a:latin typeface="Bell MT" panose="02020503060305020303" pitchFamily="18" charset="0"/>
              </a:rPr>
              <a:t> </a:t>
            </a:r>
            <a:endParaRPr lang="en-US" sz="2400" b="1" dirty="0" smtClean="0">
              <a:solidFill>
                <a:srgbClr val="002060"/>
              </a:solidFill>
              <a:latin typeface="Bell MT" panose="02020503060305020303" pitchFamily="18" charset="0"/>
            </a:endParaRPr>
          </a:p>
        </p:txBody>
      </p:sp>
      <p:sp>
        <p:nvSpPr>
          <p:cNvPr id="5" name="Rectangle 4"/>
          <p:cNvSpPr/>
          <p:nvPr/>
        </p:nvSpPr>
        <p:spPr>
          <a:xfrm>
            <a:off x="650240" y="1831539"/>
            <a:ext cx="4541520" cy="3416320"/>
          </a:xfrm>
          <a:prstGeom prst="rect">
            <a:avLst/>
          </a:prstGeom>
        </p:spPr>
        <p:txBody>
          <a:bodyPr wrap="square">
            <a:spAutoFit/>
          </a:bodyPr>
          <a:lstStyle/>
          <a:p>
            <a:pPr algn="just"/>
            <a:r>
              <a:rPr lang="fr-FR" dirty="0" smtClean="0">
                <a:latin typeface="Bell MT" panose="02020503060305020303" pitchFamily="18" charset="0"/>
              </a:rPr>
              <a:t>« Le </a:t>
            </a:r>
            <a:r>
              <a:rPr lang="fr-FR" dirty="0">
                <a:latin typeface="Bell MT" panose="02020503060305020303" pitchFamily="18" charset="0"/>
              </a:rPr>
              <a:t>projet de paysage n’est plus uniquement une réponse à une problématique spatiale qu’il faudrait résoudre, mais bien un projet qui s’insère dans une approche système où le projet répond à plusieurs fonctionnalités autres que récréatives. Il permet de créer de la cohérence entre les différentes unités </a:t>
            </a:r>
            <a:r>
              <a:rPr lang="fr-FR" dirty="0" smtClean="0">
                <a:latin typeface="Bell MT" panose="02020503060305020303" pitchFamily="18" charset="0"/>
              </a:rPr>
              <a:t>spatiales. </a:t>
            </a:r>
            <a:r>
              <a:rPr lang="fr-FR" dirty="0">
                <a:latin typeface="Bell MT" panose="02020503060305020303" pitchFamily="18" charset="0"/>
              </a:rPr>
              <a:t>Il facilite le dialogue et met en relations les différentes unités spatiales à différentes échelles tant du point de vue de la biodiversité que des espaces récréatifs et des espaces de </a:t>
            </a:r>
            <a:r>
              <a:rPr lang="fr-FR" dirty="0" smtClean="0">
                <a:latin typeface="Bell MT" panose="02020503060305020303" pitchFamily="18" charset="0"/>
              </a:rPr>
              <a:t>production ».</a:t>
            </a:r>
            <a:endParaRPr lang="en-US" dirty="0">
              <a:latin typeface="Bell MT" panose="02020503060305020303" pitchFamily="18" charset="0"/>
            </a:endParaRPr>
          </a:p>
        </p:txBody>
      </p:sp>
      <p:pic>
        <p:nvPicPr>
          <p:cNvPr id="3074" name="Picture 2" descr="https://dicoagroecologie.fr/wp-content/uploads/2021/02/Design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055" y="1492297"/>
            <a:ext cx="6031865" cy="4484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70880" y="5976303"/>
            <a:ext cx="6096000" cy="461665"/>
          </a:xfrm>
          <a:prstGeom prst="rect">
            <a:avLst/>
          </a:prstGeom>
        </p:spPr>
        <p:txBody>
          <a:bodyPr>
            <a:spAutoFit/>
          </a:bodyPr>
          <a:lstStyle/>
          <a:p>
            <a:pPr fontAlgn="base"/>
            <a:r>
              <a:rPr lang="fr-FR" sz="1200" dirty="0"/>
              <a:t>Niveaux de conception du design </a:t>
            </a:r>
            <a:r>
              <a:rPr lang="fr-FR" sz="1200" dirty="0" err="1"/>
              <a:t>agroécologique</a:t>
            </a:r>
            <a:r>
              <a:rPr lang="fr-FR" sz="1200" dirty="0"/>
              <a:t> et illustrations de pratiques. Crédit : </a:t>
            </a:r>
            <a:r>
              <a:rPr lang="fr-FR" sz="1200" dirty="0" err="1"/>
              <a:t>Bilheran</a:t>
            </a:r>
            <a:r>
              <a:rPr lang="fr-FR" sz="1200" dirty="0"/>
              <a:t>, </a:t>
            </a:r>
            <a:r>
              <a:rPr lang="fr-FR" sz="1200" dirty="0" err="1"/>
              <a:t>Cartery</a:t>
            </a:r>
            <a:r>
              <a:rPr lang="fr-FR" sz="1200" dirty="0"/>
              <a:t>, Givry, </a:t>
            </a:r>
            <a:r>
              <a:rPr lang="fr-FR" sz="1200" dirty="0" err="1"/>
              <a:t>Vialla</a:t>
            </a:r>
            <a:r>
              <a:rPr lang="fr-FR" sz="1200" dirty="0"/>
              <a:t> et </a:t>
            </a:r>
            <a:r>
              <a:rPr lang="fr-FR" sz="1200" dirty="0" err="1"/>
              <a:t>Vieules</a:t>
            </a:r>
            <a:r>
              <a:rPr lang="fr-FR" sz="1200" dirty="0"/>
              <a:t>, EI </a:t>
            </a:r>
            <a:r>
              <a:rPr lang="fr-FR" sz="1200" dirty="0" err="1"/>
              <a:t>Purpan</a:t>
            </a:r>
            <a:r>
              <a:rPr lang="fr-FR" sz="1200" dirty="0"/>
              <a:t> 2021</a:t>
            </a:r>
            <a:r>
              <a:rPr lang="fr-FR" sz="1200" dirty="0" smtClean="0"/>
              <a:t>.</a:t>
            </a:r>
            <a:endParaRPr lang="fr-FR" sz="1200" b="1" i="0" cap="all" dirty="0">
              <a:solidFill>
                <a:srgbClr val="1D1D1B"/>
              </a:solidFill>
              <a:effectLst/>
              <a:latin typeface="inherit"/>
            </a:endParaRPr>
          </a:p>
        </p:txBody>
      </p:sp>
      <p:sp>
        <p:nvSpPr>
          <p:cNvPr id="2" name="Rectangle 1"/>
          <p:cNvSpPr/>
          <p:nvPr/>
        </p:nvSpPr>
        <p:spPr>
          <a:xfrm>
            <a:off x="381345" y="896610"/>
            <a:ext cx="7011128" cy="424732"/>
          </a:xfrm>
          <a:prstGeom prst="rect">
            <a:avLst/>
          </a:prstGeom>
        </p:spPr>
        <p:txBody>
          <a:bodyPr wrap="square">
            <a:spAutoFit/>
          </a:bodyPr>
          <a:lstStyle/>
          <a:p>
            <a:pPr lvl="0">
              <a:lnSpc>
                <a:spcPct val="90000"/>
              </a:lnSpc>
              <a:spcBef>
                <a:spcPts val="1000"/>
              </a:spcBef>
            </a:pPr>
            <a:r>
              <a:rPr lang="en-US" sz="2400" b="1" dirty="0" smtClean="0">
                <a:solidFill>
                  <a:srgbClr val="002060"/>
                </a:solidFill>
                <a:latin typeface="Bell MT" panose="02020503060305020303" pitchFamily="18" charset="0"/>
                <a:ea typeface="+mj-ea"/>
                <a:cs typeface="+mj-cs"/>
              </a:rPr>
              <a:t>3.1.Le </a:t>
            </a:r>
            <a:r>
              <a:rPr lang="en-US" sz="2400" b="1" dirty="0" err="1">
                <a:solidFill>
                  <a:srgbClr val="002060"/>
                </a:solidFill>
                <a:latin typeface="Bell MT" panose="02020503060305020303" pitchFamily="18" charset="0"/>
                <a:ea typeface="+mj-ea"/>
                <a:cs typeface="+mj-cs"/>
              </a:rPr>
              <a:t>paysage</a:t>
            </a:r>
            <a:r>
              <a:rPr lang="en-US" sz="2400" b="1" dirty="0">
                <a:solidFill>
                  <a:srgbClr val="002060"/>
                </a:solidFill>
                <a:latin typeface="Bell MT" panose="02020503060305020303" pitchFamily="18" charset="0"/>
                <a:ea typeface="+mj-ea"/>
                <a:cs typeface="+mj-cs"/>
              </a:rPr>
              <a:t> un </a:t>
            </a:r>
            <a:r>
              <a:rPr lang="en-US" sz="2400" b="1" dirty="0" err="1">
                <a:solidFill>
                  <a:srgbClr val="002060"/>
                </a:solidFill>
                <a:latin typeface="Bell MT" panose="02020503060305020303" pitchFamily="18" charset="0"/>
                <a:ea typeface="+mj-ea"/>
                <a:cs typeface="+mj-cs"/>
              </a:rPr>
              <a:t>outil</a:t>
            </a:r>
            <a:r>
              <a:rPr lang="en-US" sz="2400" b="1" dirty="0">
                <a:solidFill>
                  <a:srgbClr val="002060"/>
                </a:solidFill>
                <a:latin typeface="Bell MT" panose="02020503060305020303" pitchFamily="18" charset="0"/>
                <a:ea typeface="+mj-ea"/>
                <a:cs typeface="+mj-cs"/>
              </a:rPr>
              <a:t> du </a:t>
            </a:r>
            <a:r>
              <a:rPr lang="en-US" sz="2400" b="1" dirty="0" err="1">
                <a:solidFill>
                  <a:srgbClr val="002060"/>
                </a:solidFill>
                <a:latin typeface="Bell MT" panose="02020503060305020303" pitchFamily="18" charset="0"/>
                <a:ea typeface="+mj-ea"/>
                <a:cs typeface="+mj-cs"/>
              </a:rPr>
              <a:t>projet</a:t>
            </a:r>
            <a:r>
              <a:rPr lang="en-US" sz="2400" b="1" dirty="0">
                <a:solidFill>
                  <a:srgbClr val="002060"/>
                </a:solidFill>
                <a:latin typeface="Bell MT" panose="02020503060305020303" pitchFamily="18" charset="0"/>
                <a:ea typeface="+mj-ea"/>
                <a:cs typeface="+mj-cs"/>
              </a:rPr>
              <a:t> Agro-</a:t>
            </a:r>
            <a:r>
              <a:rPr lang="en-US" sz="2400" b="1" dirty="0" err="1">
                <a:solidFill>
                  <a:srgbClr val="002060"/>
                </a:solidFill>
                <a:latin typeface="Bell MT" panose="02020503060305020303" pitchFamily="18" charset="0"/>
                <a:ea typeface="+mj-ea"/>
                <a:cs typeface="+mj-cs"/>
              </a:rPr>
              <a:t>écologique</a:t>
            </a:r>
            <a:endParaRPr lang="en-US" sz="2400" b="1" dirty="0">
              <a:solidFill>
                <a:srgbClr val="002060"/>
              </a:solidFill>
              <a:latin typeface="Bell MT" panose="02020503060305020303" pitchFamily="18" charset="0"/>
              <a:ea typeface="+mj-ea"/>
              <a:cs typeface="+mj-cs"/>
            </a:endParaRPr>
          </a:p>
        </p:txBody>
      </p:sp>
    </p:spTree>
    <p:extLst>
      <p:ext uri="{BB962C8B-B14F-4D97-AF65-F5344CB8AC3E}">
        <p14:creationId xmlns:p14="http://schemas.microsoft.com/office/powerpoint/2010/main" val="1700374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a:spLocks noGrp="1"/>
          </p:cNvSpPr>
          <p:nvPr>
            <p:ph idx="1"/>
          </p:nvPr>
        </p:nvSpPr>
        <p:spPr>
          <a:xfrm>
            <a:off x="417488" y="254285"/>
            <a:ext cx="8229600" cy="647700"/>
          </a:xfrm>
        </p:spPr>
        <p:txBody>
          <a:bodyPr>
            <a:normAutofit/>
          </a:bodyPr>
          <a:lstStyle/>
          <a:p>
            <a:pPr marL="0" indent="0">
              <a:buNone/>
            </a:pPr>
            <a:r>
              <a:rPr lang="fr-FR" altLang="fr-FR" sz="2400" b="1" dirty="0" smtClean="0">
                <a:solidFill>
                  <a:srgbClr val="002060"/>
                </a:solidFill>
                <a:latin typeface="Bell MT" panose="02020503060305020303" pitchFamily="18" charset="0"/>
              </a:rPr>
              <a:t>3.2. </a:t>
            </a:r>
            <a:r>
              <a:rPr lang="fr-FR" altLang="fr-FR" sz="2400" b="1" dirty="0">
                <a:solidFill>
                  <a:srgbClr val="002060"/>
                </a:solidFill>
                <a:latin typeface="Bell MT" panose="02020503060305020303" pitchFamily="18" charset="0"/>
              </a:rPr>
              <a:t>De l’état des lieux au diagnostic </a:t>
            </a:r>
          </a:p>
        </p:txBody>
      </p:sp>
      <p:sp>
        <p:nvSpPr>
          <p:cNvPr id="6" name="Rectangle 5"/>
          <p:cNvSpPr/>
          <p:nvPr/>
        </p:nvSpPr>
        <p:spPr>
          <a:xfrm>
            <a:off x="594268" y="744319"/>
            <a:ext cx="11280053" cy="3170099"/>
          </a:xfrm>
          <a:prstGeom prst="rect">
            <a:avLst/>
          </a:prstGeom>
        </p:spPr>
        <p:txBody>
          <a:bodyPr wrap="square">
            <a:spAutoFit/>
          </a:bodyPr>
          <a:lstStyle/>
          <a:p>
            <a:pPr algn="just">
              <a:defRPr/>
            </a:pPr>
            <a:r>
              <a:rPr lang="fr-FR" sz="2000" dirty="0">
                <a:solidFill>
                  <a:srgbClr val="000000"/>
                </a:solidFill>
              </a:rPr>
              <a:t>Dans un premier temps il s’agit de dresser un état des lieux des paysages. </a:t>
            </a:r>
          </a:p>
          <a:p>
            <a:pPr algn="just">
              <a:defRPr/>
            </a:pPr>
            <a:r>
              <a:rPr lang="fr-FR" sz="2000" dirty="0">
                <a:solidFill>
                  <a:srgbClr val="000000"/>
                </a:solidFill>
              </a:rPr>
              <a:t>« analyse organisée des faits et des actions qui caractérisent un territoire » </a:t>
            </a:r>
          </a:p>
          <a:p>
            <a:pPr algn="just">
              <a:defRPr/>
            </a:pPr>
            <a:r>
              <a:rPr lang="fr-FR" sz="2000" dirty="0">
                <a:solidFill>
                  <a:srgbClr val="000000"/>
                </a:solidFill>
              </a:rPr>
              <a:t>et vise à connaître et à comprendre les paysages actuels, à montrer leur fonctionnement et à sensibiliser les intervenants et citoyens.</a:t>
            </a:r>
          </a:p>
          <a:p>
            <a:pPr algn="just">
              <a:defRPr/>
            </a:pPr>
            <a:r>
              <a:rPr lang="fr-FR" sz="2000" dirty="0">
                <a:solidFill>
                  <a:srgbClr val="000000"/>
                </a:solidFill>
              </a:rPr>
              <a:t>Il est constitué d’une série d’études ou de « monographies paysagères » qui offriront autant de portraits sur les dimensions du paysage considérées comme les plus significatives, un des principaux défis étant alors non seulement de connaître et de comprendre chacune de ces dimensions, mais aussi d’en arriver à les articuler. </a:t>
            </a:r>
          </a:p>
          <a:p>
            <a:pPr algn="r">
              <a:defRPr/>
            </a:pPr>
            <a:r>
              <a:rPr lang="fr-FR" sz="1000" dirty="0">
                <a:solidFill>
                  <a:srgbClr val="000000"/>
                </a:solidFill>
              </a:rPr>
              <a:t>(</a:t>
            </a:r>
            <a:r>
              <a:rPr lang="fr-FR" sz="2000" dirty="0"/>
              <a:t> </a:t>
            </a:r>
            <a:r>
              <a:rPr lang="fr-FR" sz="1000" dirty="0"/>
              <a:t>Gérald </a:t>
            </a:r>
            <a:r>
              <a:rPr lang="fr-FR" sz="1000" dirty="0" err="1"/>
              <a:t>Domon</a:t>
            </a:r>
            <a:r>
              <a:rPr lang="fr-FR" sz="1000" dirty="0"/>
              <a:t> et Julie Ruiz </a:t>
            </a:r>
          </a:p>
          <a:p>
            <a:pPr algn="r">
              <a:defRPr/>
            </a:pPr>
            <a:r>
              <a:rPr lang="pt-BR" sz="1000" b="1" dirty="0"/>
              <a:t>P a y s a g e s r u r a u x </a:t>
            </a:r>
            <a:r>
              <a:rPr lang="pt-BR" sz="1000" dirty="0"/>
              <a:t> </a:t>
            </a:r>
            <a:r>
              <a:rPr lang="fr-FR" sz="1000" dirty="0"/>
              <a:t>méthodes d’état des lieux et de diagnostic,</a:t>
            </a:r>
          </a:p>
          <a:p>
            <a:pPr algn="r">
              <a:defRPr/>
            </a:pPr>
            <a:r>
              <a:rPr lang="fr-FR" sz="1000" dirty="0"/>
              <a:t> </a:t>
            </a:r>
            <a:r>
              <a:rPr lang="fr-FR" sz="1000" b="1" dirty="0"/>
              <a:t>Les Presses de l’Université de Montréal)</a:t>
            </a:r>
            <a:endParaRPr lang="fr-FR" sz="1000" dirty="0">
              <a:solidFill>
                <a:srgbClr val="000000"/>
              </a:solidFill>
            </a:endParaRPr>
          </a:p>
        </p:txBody>
      </p:sp>
      <p:sp>
        <p:nvSpPr>
          <p:cNvPr id="7" name="Rectangle 6"/>
          <p:cNvSpPr/>
          <p:nvPr/>
        </p:nvSpPr>
        <p:spPr>
          <a:xfrm>
            <a:off x="193183" y="3914418"/>
            <a:ext cx="11681138" cy="2677656"/>
          </a:xfrm>
          <a:prstGeom prst="rect">
            <a:avLst/>
          </a:prstGeom>
        </p:spPr>
        <p:txBody>
          <a:bodyPr wrap="square">
            <a:spAutoFit/>
          </a:bodyPr>
          <a:lstStyle/>
          <a:p>
            <a:pPr algn="just">
              <a:defRPr/>
            </a:pPr>
            <a:r>
              <a:rPr lang="fr-FR" sz="2400" b="1" dirty="0" smtClean="0">
                <a:solidFill>
                  <a:srgbClr val="0070C0"/>
                </a:solidFill>
              </a:rPr>
              <a:t>a/ Le </a:t>
            </a:r>
            <a:r>
              <a:rPr lang="fr-FR" sz="2400" b="1" dirty="0">
                <a:solidFill>
                  <a:srgbClr val="0070C0"/>
                </a:solidFill>
              </a:rPr>
              <a:t>diagnostic paysager à l'échelle d'une petite région </a:t>
            </a:r>
            <a:endParaRPr lang="fr-FR" sz="2400" b="1" dirty="0" smtClean="0">
              <a:solidFill>
                <a:srgbClr val="0070C0"/>
              </a:solidFill>
            </a:endParaRPr>
          </a:p>
          <a:p>
            <a:pPr algn="just">
              <a:defRPr/>
            </a:pPr>
            <a:endParaRPr lang="fr-FR" sz="2400" b="1" dirty="0">
              <a:solidFill>
                <a:srgbClr val="00B050"/>
              </a:solidFill>
            </a:endParaRPr>
          </a:p>
          <a:p>
            <a:pPr algn="just">
              <a:defRPr/>
            </a:pPr>
            <a:r>
              <a:rPr lang="fr-FR" sz="2000" dirty="0">
                <a:solidFill>
                  <a:srgbClr val="121212"/>
                </a:solidFill>
              </a:rPr>
              <a:t>permet d'expliquer comment s </a:t>
            </a:r>
            <a:r>
              <a:rPr lang="fr-FR" sz="2000" dirty="0" smtClean="0">
                <a:solidFill>
                  <a:srgbClr val="121212"/>
                </a:solidFill>
              </a:rPr>
              <a:t>'est </a:t>
            </a:r>
            <a:r>
              <a:rPr lang="fr-FR" sz="2000" dirty="0">
                <a:solidFill>
                  <a:srgbClr val="121212"/>
                </a:solidFill>
              </a:rPr>
              <a:t>construit le paysage de la région, quels en sont ses éléments identitaires, ses qualités, ses points noirs, la façon dont il est perçu, ce qu'il révèle en terme de fonctionnement et de dysfonctionnement, ses évolutions prévisibles, la place des différents utilisateurs et gestionnaires et plus particulièrement de l'agriculture. Les diagnostics paysagers constituent un élément essentiel </a:t>
            </a:r>
            <a:r>
              <a:rPr lang="fr-FR" sz="2000" dirty="0" smtClean="0">
                <a:solidFill>
                  <a:srgbClr val="121212"/>
                </a:solidFill>
              </a:rPr>
              <a:t>d’un </a:t>
            </a:r>
            <a:r>
              <a:rPr lang="fr-FR" sz="2000" dirty="0">
                <a:solidFill>
                  <a:srgbClr val="121212"/>
                </a:solidFill>
              </a:rPr>
              <a:t>diagnostic de territoire par la diversité des approches utilisées et par la place donnée à la connaissance sensible, notamment visuelle.</a:t>
            </a:r>
            <a:endParaRPr lang="fr-FR" sz="2000" dirty="0"/>
          </a:p>
        </p:txBody>
      </p:sp>
    </p:spTree>
    <p:extLst>
      <p:ext uri="{BB962C8B-B14F-4D97-AF65-F5344CB8AC3E}">
        <p14:creationId xmlns:p14="http://schemas.microsoft.com/office/powerpoint/2010/main" val="63400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5939" y="1226860"/>
            <a:ext cx="8763510" cy="3600986"/>
          </a:xfrm>
          <a:prstGeom prst="rect">
            <a:avLst/>
          </a:prstGeom>
        </p:spPr>
        <p:txBody>
          <a:bodyPr wrap="square">
            <a:spAutoFit/>
          </a:bodyPr>
          <a:lstStyle/>
          <a:p>
            <a:pPr algn="just">
              <a:defRPr/>
            </a:pPr>
            <a:r>
              <a:rPr lang="fr-FR" sz="2400" b="1" dirty="0" smtClean="0">
                <a:solidFill>
                  <a:srgbClr val="0070C0"/>
                </a:solidFill>
              </a:rPr>
              <a:t>b/ Le </a:t>
            </a:r>
            <a:r>
              <a:rPr lang="fr-FR" sz="2400" b="1" dirty="0">
                <a:solidFill>
                  <a:srgbClr val="0070C0"/>
                </a:solidFill>
              </a:rPr>
              <a:t>diagnostic paysager à l'échelle d'une exploitation </a:t>
            </a:r>
            <a:endParaRPr lang="fr-FR" sz="2400" b="1" dirty="0" smtClean="0">
              <a:solidFill>
                <a:srgbClr val="0070C0"/>
              </a:solidFill>
            </a:endParaRPr>
          </a:p>
          <a:p>
            <a:pPr algn="just">
              <a:defRPr/>
            </a:pPr>
            <a:endParaRPr lang="fr-FR" sz="2400" b="1" dirty="0">
              <a:solidFill>
                <a:srgbClr val="00B050"/>
              </a:solidFill>
            </a:endParaRPr>
          </a:p>
          <a:p>
            <a:pPr algn="just">
              <a:defRPr/>
            </a:pPr>
            <a:r>
              <a:rPr lang="fr-FR" sz="2000" dirty="0">
                <a:solidFill>
                  <a:srgbClr val="131313"/>
                </a:solidFill>
              </a:rPr>
              <a:t>doit faire ressortir les spécificités, les caractéristiques, les impacts de cette exploitation sur le paysage. Il ne peut se réaliser de façon pertinente qu'à partir du moment où les enjeux paysagers essentiels de la petite région ont été décrits. </a:t>
            </a:r>
          </a:p>
          <a:p>
            <a:pPr algn="just">
              <a:defRPr/>
            </a:pPr>
            <a:endParaRPr lang="fr-FR" sz="2000" dirty="0">
              <a:solidFill>
                <a:srgbClr val="131313"/>
              </a:solidFill>
            </a:endParaRPr>
          </a:p>
          <a:p>
            <a:pPr algn="just">
              <a:defRPr/>
            </a:pPr>
            <a:endParaRPr lang="fr-FR" sz="2000" dirty="0">
              <a:solidFill>
                <a:srgbClr val="131313"/>
              </a:solidFill>
            </a:endParaRPr>
          </a:p>
          <a:p>
            <a:pPr algn="just">
              <a:defRPr/>
            </a:pPr>
            <a:r>
              <a:rPr lang="fr-FR" sz="2000" dirty="0">
                <a:solidFill>
                  <a:srgbClr val="0070C0"/>
                </a:solidFill>
              </a:rPr>
              <a:t>Pour ces deux types de diagnostic sont utilisés visites de terrain, observations directes, cartes, photos, plans anciens et contemporains, interviews , réflexion sur les limites . . . Cependant à l'échelle de l'exploitation, les avis de l'agriculteur et des membres de sa famille doivent être pris en compte de façon privilégiée.</a:t>
            </a:r>
          </a:p>
        </p:txBody>
      </p:sp>
    </p:spTree>
    <p:extLst>
      <p:ext uri="{BB962C8B-B14F-4D97-AF65-F5344CB8AC3E}">
        <p14:creationId xmlns:p14="http://schemas.microsoft.com/office/powerpoint/2010/main" val="589485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5"/>
          <p:cNvSpPr>
            <a:spLocks noChangeArrowheads="1"/>
          </p:cNvSpPr>
          <p:nvPr/>
        </p:nvSpPr>
        <p:spPr bwMode="auto">
          <a:xfrm>
            <a:off x="360608" y="441392"/>
            <a:ext cx="602731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2400" b="1" dirty="0" smtClean="0">
                <a:solidFill>
                  <a:srgbClr val="002060"/>
                </a:solidFill>
                <a:latin typeface="Bell MT" panose="02020503060305020303" pitchFamily="18" charset="0"/>
              </a:rPr>
              <a:t>3.3. </a:t>
            </a:r>
            <a:r>
              <a:rPr lang="fr-FR" altLang="fr-FR" sz="2400" b="1" dirty="0">
                <a:solidFill>
                  <a:srgbClr val="002060"/>
                </a:solidFill>
                <a:latin typeface="Bell MT" panose="02020503060305020303" pitchFamily="18" charset="0"/>
              </a:rPr>
              <a:t>La lecture du paysage</a:t>
            </a:r>
          </a:p>
          <a:p>
            <a:pPr algn="just" eaLnBrk="1" hangingPunct="1">
              <a:spcBef>
                <a:spcPct val="0"/>
              </a:spcBef>
              <a:buFontTx/>
              <a:buNone/>
            </a:pPr>
            <a:endParaRPr lang="fr-FR" altLang="fr-FR" sz="1800" b="1" dirty="0">
              <a:solidFill>
                <a:srgbClr val="C00000"/>
              </a:solidFill>
            </a:endParaRPr>
          </a:p>
          <a:p>
            <a:pPr algn="just" eaLnBrk="1" hangingPunct="1">
              <a:spcBef>
                <a:spcPct val="0"/>
              </a:spcBef>
              <a:buFontTx/>
              <a:buNone/>
            </a:pPr>
            <a:r>
              <a:rPr lang="fr-FR" altLang="fr-FR" sz="1800" b="1" dirty="0" smtClean="0">
                <a:solidFill>
                  <a:schemeClr val="accent6">
                    <a:lumMod val="75000"/>
                  </a:schemeClr>
                </a:solidFill>
              </a:rPr>
              <a:t>«</a:t>
            </a:r>
            <a:r>
              <a:rPr lang="fr-FR" altLang="fr-FR" sz="1800" i="1" dirty="0" smtClean="0">
                <a:solidFill>
                  <a:schemeClr val="accent6">
                    <a:lumMod val="75000"/>
                  </a:schemeClr>
                </a:solidFill>
              </a:rPr>
              <a:t> La Clé des Champs et de lire le paysage</a:t>
            </a:r>
            <a:r>
              <a:rPr lang="fr-FR" altLang="fr-FR" sz="1800" b="1" dirty="0" smtClean="0">
                <a:solidFill>
                  <a:schemeClr val="accent6">
                    <a:lumMod val="75000"/>
                  </a:schemeClr>
                </a:solidFill>
              </a:rPr>
              <a:t> »</a:t>
            </a:r>
          </a:p>
          <a:p>
            <a:pPr algn="just" eaLnBrk="1" hangingPunct="1">
              <a:spcBef>
                <a:spcPct val="0"/>
              </a:spcBef>
              <a:buFontTx/>
              <a:buNone/>
            </a:pPr>
            <a:endParaRPr lang="fr-FR" altLang="fr-FR" sz="1800" b="1" dirty="0" smtClean="0">
              <a:solidFill>
                <a:srgbClr val="C00000"/>
              </a:solidFill>
            </a:endParaRPr>
          </a:p>
          <a:p>
            <a:pPr algn="just" eaLnBrk="1" hangingPunct="1">
              <a:spcBef>
                <a:spcPct val="0"/>
              </a:spcBef>
              <a:buFontTx/>
              <a:buNone/>
            </a:pPr>
            <a:r>
              <a:rPr lang="fr-FR" altLang="fr-FR" sz="1800" dirty="0" smtClean="0"/>
              <a:t>Les </a:t>
            </a:r>
            <a:r>
              <a:rPr lang="fr-FR" altLang="fr-FR" sz="1800" dirty="0"/>
              <a:t>vues prises révèlent combien certains aménagements contemporains ont été réalisés sans lien avec l'histoire et la géographie des territoires concernés.</a:t>
            </a:r>
          </a:p>
        </p:txBody>
      </p:sp>
      <p:sp>
        <p:nvSpPr>
          <p:cNvPr id="27653" name="Rectangle 6"/>
          <p:cNvSpPr>
            <a:spLocks noChangeArrowheads="1"/>
          </p:cNvSpPr>
          <p:nvPr/>
        </p:nvSpPr>
        <p:spPr bwMode="auto">
          <a:xfrm>
            <a:off x="1348358" y="6024969"/>
            <a:ext cx="4859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t>La logique des réseaux routiers </a:t>
            </a:r>
            <a:r>
              <a:rPr lang="fr-FR" altLang="fr-FR" sz="1400" dirty="0" smtClean="0"/>
              <a:t>s'impose </a:t>
            </a:r>
            <a:r>
              <a:rPr lang="fr-FR" altLang="fr-FR" sz="1400" dirty="0"/>
              <a:t>sur le territoire.</a:t>
            </a:r>
          </a:p>
        </p:txBody>
      </p:sp>
      <p:sp>
        <p:nvSpPr>
          <p:cNvPr id="27654" name="Rectangle 7"/>
          <p:cNvSpPr>
            <a:spLocks noChangeArrowheads="1"/>
          </p:cNvSpPr>
          <p:nvPr/>
        </p:nvSpPr>
        <p:spPr bwMode="auto">
          <a:xfrm>
            <a:off x="7751318" y="2938708"/>
            <a:ext cx="43288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smtClean="0"/>
              <a:t>Le paysage rural en mutation</a:t>
            </a:r>
            <a:endParaRPr lang="fr-FR" altLang="fr-FR" sz="1400" dirty="0"/>
          </a:p>
        </p:txBody>
      </p:sp>
      <p:pic>
        <p:nvPicPr>
          <p:cNvPr id="20482" name="Picture 2" descr="DGITM - Direction générale des infrastructures, des transports et des  mobilités sur LinkedIn : #dgitm #transport #mobilit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039" y="2938708"/>
            <a:ext cx="4443058" cy="296018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3"/>
          <a:srcRect l="1027" b="1341"/>
          <a:stretch/>
        </p:blipFill>
        <p:spPr>
          <a:xfrm>
            <a:off x="6677119" y="441392"/>
            <a:ext cx="4464358" cy="2497316"/>
          </a:xfrm>
          <a:prstGeom prst="rect">
            <a:avLst/>
          </a:prstGeom>
        </p:spPr>
      </p:pic>
      <p:pic>
        <p:nvPicPr>
          <p:cNvPr id="4" name="Image 3"/>
          <p:cNvPicPr>
            <a:picLocks noChangeAspect="1"/>
          </p:cNvPicPr>
          <p:nvPr/>
        </p:nvPicPr>
        <p:blipFill>
          <a:blip r:embed="rId4"/>
          <a:stretch>
            <a:fillRect/>
          </a:stretch>
        </p:blipFill>
        <p:spPr>
          <a:xfrm>
            <a:off x="6677119" y="3334996"/>
            <a:ext cx="4402298" cy="2843862"/>
          </a:xfrm>
          <a:prstGeom prst="rect">
            <a:avLst/>
          </a:prstGeom>
        </p:spPr>
      </p:pic>
      <p:sp>
        <p:nvSpPr>
          <p:cNvPr id="5" name="Rectangle 4"/>
          <p:cNvSpPr/>
          <p:nvPr/>
        </p:nvSpPr>
        <p:spPr>
          <a:xfrm>
            <a:off x="6677119" y="6205225"/>
            <a:ext cx="6096000" cy="276999"/>
          </a:xfrm>
          <a:prstGeom prst="rect">
            <a:avLst/>
          </a:prstGeom>
        </p:spPr>
        <p:txBody>
          <a:bodyPr>
            <a:spAutoFit/>
          </a:bodyPr>
          <a:lstStyle/>
          <a:p>
            <a:r>
              <a:rPr lang="fr-FR" sz="1200" dirty="0">
                <a:latin typeface="+mj-lt"/>
              </a:rPr>
              <a:t>Déprise progressive et perte de </a:t>
            </a:r>
            <a:r>
              <a:rPr lang="fr-FR" sz="1200" dirty="0" smtClean="0">
                <a:latin typeface="+mj-lt"/>
              </a:rPr>
              <a:t>lisibilité du </a:t>
            </a:r>
            <a:r>
              <a:rPr lang="fr-FR" sz="1200" dirty="0">
                <a:latin typeface="+mj-lt"/>
              </a:rPr>
              <a:t>paysage particulier du puy.</a:t>
            </a:r>
            <a:endParaRPr lang="en-US" sz="1200" dirty="0">
              <a:latin typeface="+mj-lt"/>
            </a:endParaRPr>
          </a:p>
        </p:txBody>
      </p:sp>
    </p:spTree>
    <p:extLst>
      <p:ext uri="{BB962C8B-B14F-4D97-AF65-F5344CB8AC3E}">
        <p14:creationId xmlns:p14="http://schemas.microsoft.com/office/powerpoint/2010/main" val="3731301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129280" y="941705"/>
            <a:ext cx="8204200" cy="4351338"/>
          </a:xfrm>
        </p:spPr>
        <p:txBody>
          <a:bodyPr>
            <a:normAutofit fontScale="85000" lnSpcReduction="20000"/>
          </a:bodyPr>
          <a:lstStyle/>
          <a:p>
            <a:pPr marL="0" indent="0" algn="ctr">
              <a:buNone/>
            </a:pPr>
            <a:r>
              <a:rPr lang="en-US" b="1" dirty="0" smtClean="0">
                <a:solidFill>
                  <a:srgbClr val="00B050"/>
                </a:solidFill>
                <a:latin typeface="Bell MT" panose="02020503060305020303" pitchFamily="18" charset="0"/>
              </a:rPr>
              <a:t>LE PLAN DE LA PRESENTATION</a:t>
            </a:r>
          </a:p>
          <a:p>
            <a:pPr marL="0" indent="0" algn="ctr">
              <a:buNone/>
            </a:pPr>
            <a:endParaRPr lang="en-US" b="1" dirty="0" smtClean="0">
              <a:solidFill>
                <a:schemeClr val="accent6">
                  <a:lumMod val="50000"/>
                </a:schemeClr>
              </a:solidFill>
              <a:latin typeface="Bell MT" panose="02020503060305020303" pitchFamily="18" charset="0"/>
            </a:endParaRPr>
          </a:p>
          <a:p>
            <a:pPr marL="0" indent="0">
              <a:buNone/>
            </a:pPr>
            <a:r>
              <a:rPr lang="en-US" b="1" dirty="0" smtClean="0">
                <a:solidFill>
                  <a:srgbClr val="002060"/>
                </a:solidFill>
                <a:latin typeface="Bell MT" panose="02020503060305020303" pitchFamily="18" charset="0"/>
              </a:rPr>
              <a:t>Introduction</a:t>
            </a:r>
          </a:p>
          <a:p>
            <a:pPr marL="514350" indent="-514350">
              <a:buFont typeface="Arial" panose="020B0604020202020204" pitchFamily="34" charset="0"/>
              <a:buAutoNum type="arabicPeriod"/>
            </a:pPr>
            <a:r>
              <a:rPr lang="en-US" dirty="0" smtClean="0">
                <a:solidFill>
                  <a:srgbClr val="002060"/>
                </a:solidFill>
                <a:latin typeface="Bell MT" panose="02020503060305020303" pitchFamily="18" charset="0"/>
              </a:rPr>
              <a:t>Les </a:t>
            </a:r>
            <a:r>
              <a:rPr lang="en-US" dirty="0" err="1" smtClean="0">
                <a:solidFill>
                  <a:srgbClr val="002060"/>
                </a:solidFill>
                <a:latin typeface="Bell MT" panose="02020503060305020303" pitchFamily="18" charset="0"/>
              </a:rPr>
              <a:t>différentes</a:t>
            </a:r>
            <a:r>
              <a:rPr lang="en-US" dirty="0" smtClean="0">
                <a:solidFill>
                  <a:srgbClr val="002060"/>
                </a:solidFill>
                <a:latin typeface="Bell MT" panose="02020503060305020303" pitchFamily="18" charset="0"/>
              </a:rPr>
              <a:t> </a:t>
            </a:r>
            <a:r>
              <a:rPr lang="en-US" dirty="0" err="1" smtClean="0">
                <a:solidFill>
                  <a:srgbClr val="002060"/>
                </a:solidFill>
                <a:latin typeface="Bell MT" panose="02020503060305020303" pitchFamily="18" charset="0"/>
              </a:rPr>
              <a:t>approches</a:t>
            </a:r>
            <a:r>
              <a:rPr lang="en-US" dirty="0" smtClean="0">
                <a:solidFill>
                  <a:srgbClr val="002060"/>
                </a:solidFill>
                <a:latin typeface="Bell MT" panose="02020503060305020303" pitchFamily="18" charset="0"/>
              </a:rPr>
              <a:t> de </a:t>
            </a:r>
            <a:r>
              <a:rPr lang="en-US" dirty="0" err="1" smtClean="0">
                <a:solidFill>
                  <a:srgbClr val="002060"/>
                </a:solidFill>
                <a:latin typeface="Bell MT" panose="02020503060305020303" pitchFamily="18" charset="0"/>
              </a:rPr>
              <a:t>l’agroécologie</a:t>
            </a:r>
            <a:endParaRPr lang="en-US" dirty="0" smtClean="0">
              <a:solidFill>
                <a:srgbClr val="002060"/>
              </a:solidFill>
              <a:latin typeface="Bell MT" panose="02020503060305020303" pitchFamily="18" charset="0"/>
            </a:endParaRPr>
          </a:p>
          <a:p>
            <a:pPr marL="514350" indent="-514350">
              <a:buAutoNum type="arabicPeriod"/>
            </a:pPr>
            <a:r>
              <a:rPr lang="en-US" dirty="0" smtClean="0">
                <a:solidFill>
                  <a:srgbClr val="002060"/>
                </a:solidFill>
                <a:latin typeface="Bell MT" panose="02020503060305020303" pitchFamily="18" charset="0"/>
              </a:rPr>
              <a:t>Les </a:t>
            </a:r>
            <a:r>
              <a:rPr lang="en-US" dirty="0" err="1" smtClean="0">
                <a:solidFill>
                  <a:srgbClr val="002060"/>
                </a:solidFill>
                <a:latin typeface="Bell MT" panose="02020503060305020303" pitchFamily="18" charset="0"/>
              </a:rPr>
              <a:t>piliers</a:t>
            </a:r>
            <a:r>
              <a:rPr lang="en-US" dirty="0" smtClean="0">
                <a:solidFill>
                  <a:srgbClr val="002060"/>
                </a:solidFill>
                <a:latin typeface="Bell MT" panose="02020503060305020303" pitchFamily="18" charset="0"/>
              </a:rPr>
              <a:t> et </a:t>
            </a:r>
            <a:r>
              <a:rPr lang="en-US" dirty="0" err="1" smtClean="0">
                <a:solidFill>
                  <a:srgbClr val="002060"/>
                </a:solidFill>
                <a:latin typeface="Bell MT" panose="02020503060305020303" pitchFamily="18" charset="0"/>
              </a:rPr>
              <a:t>principes</a:t>
            </a:r>
            <a:r>
              <a:rPr lang="en-US" dirty="0" smtClean="0">
                <a:solidFill>
                  <a:srgbClr val="002060"/>
                </a:solidFill>
                <a:latin typeface="Bell MT" panose="02020503060305020303" pitchFamily="18" charset="0"/>
              </a:rPr>
              <a:t> de </a:t>
            </a:r>
            <a:r>
              <a:rPr lang="en-US" dirty="0" err="1" smtClean="0">
                <a:solidFill>
                  <a:srgbClr val="002060"/>
                </a:solidFill>
                <a:latin typeface="Bell MT" panose="02020503060305020303" pitchFamily="18" charset="0"/>
              </a:rPr>
              <a:t>l’agroécologie</a:t>
            </a:r>
            <a:endParaRPr lang="en-US" dirty="0" smtClean="0">
              <a:solidFill>
                <a:srgbClr val="002060"/>
              </a:solidFill>
              <a:latin typeface="Bell MT" panose="02020503060305020303" pitchFamily="18" charset="0"/>
            </a:endParaRPr>
          </a:p>
          <a:p>
            <a:pPr marL="514350" indent="-514350">
              <a:buAutoNum type="arabicPeriod"/>
            </a:pPr>
            <a:r>
              <a:rPr lang="en-US" dirty="0" smtClean="0">
                <a:solidFill>
                  <a:srgbClr val="002060"/>
                </a:solidFill>
                <a:latin typeface="Bell MT" panose="02020503060305020303" pitchFamily="18" charset="0"/>
              </a:rPr>
              <a:t>Le </a:t>
            </a:r>
            <a:r>
              <a:rPr lang="en-US" dirty="0" err="1" smtClean="0">
                <a:solidFill>
                  <a:srgbClr val="002060"/>
                </a:solidFill>
                <a:latin typeface="Bell MT" panose="02020503060305020303" pitchFamily="18" charset="0"/>
              </a:rPr>
              <a:t>paysage</a:t>
            </a:r>
            <a:r>
              <a:rPr lang="en-US" dirty="0" smtClean="0">
                <a:solidFill>
                  <a:srgbClr val="002060"/>
                </a:solidFill>
                <a:latin typeface="Bell MT" panose="02020503060305020303" pitchFamily="18" charset="0"/>
              </a:rPr>
              <a:t> pour </a:t>
            </a:r>
            <a:r>
              <a:rPr lang="en-US" dirty="0" err="1" smtClean="0">
                <a:solidFill>
                  <a:srgbClr val="002060"/>
                </a:solidFill>
                <a:latin typeface="Bell MT" panose="02020503060305020303" pitchFamily="18" charset="0"/>
              </a:rPr>
              <a:t>l’agro-écologie</a:t>
            </a:r>
            <a:endParaRPr lang="en-US" dirty="0" smtClean="0">
              <a:solidFill>
                <a:srgbClr val="002060"/>
              </a:solidFill>
              <a:latin typeface="Bell MT" panose="02020503060305020303" pitchFamily="18" charset="0"/>
            </a:endParaRPr>
          </a:p>
          <a:p>
            <a:pPr marL="514350" indent="-514350">
              <a:buAutoNum type="arabicPeriod"/>
            </a:pPr>
            <a:r>
              <a:rPr lang="en-US" dirty="0" smtClean="0">
                <a:solidFill>
                  <a:srgbClr val="002060"/>
                </a:solidFill>
                <a:latin typeface="Bell MT" panose="02020503060305020303" pitchFamily="18" charset="0"/>
              </a:rPr>
              <a:t>La demarche </a:t>
            </a:r>
            <a:r>
              <a:rPr lang="en-US" dirty="0" err="1" smtClean="0">
                <a:solidFill>
                  <a:srgbClr val="002060"/>
                </a:solidFill>
                <a:latin typeface="Bell MT" panose="02020503060305020303" pitchFamily="18" charset="0"/>
              </a:rPr>
              <a:t>paysagère</a:t>
            </a:r>
            <a:r>
              <a:rPr lang="en-US" dirty="0" smtClean="0">
                <a:solidFill>
                  <a:srgbClr val="002060"/>
                </a:solidFill>
                <a:latin typeface="Bell MT" panose="02020503060305020303" pitchFamily="18" charset="0"/>
              </a:rPr>
              <a:t> des </a:t>
            </a:r>
            <a:r>
              <a:rPr lang="en-US" dirty="0" err="1" smtClean="0">
                <a:solidFill>
                  <a:srgbClr val="002060"/>
                </a:solidFill>
                <a:latin typeface="Bell MT" panose="02020503060305020303" pitchFamily="18" charset="0"/>
              </a:rPr>
              <a:t>systèmes</a:t>
            </a:r>
            <a:r>
              <a:rPr lang="en-US" dirty="0" smtClean="0">
                <a:solidFill>
                  <a:srgbClr val="002060"/>
                </a:solidFill>
                <a:latin typeface="Bell MT" panose="02020503060305020303" pitchFamily="18" charset="0"/>
              </a:rPr>
              <a:t> </a:t>
            </a:r>
            <a:r>
              <a:rPr lang="en-US" dirty="0" err="1" smtClean="0">
                <a:solidFill>
                  <a:srgbClr val="002060"/>
                </a:solidFill>
                <a:latin typeface="Bell MT" panose="02020503060305020303" pitchFamily="18" charset="0"/>
              </a:rPr>
              <a:t>agricoles</a:t>
            </a:r>
            <a:endParaRPr lang="en-US" dirty="0" smtClean="0">
              <a:solidFill>
                <a:srgbClr val="002060"/>
              </a:solidFill>
              <a:latin typeface="Bell MT" panose="02020503060305020303" pitchFamily="18" charset="0"/>
            </a:endParaRPr>
          </a:p>
          <a:p>
            <a:pPr marL="514350" indent="-514350">
              <a:buAutoNum type="arabicPeriod"/>
            </a:pPr>
            <a:r>
              <a:rPr lang="en-US" dirty="0" smtClean="0">
                <a:solidFill>
                  <a:srgbClr val="002060"/>
                </a:solidFill>
                <a:latin typeface="Bell MT" panose="02020503060305020303" pitchFamily="18" charset="0"/>
              </a:rPr>
              <a:t>L’aménagement </a:t>
            </a:r>
            <a:r>
              <a:rPr lang="en-US" dirty="0" err="1" smtClean="0">
                <a:solidFill>
                  <a:srgbClr val="002060"/>
                </a:solidFill>
                <a:latin typeface="Bell MT" panose="02020503060305020303" pitchFamily="18" charset="0"/>
              </a:rPr>
              <a:t>paysager</a:t>
            </a:r>
            <a:r>
              <a:rPr lang="en-US" dirty="0" smtClean="0">
                <a:solidFill>
                  <a:srgbClr val="002060"/>
                </a:solidFill>
                <a:latin typeface="Bell MT" panose="02020503060305020303" pitchFamily="18" charset="0"/>
              </a:rPr>
              <a:t> des </a:t>
            </a:r>
            <a:r>
              <a:rPr lang="en-US" dirty="0" err="1" smtClean="0">
                <a:solidFill>
                  <a:srgbClr val="002060"/>
                </a:solidFill>
                <a:latin typeface="Bell MT" panose="02020503060305020303" pitchFamily="18" charset="0"/>
              </a:rPr>
              <a:t>agrosystèmes</a:t>
            </a:r>
            <a:r>
              <a:rPr lang="en-US" dirty="0" smtClean="0">
                <a:solidFill>
                  <a:srgbClr val="002060"/>
                </a:solidFill>
                <a:latin typeface="Bell MT" panose="02020503060305020303" pitchFamily="18" charset="0"/>
              </a:rPr>
              <a:t> </a:t>
            </a:r>
            <a:r>
              <a:rPr lang="en-US" dirty="0" err="1" smtClean="0">
                <a:solidFill>
                  <a:srgbClr val="002060"/>
                </a:solidFill>
                <a:latin typeface="Bell MT" panose="02020503060305020303" pitchFamily="18" charset="0"/>
              </a:rPr>
              <a:t>écologiques</a:t>
            </a:r>
            <a:endParaRPr lang="en-US" dirty="0" smtClean="0">
              <a:solidFill>
                <a:srgbClr val="002060"/>
              </a:solidFill>
              <a:latin typeface="Bell MT" panose="02020503060305020303" pitchFamily="18" charset="0"/>
            </a:endParaRPr>
          </a:p>
          <a:p>
            <a:pPr marL="514350" indent="-514350">
              <a:buAutoNum type="arabicPeriod"/>
            </a:pPr>
            <a:r>
              <a:rPr lang="en-US" dirty="0" smtClean="0">
                <a:solidFill>
                  <a:srgbClr val="002060"/>
                </a:solidFill>
                <a:latin typeface="Bell MT" panose="02020503060305020303" pitchFamily="18" charset="0"/>
              </a:rPr>
              <a:t>Etude de </a:t>
            </a:r>
            <a:r>
              <a:rPr lang="en-US" dirty="0" err="1" smtClean="0">
                <a:solidFill>
                  <a:srgbClr val="002060"/>
                </a:solidFill>
                <a:latin typeface="Bell MT" panose="02020503060305020303" pitchFamily="18" charset="0"/>
              </a:rPr>
              <a:t>cas</a:t>
            </a:r>
            <a:endParaRPr lang="en-US" dirty="0" smtClean="0">
              <a:solidFill>
                <a:srgbClr val="002060"/>
              </a:solidFill>
              <a:latin typeface="Bell MT" panose="02020503060305020303" pitchFamily="18" charset="0"/>
            </a:endParaRPr>
          </a:p>
          <a:p>
            <a:pPr marL="514350" indent="-514350">
              <a:buAutoNum type="arabicPeriod"/>
            </a:pPr>
            <a:r>
              <a:rPr lang="en-US" dirty="0" err="1" smtClean="0">
                <a:solidFill>
                  <a:srgbClr val="002060"/>
                </a:solidFill>
                <a:latin typeface="Bell MT" panose="02020503060305020303" pitchFamily="18" charset="0"/>
              </a:rPr>
              <a:t>Activités</a:t>
            </a:r>
            <a:endParaRPr lang="en-US" dirty="0" smtClean="0">
              <a:solidFill>
                <a:srgbClr val="002060"/>
              </a:solidFill>
              <a:latin typeface="Bell MT" panose="02020503060305020303" pitchFamily="18" charset="0"/>
            </a:endParaRPr>
          </a:p>
          <a:p>
            <a:pPr marL="0" indent="0">
              <a:buNone/>
            </a:pPr>
            <a:r>
              <a:rPr lang="en-US" b="1" dirty="0" smtClean="0">
                <a:solidFill>
                  <a:srgbClr val="002060"/>
                </a:solidFill>
                <a:latin typeface="Bell MT" panose="02020503060305020303" pitchFamily="18" charset="0"/>
              </a:rPr>
              <a:t>Discussion</a:t>
            </a:r>
          </a:p>
          <a:p>
            <a:pPr marL="514350" indent="-514350">
              <a:buAutoNum type="arabicPeriod"/>
            </a:pPr>
            <a:endParaRPr lang="en-US" dirty="0" smtClean="0"/>
          </a:p>
          <a:p>
            <a:pPr marL="0" indent="0">
              <a:buNone/>
            </a:pPr>
            <a:endParaRPr lang="en-US" dirty="0"/>
          </a:p>
        </p:txBody>
      </p:sp>
      <p:pic>
        <p:nvPicPr>
          <p:cNvPr id="5" name="Image 4"/>
          <p:cNvPicPr>
            <a:picLocks noChangeAspect="1"/>
          </p:cNvPicPr>
          <p:nvPr/>
        </p:nvPicPr>
        <p:blipFill rotWithShape="1">
          <a:blip r:embed="rId2"/>
          <a:srcRect l="2" r="64322" b="1884"/>
          <a:stretch/>
        </p:blipFill>
        <p:spPr>
          <a:xfrm>
            <a:off x="1" y="0"/>
            <a:ext cx="2895258" cy="6878320"/>
          </a:xfrm>
          <a:prstGeom prst="rect">
            <a:avLst/>
          </a:prstGeom>
        </p:spPr>
      </p:pic>
    </p:spTree>
    <p:extLst>
      <p:ext uri="{BB962C8B-B14F-4D97-AF65-F5344CB8AC3E}">
        <p14:creationId xmlns:p14="http://schemas.microsoft.com/office/powerpoint/2010/main" val="2927381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r="1254"/>
          <a:stretch/>
        </p:blipFill>
        <p:spPr>
          <a:xfrm>
            <a:off x="581067" y="0"/>
            <a:ext cx="11190723" cy="6644058"/>
          </a:xfrm>
          <a:prstGeom prst="rect">
            <a:avLst/>
          </a:prstGeom>
        </p:spPr>
      </p:pic>
    </p:spTree>
    <p:extLst>
      <p:ext uri="{BB962C8B-B14F-4D97-AF65-F5344CB8AC3E}">
        <p14:creationId xmlns:p14="http://schemas.microsoft.com/office/powerpoint/2010/main" val="4241317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ZoneTexte 4"/>
          <p:cNvSpPr txBox="1">
            <a:spLocks noChangeArrowheads="1"/>
          </p:cNvSpPr>
          <p:nvPr/>
        </p:nvSpPr>
        <p:spPr bwMode="auto">
          <a:xfrm>
            <a:off x="4492101" y="2807282"/>
            <a:ext cx="7699899" cy="831850"/>
          </a:xfrm>
          <a:prstGeom prst="rect">
            <a:avLst/>
          </a:prstGeom>
          <a:solidFill>
            <a:srgbClr val="92D050"/>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4800" dirty="0" smtClean="0">
                <a:solidFill>
                  <a:schemeClr val="accent6">
                    <a:lumMod val="75000"/>
                  </a:schemeClr>
                </a:solidFill>
              </a:rPr>
              <a:t>  </a:t>
            </a:r>
            <a:r>
              <a:rPr lang="fr-FR" altLang="fr-FR" sz="4800" dirty="0" smtClean="0">
                <a:solidFill>
                  <a:schemeClr val="accent6">
                    <a:lumMod val="50000"/>
                  </a:schemeClr>
                </a:solidFill>
              </a:rPr>
              <a:t>Les </a:t>
            </a:r>
            <a:r>
              <a:rPr lang="fr-FR" altLang="fr-FR" sz="4800" dirty="0">
                <a:solidFill>
                  <a:schemeClr val="accent6">
                    <a:lumMod val="50000"/>
                  </a:schemeClr>
                </a:solidFill>
              </a:rPr>
              <a:t>structures paysagères</a:t>
            </a:r>
          </a:p>
        </p:txBody>
      </p:sp>
      <p:pic>
        <p:nvPicPr>
          <p:cNvPr id="6" name="Picture 8" descr="File:Lac Oued Zito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03" y="59384"/>
            <a:ext cx="4464651" cy="66969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69654" y="6387029"/>
            <a:ext cx="1890261" cy="369332"/>
          </a:xfrm>
          <a:prstGeom prst="rect">
            <a:avLst/>
          </a:prstGeom>
        </p:spPr>
        <p:txBody>
          <a:bodyPr wrap="none">
            <a:spAutoFit/>
          </a:bodyPr>
          <a:lstStyle/>
          <a:p>
            <a:r>
              <a:rPr lang="fr-FR" dirty="0">
                <a:solidFill>
                  <a:srgbClr val="000000"/>
                </a:solidFill>
                <a:latin typeface="Linux Libertine"/>
              </a:rPr>
              <a:t>Lac Oued </a:t>
            </a:r>
            <a:r>
              <a:rPr lang="fr-FR" dirty="0" err="1">
                <a:solidFill>
                  <a:srgbClr val="000000"/>
                </a:solidFill>
                <a:latin typeface="Linux Libertine"/>
              </a:rPr>
              <a:t>Zitoun</a:t>
            </a:r>
            <a:endParaRPr lang="fr-FR" b="0" i="0" dirty="0">
              <a:solidFill>
                <a:srgbClr val="000000"/>
              </a:solidFill>
              <a:effectLst/>
              <a:latin typeface="Linux Libertine"/>
            </a:endParaRPr>
          </a:p>
        </p:txBody>
      </p:sp>
      <p:sp>
        <p:nvSpPr>
          <p:cNvPr id="3" name="Rectangle 2"/>
          <p:cNvSpPr/>
          <p:nvPr/>
        </p:nvSpPr>
        <p:spPr>
          <a:xfrm>
            <a:off x="4669654" y="6596390"/>
            <a:ext cx="4406188" cy="261610"/>
          </a:xfrm>
          <a:prstGeom prst="rect">
            <a:avLst/>
          </a:prstGeom>
        </p:spPr>
        <p:txBody>
          <a:bodyPr wrap="square">
            <a:spAutoFit/>
          </a:bodyPr>
          <a:lstStyle/>
          <a:p>
            <a:r>
              <a:rPr lang="en-US" sz="1100" dirty="0"/>
              <a:t>https://commons.wikimedia.org/wiki/File:Lac_Oued_Zitoun.jpg</a:t>
            </a:r>
          </a:p>
        </p:txBody>
      </p:sp>
    </p:spTree>
    <p:extLst>
      <p:ext uri="{BB962C8B-B14F-4D97-AF65-F5344CB8AC3E}">
        <p14:creationId xmlns:p14="http://schemas.microsoft.com/office/powerpoint/2010/main" val="752358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444482" y="3015598"/>
            <a:ext cx="525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400" dirty="0"/>
              <a:t>Structure paysagère de bocage </a:t>
            </a:r>
            <a:r>
              <a:rPr lang="fr-FR" altLang="fr-FR" sz="1400" dirty="0" smtClean="0"/>
              <a:t>à Ras Djebel</a:t>
            </a:r>
            <a:endParaRPr lang="fr-FR" altLang="fr-FR" sz="1400" dirty="0"/>
          </a:p>
        </p:txBody>
      </p:sp>
      <p:sp>
        <p:nvSpPr>
          <p:cNvPr id="35849" name="Rectangle 14"/>
          <p:cNvSpPr>
            <a:spLocks noChangeArrowheads="1"/>
          </p:cNvSpPr>
          <p:nvPr/>
        </p:nvSpPr>
        <p:spPr bwMode="auto">
          <a:xfrm>
            <a:off x="5364324" y="6150504"/>
            <a:ext cx="56706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400" dirty="0"/>
              <a:t>Structure paysagère de </a:t>
            </a:r>
            <a:r>
              <a:rPr lang="fr-FR" altLang="fr-FR" sz="1400" dirty="0" smtClean="0"/>
              <a:t>terrasse ou </a:t>
            </a:r>
            <a:r>
              <a:rPr lang="fr-FR" altLang="fr-FR" sz="1400" dirty="0" err="1" smtClean="0"/>
              <a:t>Jessours</a:t>
            </a:r>
            <a:r>
              <a:rPr lang="fr-FR" altLang="fr-FR" sz="1400" dirty="0" smtClean="0"/>
              <a:t> entre </a:t>
            </a:r>
            <a:r>
              <a:rPr lang="fr-FR" altLang="fr-FR" sz="1400" dirty="0" err="1" smtClean="0"/>
              <a:t>Toujane</a:t>
            </a:r>
            <a:r>
              <a:rPr lang="fr-FR" altLang="fr-FR" sz="1400" dirty="0" smtClean="0"/>
              <a:t> et Matmata.</a:t>
            </a:r>
            <a:endParaRPr lang="fr-FR" altLang="fr-FR" sz="1400" dirty="0"/>
          </a:p>
        </p:txBody>
      </p:sp>
      <p:pic>
        <p:nvPicPr>
          <p:cNvPr id="12290" name="Picture 2" descr="https://journals.openedition.org/physio-geo/docannexe/image/5451/img-18.jpg"/>
          <p:cNvPicPr>
            <a:picLocks noChangeAspect="1" noChangeArrowheads="1"/>
          </p:cNvPicPr>
          <p:nvPr/>
        </p:nvPicPr>
        <p:blipFill rotWithShape="1">
          <a:blip r:embed="rId2">
            <a:extLst>
              <a:ext uri="{28A0092B-C50C-407E-A947-70E740481C1C}">
                <a14:useLocalDpi xmlns:a14="http://schemas.microsoft.com/office/drawing/2010/main" val="0"/>
              </a:ext>
            </a:extLst>
          </a:blip>
          <a:srcRect l="2479" t="3103" r="1264" b="3290"/>
          <a:stretch/>
        </p:blipFill>
        <p:spPr bwMode="auto">
          <a:xfrm>
            <a:off x="1219921" y="173038"/>
            <a:ext cx="5057170" cy="279527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journals.openedition.org/physio-geo/docannexe/image/5451/img-19.jpg"/>
          <p:cNvPicPr>
            <a:picLocks noChangeAspect="1" noChangeArrowheads="1"/>
          </p:cNvPicPr>
          <p:nvPr/>
        </p:nvPicPr>
        <p:blipFill rotWithShape="1">
          <a:blip r:embed="rId3">
            <a:extLst>
              <a:ext uri="{28A0092B-C50C-407E-A947-70E740481C1C}">
                <a14:useLocalDpi xmlns:a14="http://schemas.microsoft.com/office/drawing/2010/main" val="0"/>
              </a:ext>
            </a:extLst>
          </a:blip>
          <a:srcRect l="1179" t="3056" r="1273" b="3071"/>
          <a:stretch/>
        </p:blipFill>
        <p:spPr bwMode="auto">
          <a:xfrm>
            <a:off x="6439270" y="242405"/>
            <a:ext cx="4977414" cy="272591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4"/>
          <a:srcRect t="20562"/>
          <a:stretch/>
        </p:blipFill>
        <p:spPr>
          <a:xfrm>
            <a:off x="1317576" y="3395661"/>
            <a:ext cx="3132006" cy="2719321"/>
          </a:xfrm>
          <a:prstGeom prst="rect">
            <a:avLst/>
          </a:prstGeom>
        </p:spPr>
      </p:pic>
      <p:sp>
        <p:nvSpPr>
          <p:cNvPr id="14" name="Rectangle 4"/>
          <p:cNvSpPr>
            <a:spLocks noChangeArrowheads="1"/>
          </p:cNvSpPr>
          <p:nvPr/>
        </p:nvSpPr>
        <p:spPr bwMode="auto">
          <a:xfrm>
            <a:off x="170468" y="6103025"/>
            <a:ext cx="525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400" dirty="0"/>
              <a:t>Structure paysagère </a:t>
            </a:r>
            <a:r>
              <a:rPr lang="fr-FR" altLang="fr-FR" sz="1400" dirty="0" smtClean="0"/>
              <a:t>de terrasse à </a:t>
            </a:r>
            <a:r>
              <a:rPr lang="fr-FR" altLang="fr-FR" sz="1400" dirty="0" err="1" smtClean="0"/>
              <a:t>Djebba</a:t>
            </a:r>
            <a:r>
              <a:rPr lang="fr-FR" altLang="fr-FR" sz="1400" dirty="0" smtClean="0"/>
              <a:t> </a:t>
            </a:r>
            <a:endParaRPr lang="fr-FR" altLang="fr-FR" sz="1400" dirty="0"/>
          </a:p>
        </p:txBody>
      </p:sp>
      <p:pic>
        <p:nvPicPr>
          <p:cNvPr id="12294" name="Picture 6" descr="Zones favorables pour cultiver des olivi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533" y="3478008"/>
            <a:ext cx="4671866" cy="263697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s://journals.openedition.org/cybergeo/docannexe/image/32495/img-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8328" y="3478008"/>
            <a:ext cx="1970741" cy="262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855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7"/>
          <p:cNvSpPr>
            <a:spLocks noChangeArrowheads="1"/>
          </p:cNvSpPr>
          <p:nvPr/>
        </p:nvSpPr>
        <p:spPr bwMode="auto">
          <a:xfrm>
            <a:off x="711032" y="3221276"/>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400" dirty="0"/>
              <a:t>Structure paysagère </a:t>
            </a:r>
            <a:r>
              <a:rPr lang="fr-FR" altLang="fr-FR" sz="1400" dirty="0" smtClean="0"/>
              <a:t>d'openfield à </a:t>
            </a:r>
            <a:r>
              <a:rPr lang="fr-FR" altLang="fr-FR" sz="1400" dirty="0" err="1" smtClean="0"/>
              <a:t>Tboursek</a:t>
            </a:r>
            <a:r>
              <a:rPr lang="fr-FR" altLang="fr-FR" sz="1400" dirty="0" smtClean="0"/>
              <a:t>, Béja</a:t>
            </a:r>
            <a:endParaRPr lang="fr-FR" altLang="fr-FR" sz="1400" dirty="0"/>
          </a:p>
        </p:txBody>
      </p:sp>
      <p:sp>
        <p:nvSpPr>
          <p:cNvPr id="36869" name="Rectangle 8"/>
          <p:cNvSpPr>
            <a:spLocks noChangeArrowheads="1"/>
          </p:cNvSpPr>
          <p:nvPr/>
        </p:nvSpPr>
        <p:spPr bwMode="auto">
          <a:xfrm>
            <a:off x="7439488" y="6119399"/>
            <a:ext cx="4572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400" dirty="0"/>
              <a:t>Structure paysagère de vallée, </a:t>
            </a:r>
            <a:r>
              <a:rPr lang="fr-FR" altLang="fr-FR" sz="1400" dirty="0" err="1" smtClean="0"/>
              <a:t>Siliana</a:t>
            </a:r>
            <a:endParaRPr lang="fr-FR" altLang="fr-FR" sz="1400" dirty="0"/>
          </a:p>
        </p:txBody>
      </p:sp>
      <p:pic>
        <p:nvPicPr>
          <p:cNvPr id="11268" name="Picture 4" descr="En Tunisie, un système unique de culture sur sable menacé par les  dérèglements climatiq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159" y="426690"/>
            <a:ext cx="4255975" cy="27945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7130146" y="3230522"/>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400" dirty="0"/>
              <a:t>Structure paysagère </a:t>
            </a:r>
            <a:r>
              <a:rPr lang="fr-FR" altLang="fr-FR" sz="1400" dirty="0" smtClean="0"/>
              <a:t>de marais à </a:t>
            </a:r>
            <a:r>
              <a:rPr lang="fr-FR" altLang="fr-FR" sz="1400" dirty="0" err="1" smtClean="0"/>
              <a:t>Ghar</a:t>
            </a:r>
            <a:r>
              <a:rPr lang="fr-FR" altLang="fr-FR" sz="1400" dirty="0" smtClean="0"/>
              <a:t> El </a:t>
            </a:r>
            <a:r>
              <a:rPr lang="fr-FR" altLang="fr-FR" sz="1400" dirty="0" err="1" smtClean="0"/>
              <a:t>Melh</a:t>
            </a:r>
            <a:endParaRPr lang="fr-FR" altLang="fr-FR" sz="1400" dirty="0"/>
          </a:p>
        </p:txBody>
      </p:sp>
      <p:pic>
        <p:nvPicPr>
          <p:cNvPr id="2" name="Image 1"/>
          <p:cNvPicPr>
            <a:picLocks noChangeAspect="1"/>
          </p:cNvPicPr>
          <p:nvPr/>
        </p:nvPicPr>
        <p:blipFill>
          <a:blip r:embed="rId3"/>
          <a:stretch>
            <a:fillRect/>
          </a:stretch>
        </p:blipFill>
        <p:spPr>
          <a:xfrm>
            <a:off x="457112" y="3604003"/>
            <a:ext cx="6467397" cy="3000983"/>
          </a:xfrm>
          <a:prstGeom prst="rect">
            <a:avLst/>
          </a:prstGeom>
        </p:spPr>
      </p:pic>
      <p:pic>
        <p:nvPicPr>
          <p:cNvPr id="11274" name="Picture 10" descr="https://south.euneighbours.eu/wp-content/uploads/2022/03/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566" y="3648292"/>
            <a:ext cx="4954137" cy="233835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398759" y="6126262"/>
            <a:ext cx="337352" cy="369332"/>
          </a:xfrm>
          <a:prstGeom prst="rect">
            <a:avLst/>
          </a:prstGeom>
          <a:solidFill>
            <a:srgbClr val="FFFF00"/>
          </a:solidFill>
        </p:spPr>
        <p:txBody>
          <a:bodyPr wrap="square" rtlCol="0">
            <a:spAutoFit/>
          </a:bodyPr>
          <a:lstStyle/>
          <a:p>
            <a:r>
              <a:rPr lang="en-US" dirty="0" smtClean="0"/>
              <a:t>1</a:t>
            </a:r>
            <a:endParaRPr lang="en-US" dirty="0"/>
          </a:p>
        </p:txBody>
      </p:sp>
      <p:sp>
        <p:nvSpPr>
          <p:cNvPr id="15" name="ZoneTexte 14"/>
          <p:cNvSpPr txBox="1"/>
          <p:nvPr/>
        </p:nvSpPr>
        <p:spPr>
          <a:xfrm>
            <a:off x="11488523" y="5425977"/>
            <a:ext cx="337352" cy="369332"/>
          </a:xfrm>
          <a:prstGeom prst="rect">
            <a:avLst/>
          </a:prstGeom>
          <a:solidFill>
            <a:srgbClr val="FFFF00"/>
          </a:solidFill>
        </p:spPr>
        <p:txBody>
          <a:bodyPr wrap="square" rtlCol="0">
            <a:spAutoFit/>
          </a:bodyPr>
          <a:lstStyle/>
          <a:p>
            <a:r>
              <a:rPr lang="en-US" dirty="0"/>
              <a:t>2</a:t>
            </a:r>
          </a:p>
        </p:txBody>
      </p:sp>
      <p:sp>
        <p:nvSpPr>
          <p:cNvPr id="16" name="ZoneTexte 15"/>
          <p:cNvSpPr txBox="1"/>
          <p:nvPr/>
        </p:nvSpPr>
        <p:spPr>
          <a:xfrm>
            <a:off x="7993912" y="6056454"/>
            <a:ext cx="337352" cy="369332"/>
          </a:xfrm>
          <a:prstGeom prst="rect">
            <a:avLst/>
          </a:prstGeom>
          <a:solidFill>
            <a:srgbClr val="FFFF00"/>
          </a:solidFill>
        </p:spPr>
        <p:txBody>
          <a:bodyPr wrap="square" rtlCol="0">
            <a:spAutoFit/>
          </a:bodyPr>
          <a:lstStyle/>
          <a:p>
            <a:r>
              <a:rPr lang="en-US" dirty="0" smtClean="0"/>
              <a:t>1</a:t>
            </a:r>
            <a:endParaRPr lang="en-US" dirty="0"/>
          </a:p>
        </p:txBody>
      </p:sp>
      <p:sp>
        <p:nvSpPr>
          <p:cNvPr id="17" name="ZoneTexte 16"/>
          <p:cNvSpPr txBox="1"/>
          <p:nvPr/>
        </p:nvSpPr>
        <p:spPr>
          <a:xfrm>
            <a:off x="7993912" y="6480603"/>
            <a:ext cx="337352" cy="369332"/>
          </a:xfrm>
          <a:prstGeom prst="rect">
            <a:avLst/>
          </a:prstGeom>
          <a:solidFill>
            <a:srgbClr val="FFFF00"/>
          </a:solidFill>
        </p:spPr>
        <p:txBody>
          <a:bodyPr wrap="square" rtlCol="0">
            <a:spAutoFit/>
          </a:bodyPr>
          <a:lstStyle/>
          <a:p>
            <a:r>
              <a:rPr lang="en-US" dirty="0"/>
              <a:t>2</a:t>
            </a:r>
          </a:p>
        </p:txBody>
      </p:sp>
      <p:sp>
        <p:nvSpPr>
          <p:cNvPr id="18" name="Rectangle 8"/>
          <p:cNvSpPr>
            <a:spLocks noChangeArrowheads="1"/>
          </p:cNvSpPr>
          <p:nvPr/>
        </p:nvSpPr>
        <p:spPr bwMode="auto">
          <a:xfrm>
            <a:off x="7696940" y="6495594"/>
            <a:ext cx="4572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400" dirty="0"/>
              <a:t>Structure paysagère de vallée, </a:t>
            </a:r>
            <a:r>
              <a:rPr lang="fr-FR" altLang="fr-FR" sz="1400" dirty="0" smtClean="0"/>
              <a:t>Sud Tunisien</a:t>
            </a:r>
            <a:endParaRPr lang="fr-FR" altLang="fr-FR" sz="1400" dirty="0"/>
          </a:p>
        </p:txBody>
      </p:sp>
      <p:pic>
        <p:nvPicPr>
          <p:cNvPr id="11276" name="Picture 12" descr="Aucune description de photo disponi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0815" y="426690"/>
            <a:ext cx="2600673" cy="2783683"/>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terre-beja"/>
          <p:cNvPicPr>
            <a:picLocks noChangeAspect="1" noChangeArrowheads="1"/>
          </p:cNvPicPr>
          <p:nvPr/>
        </p:nvPicPr>
        <p:blipFill rotWithShape="1">
          <a:blip r:embed="rId6">
            <a:extLst>
              <a:ext uri="{28A0092B-C50C-407E-A947-70E740481C1C}">
                <a14:useLocalDpi xmlns:a14="http://schemas.microsoft.com/office/drawing/2010/main" val="0"/>
              </a:ext>
            </a:extLst>
          </a:blip>
          <a:srcRect l="18725" r="18799"/>
          <a:stretch/>
        </p:blipFill>
        <p:spPr bwMode="auto">
          <a:xfrm>
            <a:off x="457113" y="426690"/>
            <a:ext cx="4284504" cy="279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314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unis2©sati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426" y="292856"/>
            <a:ext cx="4585757" cy="64630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www.poledjerid.com/images/pole-jerid-agriculture-service-annex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825" y="1815813"/>
            <a:ext cx="5068073" cy="32178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p:nvSpPr>
        <p:spPr bwMode="auto">
          <a:xfrm>
            <a:off x="913861" y="5196075"/>
            <a:ext cx="4572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400" dirty="0"/>
              <a:t>Structure paysagère </a:t>
            </a:r>
            <a:r>
              <a:rPr lang="fr-FR" altLang="fr-FR" sz="1400" dirty="0" smtClean="0"/>
              <a:t>d’oasis traditionnelle à Tozeur</a:t>
            </a:r>
            <a:endParaRPr lang="fr-FR" altLang="fr-FR" sz="1400" dirty="0"/>
          </a:p>
        </p:txBody>
      </p:sp>
      <p:sp>
        <p:nvSpPr>
          <p:cNvPr id="7" name="Rectangle 6"/>
          <p:cNvSpPr/>
          <p:nvPr/>
        </p:nvSpPr>
        <p:spPr>
          <a:xfrm>
            <a:off x="8456240" y="6478909"/>
            <a:ext cx="2880917" cy="261610"/>
          </a:xfrm>
          <a:prstGeom prst="rect">
            <a:avLst/>
          </a:prstGeom>
        </p:spPr>
        <p:txBody>
          <a:bodyPr wrap="none">
            <a:spAutoFit/>
          </a:bodyPr>
          <a:lstStyle/>
          <a:p>
            <a:r>
              <a:rPr lang="en-US" sz="1100" dirty="0"/>
              <a:t>http://www.sativa-paysage.com/project/tunis/</a:t>
            </a:r>
          </a:p>
        </p:txBody>
      </p:sp>
    </p:spTree>
    <p:extLst>
      <p:ext uri="{BB962C8B-B14F-4D97-AF65-F5344CB8AC3E}">
        <p14:creationId xmlns:p14="http://schemas.microsoft.com/office/powerpoint/2010/main" val="3635764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unisie côté terre - Paysage bucolique et coquelicots aux alentours de  Nebeur - El Kef (photo de Hamouda Belakhal) | Tunisia, Countryside, Farm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821" y="463898"/>
            <a:ext cx="8034292" cy="53561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4484041" y="5843068"/>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400" dirty="0" smtClean="0"/>
              <a:t>Paysage Bucolique côté </a:t>
            </a:r>
            <a:r>
              <a:rPr lang="fr-FR" altLang="fr-FR" sz="1400" dirty="0" err="1" smtClean="0"/>
              <a:t>Nabeur</a:t>
            </a:r>
            <a:r>
              <a:rPr lang="fr-FR" altLang="fr-FR" sz="1400" dirty="0" smtClean="0"/>
              <a:t> El Kef </a:t>
            </a:r>
            <a:endParaRPr lang="fr-FR" altLang="fr-FR" sz="1400" dirty="0"/>
          </a:p>
        </p:txBody>
      </p:sp>
    </p:spTree>
    <p:extLst>
      <p:ext uri="{BB962C8B-B14F-4D97-AF65-F5344CB8AC3E}">
        <p14:creationId xmlns:p14="http://schemas.microsoft.com/office/powerpoint/2010/main" val="33822860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8408" y="1704102"/>
            <a:ext cx="8554846" cy="3539430"/>
          </a:xfrm>
          <a:prstGeom prst="rect">
            <a:avLst/>
          </a:prstGeom>
          <a:solidFill>
            <a:schemeClr val="bg1"/>
          </a:solidFill>
        </p:spPr>
        <p:txBody>
          <a:bodyPr wrap="square">
            <a:spAutoFit/>
          </a:bodyPr>
          <a:lstStyle/>
          <a:p>
            <a:pPr algn="just">
              <a:defRPr/>
            </a:pPr>
            <a:r>
              <a:rPr lang="fr-FR" sz="3200" dirty="0"/>
              <a:t>Paysages de bocage, d'openfield, de terrasse, de marais, de vallée, de montagne, de steppe, de côte, de forêt..., participent à l'identité de chaque région. La connaissance des logiques de fonctionnement technique et visuel de chacune de ces structures est indispensable pour ceux qui </a:t>
            </a:r>
            <a:r>
              <a:rPr lang="fr-FR" sz="3200" dirty="0" smtClean="0"/>
              <a:t>sont </a:t>
            </a:r>
            <a:r>
              <a:rPr lang="fr-FR" sz="3200" dirty="0"/>
              <a:t>en charge d'aménager les paysages.</a:t>
            </a:r>
          </a:p>
        </p:txBody>
      </p:sp>
      <p:pic>
        <p:nvPicPr>
          <p:cNvPr id="2050" name="Picture 2" descr="Aucune description disponible."/>
          <p:cNvPicPr>
            <a:picLocks noChangeAspect="1" noChangeArrowheads="1"/>
          </p:cNvPicPr>
          <p:nvPr/>
        </p:nvPicPr>
        <p:blipFill rotWithShape="1">
          <a:blip r:embed="rId2">
            <a:extLst>
              <a:ext uri="{28A0092B-C50C-407E-A947-70E740481C1C}">
                <a14:useLocalDpi xmlns:a14="http://schemas.microsoft.com/office/drawing/2010/main" val="0"/>
              </a:ext>
            </a:extLst>
          </a:blip>
          <a:srcRect r="63454"/>
          <a:stretch/>
        </p:blipFill>
        <p:spPr bwMode="auto">
          <a:xfrm>
            <a:off x="0" y="0"/>
            <a:ext cx="2622900" cy="687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76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425003" y="753269"/>
            <a:ext cx="561272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2400" dirty="0"/>
              <a:t> </a:t>
            </a:r>
          </a:p>
          <a:p>
            <a:pPr algn="just">
              <a:spcBef>
                <a:spcPct val="0"/>
              </a:spcBef>
              <a:buFontTx/>
              <a:buNone/>
            </a:pPr>
            <a:r>
              <a:rPr lang="fr-FR" altLang="fr-FR" sz="2400" b="1" dirty="0" smtClean="0"/>
              <a:t>a/Promenades</a:t>
            </a:r>
            <a:r>
              <a:rPr lang="fr-FR" altLang="fr-FR" sz="2400" dirty="0" smtClean="0"/>
              <a:t> </a:t>
            </a:r>
            <a:r>
              <a:rPr lang="fr-FR" altLang="fr-FR" sz="2400" dirty="0"/>
              <a:t>individuelles ou en groupe, dessins, montages diapo, documents historiques, cartes, représentations artistiques... L'expérience montre que certains de ces outils sont particulièrement bien adaptés pour intéresser les agriculteurs et leurs techniciens à la prise en compte du paysage dans leurs activités. Seuls la promenade, le bloc diagramme, les cartes </a:t>
            </a:r>
            <a:r>
              <a:rPr lang="fr-FR" altLang="fr-FR" sz="2400" dirty="0" smtClean="0"/>
              <a:t>seront </a:t>
            </a:r>
            <a:r>
              <a:rPr lang="fr-FR" altLang="fr-FR" sz="2400" dirty="0"/>
              <a:t>ici présentés du fait de leur simplicité d'utilisation et de leur efficacité.</a:t>
            </a:r>
          </a:p>
        </p:txBody>
      </p:sp>
      <p:pic>
        <p:nvPicPr>
          <p:cNvPr id="53251" name="Image 1"/>
          <p:cNvPicPr>
            <a:picLocks noChangeAspect="1"/>
          </p:cNvPicPr>
          <p:nvPr/>
        </p:nvPicPr>
        <p:blipFill>
          <a:blip r:embed="rId2" cstate="print">
            <a:extLst>
              <a:ext uri="{28A0092B-C50C-407E-A947-70E740481C1C}">
                <a14:useLocalDpi xmlns:a14="http://schemas.microsoft.com/office/drawing/2010/main" val="0"/>
              </a:ext>
            </a:extLst>
          </a:blip>
          <a:srcRect l="16838" r="16313"/>
          <a:stretch>
            <a:fillRect/>
          </a:stretch>
        </p:blipFill>
        <p:spPr bwMode="auto">
          <a:xfrm>
            <a:off x="6562726" y="1052513"/>
            <a:ext cx="3960813"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15442" y="424782"/>
            <a:ext cx="4502778" cy="461665"/>
          </a:xfrm>
          <a:prstGeom prst="rect">
            <a:avLst/>
          </a:prstGeom>
        </p:spPr>
        <p:txBody>
          <a:bodyPr wrap="square">
            <a:spAutoFit/>
          </a:bodyPr>
          <a:lstStyle/>
          <a:p>
            <a:pPr algn="just">
              <a:spcBef>
                <a:spcPct val="0"/>
              </a:spcBef>
            </a:pPr>
            <a:r>
              <a:rPr lang="fr-FR" altLang="fr-FR" sz="2400" b="1" dirty="0" smtClean="0">
                <a:solidFill>
                  <a:srgbClr val="002060"/>
                </a:solidFill>
                <a:latin typeface="Bell MT" panose="02020503060305020303" pitchFamily="18" charset="0"/>
              </a:rPr>
              <a:t>3.4. </a:t>
            </a:r>
            <a:r>
              <a:rPr lang="fr-FR" altLang="fr-FR" sz="2400" b="1" dirty="0">
                <a:solidFill>
                  <a:srgbClr val="002060"/>
                </a:solidFill>
                <a:latin typeface="Bell MT" panose="02020503060305020303" pitchFamily="18" charset="0"/>
              </a:rPr>
              <a:t>Quelques outils de base</a:t>
            </a:r>
          </a:p>
        </p:txBody>
      </p:sp>
    </p:spTree>
    <p:extLst>
      <p:ext uri="{BB962C8B-B14F-4D97-AF65-F5344CB8AC3E}">
        <p14:creationId xmlns:p14="http://schemas.microsoft.com/office/powerpoint/2010/main" val="4430277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p:cNvSpPr>
            <a:spLocks noChangeArrowheads="1"/>
          </p:cNvSpPr>
          <p:nvPr/>
        </p:nvSpPr>
        <p:spPr bwMode="auto">
          <a:xfrm>
            <a:off x="2079625" y="1125538"/>
            <a:ext cx="81930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2000"/>
              <a:t>En facilitant une compréhension fonctionnelle du paysage et en faisant ressortir ses principales caractéristiques identitaires, le bloc diagramme se situe à la croisée des approches techniques et des approches sensibles, maintenues trop souvent séparées. Cet outil contribue à créer un pont pour les relier.</a:t>
            </a:r>
          </a:p>
        </p:txBody>
      </p:sp>
      <p:sp>
        <p:nvSpPr>
          <p:cNvPr id="55300" name="Rectangle 5"/>
          <p:cNvSpPr>
            <a:spLocks noChangeArrowheads="1"/>
          </p:cNvSpPr>
          <p:nvPr/>
        </p:nvSpPr>
        <p:spPr bwMode="auto">
          <a:xfrm>
            <a:off x="2644776" y="3213100"/>
            <a:ext cx="255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Ø"/>
            </a:pPr>
            <a:r>
              <a:rPr lang="fr-FR" altLang="fr-FR" sz="1800" b="1" dirty="0">
                <a:solidFill>
                  <a:srgbClr val="00B0F0"/>
                </a:solidFill>
              </a:rPr>
              <a:t>Outil de connaissance</a:t>
            </a:r>
          </a:p>
        </p:txBody>
      </p:sp>
      <p:sp>
        <p:nvSpPr>
          <p:cNvPr id="55301" name="Rectangle 6"/>
          <p:cNvSpPr>
            <a:spLocks noChangeArrowheads="1"/>
          </p:cNvSpPr>
          <p:nvPr/>
        </p:nvSpPr>
        <p:spPr bwMode="auto">
          <a:xfrm>
            <a:off x="2674938" y="4003675"/>
            <a:ext cx="2151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Ø"/>
            </a:pPr>
            <a:r>
              <a:rPr lang="fr-FR" altLang="fr-FR" sz="1800" b="1">
                <a:solidFill>
                  <a:srgbClr val="00B0F0"/>
                </a:solidFill>
              </a:rPr>
              <a:t>Outil d'animation</a:t>
            </a:r>
          </a:p>
        </p:txBody>
      </p:sp>
      <p:sp>
        <p:nvSpPr>
          <p:cNvPr id="55302" name="Rectangle 7"/>
          <p:cNvSpPr>
            <a:spLocks noChangeArrowheads="1"/>
          </p:cNvSpPr>
          <p:nvPr/>
        </p:nvSpPr>
        <p:spPr bwMode="auto">
          <a:xfrm>
            <a:off x="2698750" y="4767264"/>
            <a:ext cx="2776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Ø"/>
            </a:pPr>
            <a:r>
              <a:rPr lang="fr-FR" altLang="fr-FR" sz="1800" b="1">
                <a:solidFill>
                  <a:srgbClr val="00B0F0"/>
                </a:solidFill>
              </a:rPr>
              <a:t>Outil de communication</a:t>
            </a:r>
          </a:p>
        </p:txBody>
      </p:sp>
      <p:sp>
        <p:nvSpPr>
          <p:cNvPr id="2" name="Rectangle 1"/>
          <p:cNvSpPr/>
          <p:nvPr/>
        </p:nvSpPr>
        <p:spPr>
          <a:xfrm>
            <a:off x="2126913" y="453529"/>
            <a:ext cx="2957541" cy="461665"/>
          </a:xfrm>
          <a:prstGeom prst="rect">
            <a:avLst/>
          </a:prstGeom>
        </p:spPr>
        <p:txBody>
          <a:bodyPr wrap="none">
            <a:spAutoFit/>
          </a:bodyPr>
          <a:lstStyle/>
          <a:p>
            <a:pPr algn="just">
              <a:spcBef>
                <a:spcPct val="0"/>
              </a:spcBef>
            </a:pPr>
            <a:r>
              <a:rPr lang="fr-FR" altLang="fr-FR" sz="2400" b="1" dirty="0" smtClean="0"/>
              <a:t>b/ Le bloc diagramme</a:t>
            </a:r>
            <a:endParaRPr lang="fr-FR" altLang="fr-FR" sz="2400" b="1" dirty="0"/>
          </a:p>
        </p:txBody>
      </p:sp>
    </p:spTree>
    <p:extLst>
      <p:ext uri="{BB962C8B-B14F-4D97-AF65-F5344CB8AC3E}">
        <p14:creationId xmlns:p14="http://schemas.microsoft.com/office/powerpoint/2010/main" val="557107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2419351" y="1773239"/>
            <a:ext cx="72548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2800"/>
              <a:t>Le bloc diagramme superpose les connaissances concernant le sous-sol, le relief, l'hydraulique, la végétation, le bâti, le parcellaire, les vents et aussi les principaux enjeux visuels. Le bloc diagramme nécessite un travail de synthèse pour mettre en relation toutes ces informations.</a:t>
            </a:r>
          </a:p>
        </p:txBody>
      </p:sp>
      <p:sp>
        <p:nvSpPr>
          <p:cNvPr id="56323" name="Rectangle 6"/>
          <p:cNvSpPr>
            <a:spLocks noChangeArrowheads="1"/>
          </p:cNvSpPr>
          <p:nvPr/>
        </p:nvSpPr>
        <p:spPr bwMode="auto">
          <a:xfrm>
            <a:off x="2351089" y="549276"/>
            <a:ext cx="3260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Ø"/>
            </a:pPr>
            <a:r>
              <a:rPr lang="fr-FR" altLang="fr-FR" sz="2400" b="1">
                <a:solidFill>
                  <a:srgbClr val="00B0F0"/>
                </a:solidFill>
              </a:rPr>
              <a:t>Outil de connaissance</a:t>
            </a:r>
          </a:p>
        </p:txBody>
      </p:sp>
    </p:spTree>
    <p:extLst>
      <p:ext uri="{BB962C8B-B14F-4D97-AF65-F5344CB8AC3E}">
        <p14:creationId xmlns:p14="http://schemas.microsoft.com/office/powerpoint/2010/main" val="3082123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0"/>
          <p:cNvGrpSpPr>
            <a:grpSpLocks/>
          </p:cNvGrpSpPr>
          <p:nvPr/>
        </p:nvGrpSpPr>
        <p:grpSpPr bwMode="auto">
          <a:xfrm>
            <a:off x="2917826" y="2511426"/>
            <a:ext cx="3159125" cy="593725"/>
            <a:chOff x="2063552" y="2564904"/>
            <a:chExt cx="3744416" cy="792087"/>
          </a:xfrm>
        </p:grpSpPr>
        <p:sp>
          <p:nvSpPr>
            <p:cNvPr id="90133" name="TextBox 21"/>
            <p:cNvSpPr txBox="1">
              <a:spLocks noChangeArrowheads="1"/>
            </p:cNvSpPr>
            <p:nvPr/>
          </p:nvSpPr>
          <p:spPr bwMode="auto">
            <a:xfrm>
              <a:off x="2063552" y="2564904"/>
              <a:ext cx="37444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100" b="1" dirty="0">
                  <a:solidFill>
                    <a:schemeClr val="tx2"/>
                  </a:solidFill>
                </a:rPr>
                <a:t>Agriculture </a:t>
              </a:r>
              <a:r>
                <a:rPr lang="en-US" altLang="fr-FR" sz="2100" b="1" dirty="0" err="1">
                  <a:solidFill>
                    <a:schemeClr val="tx2"/>
                  </a:solidFill>
                </a:rPr>
                <a:t>biologique</a:t>
              </a:r>
              <a:endParaRPr lang="en-US" altLang="fr-FR" sz="2100" b="1" dirty="0">
                <a:solidFill>
                  <a:schemeClr val="tx2"/>
                </a:solidFill>
              </a:endParaRPr>
            </a:p>
          </p:txBody>
        </p:sp>
        <p:sp>
          <p:nvSpPr>
            <p:cNvPr id="90134" name="TextBox 22"/>
            <p:cNvSpPr txBox="1">
              <a:spLocks noChangeArrowheads="1"/>
            </p:cNvSpPr>
            <p:nvPr/>
          </p:nvSpPr>
          <p:spPr bwMode="auto">
            <a:xfrm>
              <a:off x="2063552" y="3049215"/>
              <a:ext cx="3744416"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500"/>
                <a:t>Renouveau avec Coleman en 1980</a:t>
              </a:r>
            </a:p>
          </p:txBody>
        </p:sp>
      </p:grpSp>
      <p:sp>
        <p:nvSpPr>
          <p:cNvPr id="24" name="Rectangle 23"/>
          <p:cNvSpPr/>
          <p:nvPr/>
        </p:nvSpPr>
        <p:spPr>
          <a:xfrm>
            <a:off x="2214563" y="2511426"/>
            <a:ext cx="595312" cy="593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ea typeface="Roboto Black" panose="02000000000000000000" pitchFamily="2" charset="0"/>
                <a:cs typeface="Calibri" panose="020F0502020204030204" pitchFamily="34" charset="0"/>
              </a:rPr>
              <a:t>AB</a:t>
            </a:r>
          </a:p>
        </p:txBody>
      </p:sp>
      <p:grpSp>
        <p:nvGrpSpPr>
          <p:cNvPr id="90116" name="Group 26"/>
          <p:cNvGrpSpPr>
            <a:grpSpLocks/>
          </p:cNvGrpSpPr>
          <p:nvPr/>
        </p:nvGrpSpPr>
        <p:grpSpPr bwMode="auto">
          <a:xfrm>
            <a:off x="2917826" y="3430589"/>
            <a:ext cx="3159125" cy="593725"/>
            <a:chOff x="2063552" y="2564904"/>
            <a:chExt cx="3744416" cy="792087"/>
          </a:xfrm>
        </p:grpSpPr>
        <p:sp>
          <p:nvSpPr>
            <p:cNvPr id="90131" name="TextBox 28"/>
            <p:cNvSpPr txBox="1">
              <a:spLocks noChangeArrowheads="1"/>
            </p:cNvSpPr>
            <p:nvPr/>
          </p:nvSpPr>
          <p:spPr bwMode="auto">
            <a:xfrm>
              <a:off x="2063552" y="2564904"/>
              <a:ext cx="37444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100" b="1" dirty="0">
                  <a:solidFill>
                    <a:schemeClr val="accent1"/>
                  </a:solidFill>
                </a:rPr>
                <a:t>Agriculture </a:t>
              </a:r>
              <a:r>
                <a:rPr lang="en-US" altLang="fr-FR" sz="2100" b="1" dirty="0" err="1">
                  <a:solidFill>
                    <a:schemeClr val="accent1"/>
                  </a:solidFill>
                </a:rPr>
                <a:t>naturelle</a:t>
              </a:r>
              <a:endParaRPr lang="en-US" altLang="fr-FR" sz="2100" b="1" dirty="0">
                <a:solidFill>
                  <a:schemeClr val="accent1"/>
                </a:solidFill>
              </a:endParaRPr>
            </a:p>
          </p:txBody>
        </p:sp>
        <p:sp>
          <p:nvSpPr>
            <p:cNvPr id="30" name="TextBox 29"/>
            <p:cNvSpPr txBox="1"/>
            <p:nvPr/>
          </p:nvSpPr>
          <p:spPr>
            <a:xfrm>
              <a:off x="2063552" y="3049898"/>
              <a:ext cx="3744416" cy="307093"/>
            </a:xfrm>
            <a:prstGeom prst="rect">
              <a:avLst/>
            </a:prstGeom>
            <a:noFill/>
          </p:spPr>
          <p:txBody>
            <a:bodyPr tIns="0" bIns="0">
              <a:spAutoFit/>
            </a:bodyPr>
            <a:lstStyle/>
            <a:p>
              <a:pPr>
                <a:defRPr/>
              </a:pPr>
              <a:r>
                <a:rPr lang="fr-FR" sz="1500" dirty="0"/>
                <a:t>Masanobu Fukuoka (1950 -1980)</a:t>
              </a:r>
              <a:endParaRPr lang="en-US" sz="1500" dirty="0">
                <a:solidFill>
                  <a:schemeClr val="accent1">
                    <a:lumMod val="60000"/>
                    <a:lumOff val="40000"/>
                  </a:schemeClr>
                </a:solidFill>
              </a:endParaRPr>
            </a:p>
          </p:txBody>
        </p:sp>
      </p:grpSp>
      <p:sp>
        <p:nvSpPr>
          <p:cNvPr id="28" name="Rectangle 27"/>
          <p:cNvSpPr/>
          <p:nvPr/>
        </p:nvSpPr>
        <p:spPr>
          <a:xfrm>
            <a:off x="2205039" y="3430589"/>
            <a:ext cx="593725" cy="593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a:ea typeface="Roboto Black" panose="02000000000000000000" pitchFamily="2" charset="0"/>
                <a:cs typeface="Calibri" panose="020F0502020204030204" pitchFamily="34" charset="0"/>
              </a:rPr>
              <a:t>AN</a:t>
            </a:r>
          </a:p>
        </p:txBody>
      </p:sp>
      <p:grpSp>
        <p:nvGrpSpPr>
          <p:cNvPr id="90118" name="Group 31"/>
          <p:cNvGrpSpPr>
            <a:grpSpLocks/>
          </p:cNvGrpSpPr>
          <p:nvPr/>
        </p:nvGrpSpPr>
        <p:grpSpPr bwMode="auto">
          <a:xfrm>
            <a:off x="2917826" y="4349751"/>
            <a:ext cx="3159125" cy="593725"/>
            <a:chOff x="2063552" y="2564904"/>
            <a:chExt cx="3744416" cy="792087"/>
          </a:xfrm>
        </p:grpSpPr>
        <p:sp>
          <p:nvSpPr>
            <p:cNvPr id="90129" name="TextBox 33"/>
            <p:cNvSpPr txBox="1">
              <a:spLocks noChangeArrowheads="1"/>
            </p:cNvSpPr>
            <p:nvPr/>
          </p:nvSpPr>
          <p:spPr bwMode="auto">
            <a:xfrm>
              <a:off x="2063552" y="2564904"/>
              <a:ext cx="37444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100" b="1">
                  <a:solidFill>
                    <a:schemeClr val="accent2"/>
                  </a:solidFill>
                </a:rPr>
                <a:t>Permaculture</a:t>
              </a:r>
            </a:p>
          </p:txBody>
        </p:sp>
        <p:sp>
          <p:nvSpPr>
            <p:cNvPr id="35" name="TextBox 34"/>
            <p:cNvSpPr txBox="1"/>
            <p:nvPr/>
          </p:nvSpPr>
          <p:spPr>
            <a:xfrm>
              <a:off x="2063552" y="3049899"/>
              <a:ext cx="3744416" cy="307092"/>
            </a:xfrm>
            <a:prstGeom prst="rect">
              <a:avLst/>
            </a:prstGeom>
            <a:noFill/>
          </p:spPr>
          <p:txBody>
            <a:bodyPr tIns="0" bIns="0">
              <a:spAutoFit/>
            </a:bodyPr>
            <a:lstStyle/>
            <a:p>
              <a:pPr>
                <a:defRPr/>
              </a:pPr>
              <a:endParaRPr lang="en-US" sz="1500" dirty="0">
                <a:solidFill>
                  <a:schemeClr val="accent2">
                    <a:lumMod val="60000"/>
                    <a:lumOff val="40000"/>
                  </a:schemeClr>
                </a:solidFill>
              </a:endParaRPr>
            </a:p>
          </p:txBody>
        </p:sp>
      </p:grpSp>
      <p:sp>
        <p:nvSpPr>
          <p:cNvPr id="33" name="Rectangle 32"/>
          <p:cNvSpPr/>
          <p:nvPr/>
        </p:nvSpPr>
        <p:spPr>
          <a:xfrm>
            <a:off x="2282826" y="4349751"/>
            <a:ext cx="595313" cy="59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ea typeface="Roboto Black" panose="02000000000000000000" pitchFamily="2" charset="0"/>
                <a:cs typeface="Calibri" panose="020F0502020204030204" pitchFamily="34" charset="0"/>
              </a:rPr>
              <a:t>PC</a:t>
            </a:r>
          </a:p>
        </p:txBody>
      </p:sp>
      <p:sp>
        <p:nvSpPr>
          <p:cNvPr id="90120" name="TextBox 51"/>
          <p:cNvSpPr txBox="1">
            <a:spLocks noChangeArrowheads="1"/>
          </p:cNvSpPr>
          <p:nvPr/>
        </p:nvSpPr>
        <p:spPr bwMode="auto">
          <a:xfrm>
            <a:off x="6840539" y="2544763"/>
            <a:ext cx="31591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100" b="1">
                <a:solidFill>
                  <a:schemeClr val="tx2"/>
                </a:solidFill>
              </a:rPr>
              <a:t>Agroécologie</a:t>
            </a:r>
          </a:p>
        </p:txBody>
      </p:sp>
      <p:sp>
        <p:nvSpPr>
          <p:cNvPr id="51" name="Rectangle 50"/>
          <p:cNvSpPr/>
          <p:nvPr/>
        </p:nvSpPr>
        <p:spPr>
          <a:xfrm>
            <a:off x="6156326" y="2511426"/>
            <a:ext cx="595313" cy="593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ea typeface="Roboto Black" panose="02000000000000000000" pitchFamily="2" charset="0"/>
                <a:cs typeface="Calibri" panose="020F0502020204030204" pitchFamily="34" charset="0"/>
              </a:rPr>
              <a:t>AE</a:t>
            </a:r>
          </a:p>
        </p:txBody>
      </p:sp>
      <p:grpSp>
        <p:nvGrpSpPr>
          <p:cNvPr id="90122" name="Group 13"/>
          <p:cNvGrpSpPr>
            <a:grpSpLocks/>
          </p:cNvGrpSpPr>
          <p:nvPr/>
        </p:nvGrpSpPr>
        <p:grpSpPr bwMode="auto">
          <a:xfrm>
            <a:off x="2513013" y="3130550"/>
            <a:ext cx="0" cy="1193800"/>
            <a:chOff x="1317803" y="3030884"/>
            <a:chExt cx="0" cy="1591474"/>
          </a:xfrm>
        </p:grpSpPr>
        <p:cxnSp>
          <p:nvCxnSpPr>
            <p:cNvPr id="3" name="Straight Connector 2"/>
            <p:cNvCxnSpPr>
              <a:cxnSpLocks/>
            </p:cNvCxnSpPr>
            <p:nvPr/>
          </p:nvCxnSpPr>
          <p:spPr>
            <a:xfrm>
              <a:off x="1317803" y="3030884"/>
              <a:ext cx="0" cy="36612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1317803" y="4256235"/>
              <a:ext cx="0" cy="36612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64" name="Slide Number Placeholder 63"/>
          <p:cNvSpPr>
            <a:spLocks noGrp="1"/>
          </p:cNvSpPr>
          <p:nvPr>
            <p:ph type="sldNum" sz="quarter" idx="12"/>
          </p:nvPr>
        </p:nvSpPr>
        <p:spPr/>
        <p:txBody>
          <a:bodyPr/>
          <a:lstStyle/>
          <a:p>
            <a:pPr>
              <a:defRPr/>
            </a:pPr>
            <a:fld id="{9205A649-75E9-4579-BFFC-837C6BEDB671}" type="slidenum">
              <a:rPr/>
              <a:pPr>
                <a:defRPr/>
              </a:pPr>
              <a:t>3</a:t>
            </a:fld>
            <a:endParaRPr/>
          </a:p>
        </p:txBody>
      </p:sp>
      <p:sp>
        <p:nvSpPr>
          <p:cNvPr id="54" name="Rectangle 53"/>
          <p:cNvSpPr/>
          <p:nvPr/>
        </p:nvSpPr>
        <p:spPr>
          <a:xfrm>
            <a:off x="2214563" y="1475879"/>
            <a:ext cx="6745308" cy="461665"/>
          </a:xfrm>
          <a:prstGeom prst="rect">
            <a:avLst/>
          </a:prstGeom>
        </p:spPr>
        <p:txBody>
          <a:bodyPr wrap="none">
            <a:spAutoFit/>
          </a:bodyPr>
          <a:lstStyle/>
          <a:p>
            <a:pPr algn="just">
              <a:defRPr/>
            </a:pPr>
            <a:r>
              <a:rPr lang="fr-FR" sz="2400" cap="all" dirty="0" smtClean="0">
                <a:solidFill>
                  <a:schemeClr val="accent1">
                    <a:lumMod val="75000"/>
                  </a:schemeClr>
                </a:solidFill>
              </a:rPr>
              <a:t>Les </a:t>
            </a:r>
            <a:r>
              <a:rPr lang="fr-FR" sz="2400" cap="all" dirty="0">
                <a:solidFill>
                  <a:schemeClr val="accent1">
                    <a:lumMod val="75000"/>
                  </a:schemeClr>
                </a:solidFill>
              </a:rPr>
              <a:t>différentes formes d’agriculture durable</a:t>
            </a:r>
          </a:p>
        </p:txBody>
      </p:sp>
      <p:sp>
        <p:nvSpPr>
          <p:cNvPr id="90125" name="Rectangle 3"/>
          <p:cNvSpPr>
            <a:spLocks noChangeArrowheads="1"/>
          </p:cNvSpPr>
          <p:nvPr/>
        </p:nvSpPr>
        <p:spPr bwMode="auto">
          <a:xfrm>
            <a:off x="2916238" y="4652964"/>
            <a:ext cx="4551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t>Bill Mollison et David Holmgrem (1970 – 1990)</a:t>
            </a:r>
          </a:p>
        </p:txBody>
      </p:sp>
      <p:sp>
        <p:nvSpPr>
          <p:cNvPr id="90126" name="Rectangle 4"/>
          <p:cNvSpPr>
            <a:spLocks noChangeArrowheads="1"/>
          </p:cNvSpPr>
          <p:nvPr/>
        </p:nvSpPr>
        <p:spPr bwMode="auto">
          <a:xfrm>
            <a:off x="6869113" y="2859088"/>
            <a:ext cx="320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t>Miguel Altieri, Pierre Rabhi, Zeyaur Kahn (1990 – 2000)</a:t>
            </a:r>
          </a:p>
        </p:txBody>
      </p:sp>
      <p:sp>
        <p:nvSpPr>
          <p:cNvPr id="23" name="Titre 1"/>
          <p:cNvSpPr>
            <a:spLocks noGrp="1"/>
          </p:cNvSpPr>
          <p:nvPr>
            <p:ph type="title"/>
          </p:nvPr>
        </p:nvSpPr>
        <p:spPr>
          <a:xfrm>
            <a:off x="441960" y="0"/>
            <a:ext cx="10515600" cy="1325563"/>
          </a:xfrm>
        </p:spPr>
        <p:txBody>
          <a:bodyPr>
            <a:normAutofit/>
          </a:bodyPr>
          <a:lstStyle/>
          <a:p>
            <a:r>
              <a:rPr lang="en-US" sz="3200" b="1" dirty="0" smtClean="0">
                <a:solidFill>
                  <a:schemeClr val="accent6">
                    <a:lumMod val="50000"/>
                  </a:schemeClr>
                </a:solidFill>
                <a:latin typeface="Bell MT" panose="02020503060305020303" pitchFamily="18" charset="0"/>
              </a:rPr>
              <a:t>I/Introduction</a:t>
            </a:r>
            <a:endParaRPr lang="en-US" sz="3200" b="1" dirty="0">
              <a:solidFill>
                <a:schemeClr val="accent6">
                  <a:lumMod val="50000"/>
                </a:schemeClr>
              </a:solidFill>
              <a:latin typeface="Bell MT" panose="02020503060305020303" pitchFamily="18" charset="0"/>
            </a:endParaRPr>
          </a:p>
        </p:txBody>
      </p:sp>
    </p:spTree>
    <p:extLst>
      <p:ext uri="{BB962C8B-B14F-4D97-AF65-F5344CB8AC3E}">
        <p14:creationId xmlns:p14="http://schemas.microsoft.com/office/powerpoint/2010/main" val="2246944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1774826" y="1916113"/>
            <a:ext cx="8532813"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2800"/>
              <a:t>Soumettre à la discussion un projet de bloc diagramme permet l'expression des savoirs et des sensibilités des participants. Un même bloc diagramme sera légende de façon différente selon que l'on est chasseur, agriculteur, hydrologue, élu... A partir des discussions autour d'un dessin peuvent se préciser les vrais points d'accord e; de désaccord.</a:t>
            </a:r>
          </a:p>
        </p:txBody>
      </p:sp>
      <p:sp>
        <p:nvSpPr>
          <p:cNvPr id="57347" name="Rectangle 5"/>
          <p:cNvSpPr>
            <a:spLocks noChangeArrowheads="1"/>
          </p:cNvSpPr>
          <p:nvPr/>
        </p:nvSpPr>
        <p:spPr bwMode="auto">
          <a:xfrm>
            <a:off x="2424113" y="981076"/>
            <a:ext cx="2716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Ø"/>
            </a:pPr>
            <a:r>
              <a:rPr lang="fr-FR" altLang="fr-FR" sz="2400" b="1">
                <a:solidFill>
                  <a:srgbClr val="00B0F0"/>
                </a:solidFill>
              </a:rPr>
              <a:t>Outil d'animation</a:t>
            </a:r>
          </a:p>
        </p:txBody>
      </p:sp>
    </p:spTree>
    <p:extLst>
      <p:ext uri="{BB962C8B-B14F-4D97-AF65-F5344CB8AC3E}">
        <p14:creationId xmlns:p14="http://schemas.microsoft.com/office/powerpoint/2010/main" val="4184031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1992314" y="2349501"/>
            <a:ext cx="845978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2800"/>
              <a:t>mi-chemin entre carte, photographie aérienne et coupe,  le bloc diagramme se révèle un bon outil pour des publics moins familiarisés avec des documents trop techniques. Il se reproduit facilement.</a:t>
            </a:r>
          </a:p>
        </p:txBody>
      </p:sp>
      <p:sp>
        <p:nvSpPr>
          <p:cNvPr id="58371" name="Rectangle 4"/>
          <p:cNvSpPr>
            <a:spLocks noChangeArrowheads="1"/>
          </p:cNvSpPr>
          <p:nvPr/>
        </p:nvSpPr>
        <p:spPr bwMode="auto">
          <a:xfrm>
            <a:off x="2279650" y="1052513"/>
            <a:ext cx="3549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Ø"/>
            </a:pPr>
            <a:r>
              <a:rPr lang="fr-FR" altLang="fr-FR" sz="2400" b="1">
                <a:solidFill>
                  <a:srgbClr val="00B0F0"/>
                </a:solidFill>
              </a:rPr>
              <a:t>Outil de communication</a:t>
            </a:r>
          </a:p>
        </p:txBody>
      </p:sp>
    </p:spTree>
    <p:extLst>
      <p:ext uri="{BB962C8B-B14F-4D97-AF65-F5344CB8AC3E}">
        <p14:creationId xmlns:p14="http://schemas.microsoft.com/office/powerpoint/2010/main" val="2175808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7976" y="1331914"/>
            <a:ext cx="408622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8289" y="3059113"/>
            <a:ext cx="4084637"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8714" y="865189"/>
            <a:ext cx="4187825"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8714" y="2781300"/>
            <a:ext cx="41878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2876" y="4941889"/>
            <a:ext cx="45116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41186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ap32.fr/wp-content/uploads/2019/10/paysage_agroforesti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917" y="267854"/>
            <a:ext cx="11244331" cy="636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42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779658" y="353301"/>
            <a:ext cx="8632684" cy="6151397"/>
          </a:xfrm>
          <a:prstGeom prst="rect">
            <a:avLst/>
          </a:prstGeom>
        </p:spPr>
      </p:pic>
      <p:sp>
        <p:nvSpPr>
          <p:cNvPr id="6" name="Rectangle 5"/>
          <p:cNvSpPr/>
          <p:nvPr/>
        </p:nvSpPr>
        <p:spPr>
          <a:xfrm>
            <a:off x="3172287" y="6504698"/>
            <a:ext cx="6096000" cy="261610"/>
          </a:xfrm>
          <a:prstGeom prst="rect">
            <a:avLst/>
          </a:prstGeom>
        </p:spPr>
        <p:txBody>
          <a:bodyPr>
            <a:spAutoFit/>
          </a:bodyPr>
          <a:lstStyle/>
          <a:p>
            <a:r>
              <a:rPr lang="en-US" sz="1100" dirty="0"/>
              <a:t>https://paysages.ille-et-vilaine.fr/article/enoncer-un-projet-pour-le-paysage-des-espaces-agricoles</a:t>
            </a:r>
          </a:p>
        </p:txBody>
      </p:sp>
    </p:spTree>
    <p:extLst>
      <p:ext uri="{BB962C8B-B14F-4D97-AF65-F5344CB8AC3E}">
        <p14:creationId xmlns:p14="http://schemas.microsoft.com/office/powerpoint/2010/main" val="1195898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p:nvPr/>
        </p:nvSpPr>
        <p:spPr>
          <a:xfrm>
            <a:off x="1879021" y="580722"/>
            <a:ext cx="2265685" cy="392415"/>
          </a:xfrm>
          <a:prstGeom prst="rect">
            <a:avLst/>
          </a:prstGeom>
          <a:noFill/>
          <a:ln cap="rnd">
            <a:noFill/>
            <a:prstDash val="solid"/>
          </a:ln>
        </p:spPr>
        <p:txBody>
          <a:bodyPr wrap="none" lIns="68580" tIns="34290" rIns="68580" bIns="34290" anchor="ctr">
            <a:spAutoFit/>
          </a:bodyPr>
          <a:lstStyle/>
          <a:p>
            <a:pPr algn="just" defTabSz="342900">
              <a:defRPr sz="1800" b="0" i="0" u="none" strike="noStrike" kern="0" cap="none" spc="0" baseline="0">
                <a:solidFill>
                  <a:srgbClr val="000000"/>
                </a:solidFill>
                <a:uFillTx/>
              </a:defRPr>
            </a:pPr>
            <a:r>
              <a:rPr lang="fr-FR" sz="2100" b="1" kern="0" dirty="0" smtClean="0">
                <a:latin typeface="Times New Roman" pitchFamily="18"/>
                <a:ea typeface="Calibri" pitchFamily="34"/>
                <a:cs typeface="Times New Roman" pitchFamily="18"/>
              </a:rPr>
              <a:t>c/ La </a:t>
            </a:r>
            <a:r>
              <a:rPr lang="fr-FR" sz="2100" b="1" kern="0" dirty="0">
                <a:latin typeface="Times New Roman" pitchFamily="18"/>
                <a:ea typeface="Calibri" pitchFamily="34"/>
                <a:cs typeface="Times New Roman" pitchFamily="18"/>
              </a:rPr>
              <a:t>cartographie</a:t>
            </a:r>
          </a:p>
        </p:txBody>
      </p:sp>
      <p:sp>
        <p:nvSpPr>
          <p:cNvPr id="62467" name="Rectangle 1"/>
          <p:cNvSpPr>
            <a:spLocks noChangeArrowheads="1"/>
          </p:cNvSpPr>
          <p:nvPr/>
        </p:nvSpPr>
        <p:spPr bwMode="auto">
          <a:xfrm>
            <a:off x="1774826" y="981075"/>
            <a:ext cx="828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800"/>
              <a:t>Utile lors de la réalisation des diagnostics de territoire et d'exploitation, elle est également particulièrement bien adaptée dans les phases de projet pour localiser les actions que peuvent mener les agriculteurs ou les forestiers. L'échelle du 1/25 000e correspond souvent à la taille actuelle des exploitations. </a:t>
            </a:r>
          </a:p>
        </p:txBody>
      </p:sp>
      <p:pic>
        <p:nvPicPr>
          <p:cNvPr id="6246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189163"/>
            <a:ext cx="8145462"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16128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2849732" y="1012054"/>
            <a:ext cx="8371642"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2400" b="1" dirty="0">
                <a:solidFill>
                  <a:srgbClr val="002060"/>
                </a:solidFill>
                <a:latin typeface="Bell MT" panose="02020503060305020303" pitchFamily="18" charset="0"/>
              </a:rPr>
              <a:t>3.5 La charte du paysage pour les partenaires</a:t>
            </a:r>
          </a:p>
          <a:p>
            <a:pPr algn="just">
              <a:spcBef>
                <a:spcPct val="0"/>
              </a:spcBef>
              <a:buFontTx/>
              <a:buNone/>
            </a:pPr>
            <a:endParaRPr lang="fr-FR" altLang="fr-FR" sz="1800" b="1" dirty="0">
              <a:solidFill>
                <a:srgbClr val="000000"/>
              </a:solidFill>
              <a:latin typeface="Arial-BoldMT"/>
            </a:endParaRPr>
          </a:p>
          <a:p>
            <a:pPr algn="just">
              <a:spcBef>
                <a:spcPct val="0"/>
              </a:spcBef>
              <a:buFontTx/>
              <a:buNone/>
            </a:pPr>
            <a:r>
              <a:rPr lang="fr-FR" altLang="fr-FR" sz="1800" dirty="0">
                <a:solidFill>
                  <a:srgbClr val="000000"/>
                </a:solidFill>
                <a:latin typeface="OpenSymbol" pitchFamily="2" charset="0"/>
              </a:rPr>
              <a:t>● </a:t>
            </a:r>
            <a:r>
              <a:rPr lang="fr-FR" altLang="fr-FR" sz="1800" dirty="0">
                <a:solidFill>
                  <a:srgbClr val="000000"/>
                </a:solidFill>
                <a:latin typeface="ArialMT"/>
              </a:rPr>
              <a:t>La charte est un </a:t>
            </a:r>
            <a:r>
              <a:rPr lang="fr-FR" altLang="fr-FR" sz="1800" b="1" dirty="0">
                <a:solidFill>
                  <a:srgbClr val="000000"/>
                </a:solidFill>
                <a:latin typeface="Arial-BoldMT"/>
              </a:rPr>
              <a:t>outil contractuel </a:t>
            </a:r>
            <a:r>
              <a:rPr lang="fr-FR" altLang="fr-FR" sz="1800" dirty="0">
                <a:solidFill>
                  <a:srgbClr val="000000"/>
                </a:solidFill>
                <a:latin typeface="ArialMT"/>
              </a:rPr>
              <a:t>destiné à favoriser une </a:t>
            </a:r>
            <a:r>
              <a:rPr lang="fr-FR" altLang="fr-FR" sz="1800" b="1" dirty="0">
                <a:solidFill>
                  <a:srgbClr val="000000"/>
                </a:solidFill>
                <a:latin typeface="Arial-BoldMT"/>
              </a:rPr>
              <a:t>organisation concertée et partagée de l’espace</a:t>
            </a:r>
            <a:r>
              <a:rPr lang="fr-FR" altLang="fr-FR" sz="1800" dirty="0">
                <a:solidFill>
                  <a:srgbClr val="000000"/>
                </a:solidFill>
                <a:latin typeface="ArialMT"/>
              </a:rPr>
              <a:t>.</a:t>
            </a:r>
          </a:p>
          <a:p>
            <a:pPr algn="just">
              <a:spcBef>
                <a:spcPct val="0"/>
              </a:spcBef>
              <a:buFontTx/>
              <a:buNone/>
            </a:pPr>
            <a:endParaRPr lang="fr-FR" altLang="fr-FR" sz="1800" dirty="0">
              <a:solidFill>
                <a:srgbClr val="000000"/>
              </a:solidFill>
              <a:latin typeface="ArialMT"/>
            </a:endParaRPr>
          </a:p>
          <a:p>
            <a:pPr algn="just">
              <a:spcBef>
                <a:spcPct val="0"/>
              </a:spcBef>
              <a:buFontTx/>
              <a:buNone/>
            </a:pPr>
            <a:r>
              <a:rPr lang="fr-FR" altLang="fr-FR" sz="1800" dirty="0">
                <a:solidFill>
                  <a:srgbClr val="000000"/>
                </a:solidFill>
                <a:latin typeface="OpenSymbol" pitchFamily="2" charset="0"/>
              </a:rPr>
              <a:t>● </a:t>
            </a:r>
            <a:r>
              <a:rPr lang="fr-FR" altLang="fr-FR" sz="1800" dirty="0">
                <a:solidFill>
                  <a:srgbClr val="000000"/>
                </a:solidFill>
                <a:latin typeface="ArialMT"/>
              </a:rPr>
              <a:t>Pour les </a:t>
            </a:r>
            <a:r>
              <a:rPr lang="fr-FR" altLang="fr-FR" sz="1800" b="1" dirty="0">
                <a:solidFill>
                  <a:srgbClr val="0000FF"/>
                </a:solidFill>
                <a:latin typeface="Arial-BoldMT"/>
              </a:rPr>
              <a:t>collectivités </a:t>
            </a:r>
            <a:r>
              <a:rPr lang="fr-FR" altLang="fr-FR" sz="1800" dirty="0">
                <a:solidFill>
                  <a:srgbClr val="000000"/>
                </a:solidFill>
                <a:latin typeface="ArialMT"/>
              </a:rPr>
              <a:t>: disposer d’une </a:t>
            </a:r>
            <a:r>
              <a:rPr lang="fr-FR" altLang="fr-FR" sz="1800" b="1" dirty="0">
                <a:solidFill>
                  <a:srgbClr val="FF0000"/>
                </a:solidFill>
                <a:latin typeface="Arial-BoldMT"/>
              </a:rPr>
              <a:t>aide à la décision et d’orientations </a:t>
            </a:r>
            <a:r>
              <a:rPr lang="fr-FR" altLang="fr-FR" sz="1800" dirty="0">
                <a:solidFill>
                  <a:srgbClr val="000000"/>
                </a:solidFill>
                <a:latin typeface="ArialMT"/>
              </a:rPr>
              <a:t>pour l’élaboration de </a:t>
            </a:r>
            <a:r>
              <a:rPr lang="fr-FR" altLang="fr-FR" sz="1800" b="1" dirty="0">
                <a:solidFill>
                  <a:srgbClr val="FF0000"/>
                </a:solidFill>
                <a:latin typeface="Arial-BoldMT"/>
              </a:rPr>
              <a:t>documents de planification </a:t>
            </a:r>
            <a:r>
              <a:rPr lang="fr-FR" altLang="fr-FR" sz="1800" dirty="0">
                <a:solidFill>
                  <a:srgbClr val="000000"/>
                </a:solidFill>
                <a:latin typeface="ArialMT"/>
              </a:rPr>
              <a:t>tant à l’échelle communale que </a:t>
            </a:r>
            <a:r>
              <a:rPr lang="fr-FR" altLang="fr-FR" sz="1800" dirty="0" err="1">
                <a:solidFill>
                  <a:srgbClr val="000000"/>
                </a:solidFill>
                <a:latin typeface="ArialMT"/>
              </a:rPr>
              <a:t>supracommunale</a:t>
            </a:r>
            <a:r>
              <a:rPr lang="fr-FR" altLang="fr-FR" sz="1800" dirty="0">
                <a:solidFill>
                  <a:srgbClr val="000000"/>
                </a:solidFill>
                <a:latin typeface="ArialMT"/>
              </a:rPr>
              <a:t> ;</a:t>
            </a:r>
          </a:p>
          <a:p>
            <a:pPr algn="just">
              <a:spcBef>
                <a:spcPct val="0"/>
              </a:spcBef>
              <a:buFontTx/>
              <a:buNone/>
            </a:pPr>
            <a:endParaRPr lang="fr-FR" altLang="fr-FR" sz="1800" dirty="0">
              <a:solidFill>
                <a:srgbClr val="000000"/>
              </a:solidFill>
              <a:latin typeface="ArialMT"/>
            </a:endParaRPr>
          </a:p>
          <a:p>
            <a:pPr algn="just">
              <a:spcBef>
                <a:spcPct val="0"/>
              </a:spcBef>
              <a:buFontTx/>
              <a:buNone/>
            </a:pPr>
            <a:r>
              <a:rPr lang="fr-FR" altLang="fr-FR" sz="1800" dirty="0">
                <a:solidFill>
                  <a:srgbClr val="000000"/>
                </a:solidFill>
                <a:latin typeface="OpenSymbol" pitchFamily="2" charset="0"/>
              </a:rPr>
              <a:t>● </a:t>
            </a:r>
            <a:r>
              <a:rPr lang="fr-FR" altLang="fr-FR" sz="1800" dirty="0">
                <a:solidFill>
                  <a:srgbClr val="000000"/>
                </a:solidFill>
                <a:latin typeface="ArialMT"/>
              </a:rPr>
              <a:t>Pour l’</a:t>
            </a:r>
            <a:r>
              <a:rPr lang="fr-FR" altLang="fr-FR" sz="1800" b="1" dirty="0">
                <a:solidFill>
                  <a:srgbClr val="0000FF"/>
                </a:solidFill>
                <a:latin typeface="Arial-BoldMT"/>
              </a:rPr>
              <a:t>État</a:t>
            </a:r>
            <a:r>
              <a:rPr lang="fr-FR" altLang="fr-FR" sz="1800" dirty="0">
                <a:solidFill>
                  <a:srgbClr val="000000"/>
                </a:solidFill>
                <a:latin typeface="ArialMT"/>
              </a:rPr>
              <a:t>, garant de la bonne gestion du patrimoine commun de la nation : faire appliquer </a:t>
            </a:r>
            <a:r>
              <a:rPr lang="fr-FR" altLang="fr-FR" sz="1800" dirty="0">
                <a:solidFill>
                  <a:srgbClr val="FF0000"/>
                </a:solidFill>
                <a:latin typeface="ArialMT"/>
              </a:rPr>
              <a:t>les principes de </a:t>
            </a:r>
            <a:r>
              <a:rPr lang="fr-FR" altLang="fr-FR" sz="1800" b="1" dirty="0">
                <a:solidFill>
                  <a:srgbClr val="FF0000"/>
                </a:solidFill>
                <a:latin typeface="Arial-BoldMT"/>
              </a:rPr>
              <a:t>gestion économe et cohérente du sol, </a:t>
            </a:r>
            <a:r>
              <a:rPr lang="fr-FR" altLang="fr-FR" sz="1800" dirty="0">
                <a:solidFill>
                  <a:srgbClr val="FF0000"/>
                </a:solidFill>
                <a:latin typeface="ArialMT"/>
              </a:rPr>
              <a:t>de </a:t>
            </a:r>
            <a:r>
              <a:rPr lang="fr-FR" altLang="fr-FR" sz="1800" b="1" dirty="0">
                <a:solidFill>
                  <a:srgbClr val="FF0000"/>
                </a:solidFill>
                <a:latin typeface="Arial-BoldMT"/>
              </a:rPr>
              <a:t>protection des espaces agricoles, naturels et des paysages </a:t>
            </a:r>
            <a:r>
              <a:rPr lang="fr-FR" altLang="fr-FR" sz="1800" dirty="0">
                <a:solidFill>
                  <a:srgbClr val="000000"/>
                </a:solidFill>
                <a:latin typeface="ArialMT"/>
              </a:rPr>
              <a:t>;</a:t>
            </a:r>
          </a:p>
          <a:p>
            <a:pPr algn="just">
              <a:spcBef>
                <a:spcPct val="0"/>
              </a:spcBef>
              <a:buFontTx/>
              <a:buNone/>
            </a:pPr>
            <a:endParaRPr lang="fr-FR" altLang="fr-FR" sz="1800" dirty="0">
              <a:solidFill>
                <a:srgbClr val="000000"/>
              </a:solidFill>
              <a:latin typeface="ArialMT"/>
            </a:endParaRPr>
          </a:p>
          <a:p>
            <a:pPr algn="just">
              <a:spcBef>
                <a:spcPct val="0"/>
              </a:spcBef>
              <a:buFontTx/>
              <a:buNone/>
            </a:pPr>
            <a:r>
              <a:rPr lang="fr-FR" altLang="fr-FR" sz="1800" dirty="0">
                <a:solidFill>
                  <a:srgbClr val="000000"/>
                </a:solidFill>
                <a:latin typeface="OpenSymbol" pitchFamily="2" charset="0"/>
              </a:rPr>
              <a:t>● </a:t>
            </a:r>
            <a:r>
              <a:rPr lang="fr-FR" altLang="fr-FR" sz="1800" dirty="0">
                <a:solidFill>
                  <a:srgbClr val="000000"/>
                </a:solidFill>
                <a:latin typeface="ArialMT"/>
              </a:rPr>
              <a:t>Pour la </a:t>
            </a:r>
            <a:r>
              <a:rPr lang="fr-FR" altLang="fr-FR" sz="1800" b="1" dirty="0">
                <a:solidFill>
                  <a:srgbClr val="0000FF"/>
                </a:solidFill>
                <a:latin typeface="Arial-BoldMT"/>
              </a:rPr>
              <a:t>profession agricole</a:t>
            </a:r>
            <a:r>
              <a:rPr lang="fr-FR" altLang="fr-FR" sz="1800" dirty="0">
                <a:solidFill>
                  <a:srgbClr val="000000"/>
                </a:solidFill>
                <a:latin typeface="ArialMT"/>
              </a:rPr>
              <a:t>, soucieuse de préserver le potentiel agricole pour les générations futures : </a:t>
            </a:r>
            <a:r>
              <a:rPr lang="fr-FR" altLang="fr-FR" sz="1800" b="1" dirty="0">
                <a:solidFill>
                  <a:srgbClr val="FF0000"/>
                </a:solidFill>
                <a:latin typeface="Arial-BoldMT"/>
              </a:rPr>
              <a:t>intervenir dans les projets d’urbanisme et d’aménagement</a:t>
            </a:r>
            <a:r>
              <a:rPr lang="fr-FR" altLang="fr-FR" sz="1800" dirty="0">
                <a:solidFill>
                  <a:srgbClr val="000000"/>
                </a:solidFill>
                <a:latin typeface="ArialMT"/>
              </a:rPr>
              <a:t>.</a:t>
            </a:r>
            <a:endParaRPr lang="fr-FR" altLang="fr-FR" sz="1800" dirty="0"/>
          </a:p>
        </p:txBody>
      </p:sp>
      <p:pic>
        <p:nvPicPr>
          <p:cNvPr id="35842" name="Picture 2" descr="Aucune description disponible."/>
          <p:cNvPicPr>
            <a:picLocks noChangeAspect="1" noChangeArrowheads="1"/>
          </p:cNvPicPr>
          <p:nvPr/>
        </p:nvPicPr>
        <p:blipFill rotWithShape="1">
          <a:blip r:embed="rId2">
            <a:extLst>
              <a:ext uri="{28A0092B-C50C-407E-A947-70E740481C1C}">
                <a14:useLocalDpi xmlns:a14="http://schemas.microsoft.com/office/drawing/2010/main" val="0"/>
              </a:ext>
            </a:extLst>
          </a:blip>
          <a:srcRect t="17266" r="66670" b="21932"/>
          <a:stretch/>
        </p:blipFill>
        <p:spPr bwMode="auto">
          <a:xfrm>
            <a:off x="0" y="0"/>
            <a:ext cx="2244722" cy="727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0096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0514" y="358775"/>
            <a:ext cx="9070975"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979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600075"/>
            <a:ext cx="88963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3742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4175" y="420689"/>
            <a:ext cx="888365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078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B7B14269-F4CD-4760-808C-58A87CC1A369}" type="slidenum">
              <a:rPr/>
              <a:pPr>
                <a:defRPr/>
              </a:pPr>
              <a:t>4</a:t>
            </a:fld>
            <a:endParaRPr/>
          </a:p>
        </p:txBody>
      </p:sp>
      <p:pic>
        <p:nvPicPr>
          <p:cNvPr id="92165"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7072" y="446861"/>
            <a:ext cx="6391922" cy="535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107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6564" y="274639"/>
            <a:ext cx="87788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259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374650"/>
            <a:ext cx="8877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46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92397" y="1985420"/>
            <a:ext cx="10120543" cy="1815882"/>
          </a:xfrm>
          <a:prstGeom prst="rect">
            <a:avLst/>
          </a:prstGeom>
          <a:noFill/>
        </p:spPr>
        <p:txBody>
          <a:bodyPr wrap="square" rtlCol="0">
            <a:spAutoFit/>
          </a:bodyPr>
          <a:lstStyle/>
          <a:p>
            <a:pPr marL="342900" indent="-342900" algn="just">
              <a:buAutoNum type="arabicPeriod"/>
            </a:pPr>
            <a:r>
              <a:rPr lang="fr-FR" altLang="fr-FR" sz="2000" b="1" dirty="0" smtClean="0">
                <a:solidFill>
                  <a:srgbClr val="00B050"/>
                </a:solidFill>
              </a:rPr>
              <a:t>La promenade </a:t>
            </a:r>
            <a:r>
              <a:rPr lang="fr-FR" altLang="fr-FR" dirty="0" smtClean="0"/>
              <a:t>(le regard et </a:t>
            </a:r>
            <a:r>
              <a:rPr lang="fr-FR" altLang="fr-FR" b="1" dirty="0" smtClean="0"/>
              <a:t>la perception</a:t>
            </a:r>
            <a:r>
              <a:rPr lang="fr-FR" altLang="fr-FR" dirty="0" smtClean="0"/>
              <a:t>). Elle </a:t>
            </a:r>
            <a:r>
              <a:rPr lang="fr-FR" altLang="fr-FR" dirty="0"/>
              <a:t>constitue le fondement de ce qu'on appelle le "travail de terrain", une façon élargie d'envisager le "tour de plaine" plus technique des agronomes.</a:t>
            </a:r>
            <a:r>
              <a:rPr lang="en-US" dirty="0" smtClean="0"/>
              <a:t> </a:t>
            </a:r>
            <a:r>
              <a:rPr lang="fr-FR" b="1" dirty="0" smtClean="0"/>
              <a:t>Ressentir</a:t>
            </a:r>
            <a:r>
              <a:rPr lang="fr-FR" dirty="0" smtClean="0"/>
              <a:t> le </a:t>
            </a:r>
            <a:r>
              <a:rPr lang="fr-FR" dirty="0"/>
              <a:t>frais, le chaud, l’ombre, le sec, l’humide</a:t>
            </a:r>
            <a:r>
              <a:rPr lang="fr-FR" dirty="0" smtClean="0"/>
              <a:t>,…</a:t>
            </a:r>
          </a:p>
          <a:p>
            <a:pPr marL="342900" indent="-342900" algn="just">
              <a:buAutoNum type="arabicPeriod"/>
            </a:pPr>
            <a:endParaRPr lang="fr-FR" dirty="0"/>
          </a:p>
          <a:p>
            <a:pPr marL="342900" indent="-342900" algn="just">
              <a:buAutoNum type="arabicPeriod"/>
            </a:pPr>
            <a:r>
              <a:rPr lang="en-US" sz="2000" b="1" dirty="0" smtClean="0">
                <a:solidFill>
                  <a:srgbClr val="00B050"/>
                </a:solidFill>
              </a:rPr>
              <a:t>Bien observer </a:t>
            </a:r>
            <a:r>
              <a:rPr lang="en-US" dirty="0" smtClean="0"/>
              <a:t>pour </a:t>
            </a:r>
            <a:r>
              <a:rPr lang="en-US" dirty="0" err="1" smtClean="0"/>
              <a:t>bien</a:t>
            </a:r>
            <a:r>
              <a:rPr lang="en-US" dirty="0" smtClean="0"/>
              <a:t> </a:t>
            </a:r>
            <a:r>
              <a:rPr lang="en-US" dirty="0" err="1" smtClean="0"/>
              <a:t>agir</a:t>
            </a:r>
            <a:r>
              <a:rPr lang="en-US" dirty="0" smtClean="0"/>
              <a:t>, </a:t>
            </a:r>
            <a:r>
              <a:rPr lang="en-US" dirty="0" err="1" smtClean="0"/>
              <a:t>une</a:t>
            </a:r>
            <a:r>
              <a:rPr lang="en-US" dirty="0" smtClean="0"/>
              <a:t> </a:t>
            </a:r>
            <a:r>
              <a:rPr lang="en-US" dirty="0" err="1" smtClean="0"/>
              <a:t>étape</a:t>
            </a:r>
            <a:r>
              <a:rPr lang="en-US" dirty="0" smtClean="0"/>
              <a:t> </a:t>
            </a:r>
            <a:r>
              <a:rPr lang="en-US" dirty="0" err="1" smtClean="0"/>
              <a:t>très</a:t>
            </a:r>
            <a:r>
              <a:rPr lang="en-US" dirty="0" smtClean="0"/>
              <a:t> indispensable pour </a:t>
            </a:r>
            <a:r>
              <a:rPr lang="en-US" dirty="0" err="1" smtClean="0"/>
              <a:t>comprendre</a:t>
            </a:r>
            <a:r>
              <a:rPr lang="en-US" dirty="0" smtClean="0"/>
              <a:t> </a:t>
            </a:r>
            <a:r>
              <a:rPr lang="en-US" dirty="0" err="1" smtClean="0"/>
              <a:t>l’espace</a:t>
            </a:r>
            <a:r>
              <a:rPr lang="en-US" dirty="0" smtClean="0"/>
              <a:t>.</a:t>
            </a:r>
          </a:p>
          <a:p>
            <a:pPr algn="just"/>
            <a:r>
              <a:rPr lang="en-US" dirty="0"/>
              <a:t> </a:t>
            </a:r>
            <a:r>
              <a:rPr lang="en-US" dirty="0" smtClean="0"/>
              <a:t>      </a:t>
            </a:r>
            <a:r>
              <a:rPr lang="en-US" dirty="0" err="1" smtClean="0">
                <a:solidFill>
                  <a:schemeClr val="accent6">
                    <a:lumMod val="75000"/>
                  </a:schemeClr>
                </a:solidFill>
              </a:rPr>
              <a:t>L’orientation</a:t>
            </a:r>
            <a:r>
              <a:rPr lang="en-US" dirty="0" smtClean="0">
                <a:solidFill>
                  <a:schemeClr val="accent6">
                    <a:lumMod val="75000"/>
                  </a:schemeClr>
                </a:solidFill>
              </a:rPr>
              <a:t>/ le relief, la </a:t>
            </a:r>
            <a:r>
              <a:rPr lang="en-US" dirty="0" err="1" smtClean="0">
                <a:solidFill>
                  <a:schemeClr val="accent6">
                    <a:lumMod val="75000"/>
                  </a:schemeClr>
                </a:solidFill>
              </a:rPr>
              <a:t>pente</a:t>
            </a:r>
            <a:r>
              <a:rPr lang="en-US" dirty="0" smtClean="0">
                <a:solidFill>
                  <a:schemeClr val="accent6">
                    <a:lumMod val="75000"/>
                  </a:schemeClr>
                </a:solidFill>
              </a:rPr>
              <a:t>/ le sol / les </a:t>
            </a:r>
            <a:r>
              <a:rPr lang="en-US" dirty="0" err="1" smtClean="0">
                <a:solidFill>
                  <a:schemeClr val="accent6">
                    <a:lumMod val="75000"/>
                  </a:schemeClr>
                </a:solidFill>
              </a:rPr>
              <a:t>ressources</a:t>
            </a:r>
            <a:r>
              <a:rPr lang="en-US" dirty="0" smtClean="0">
                <a:solidFill>
                  <a:schemeClr val="accent6">
                    <a:lumMod val="75000"/>
                  </a:schemeClr>
                </a:solidFill>
              </a:rPr>
              <a:t> </a:t>
            </a:r>
            <a:r>
              <a:rPr lang="en-US" dirty="0" err="1" smtClean="0">
                <a:solidFill>
                  <a:schemeClr val="accent6">
                    <a:lumMod val="75000"/>
                  </a:schemeClr>
                </a:solidFill>
              </a:rPr>
              <a:t>en</a:t>
            </a:r>
            <a:r>
              <a:rPr lang="en-US" dirty="0" smtClean="0">
                <a:solidFill>
                  <a:schemeClr val="accent6">
                    <a:lumMod val="75000"/>
                  </a:schemeClr>
                </a:solidFill>
              </a:rPr>
              <a:t> eau/ la </a:t>
            </a:r>
            <a:r>
              <a:rPr lang="en-US" dirty="0" err="1" smtClean="0">
                <a:solidFill>
                  <a:schemeClr val="accent6">
                    <a:lumMod val="75000"/>
                  </a:schemeClr>
                </a:solidFill>
              </a:rPr>
              <a:t>biomasse</a:t>
            </a:r>
            <a:r>
              <a:rPr lang="en-US" dirty="0" smtClean="0">
                <a:solidFill>
                  <a:schemeClr val="accent6">
                    <a:lumMod val="75000"/>
                  </a:schemeClr>
                </a:solidFill>
              </a:rPr>
              <a:t>.</a:t>
            </a:r>
            <a:endParaRPr lang="en-US" dirty="0">
              <a:solidFill>
                <a:schemeClr val="accent6">
                  <a:lumMod val="75000"/>
                </a:schemeClr>
              </a:solidFill>
            </a:endParaRPr>
          </a:p>
        </p:txBody>
      </p:sp>
      <p:sp>
        <p:nvSpPr>
          <p:cNvPr id="8" name="ZoneTexte 7"/>
          <p:cNvSpPr txBox="1"/>
          <p:nvPr/>
        </p:nvSpPr>
        <p:spPr>
          <a:xfrm>
            <a:off x="283335" y="4436139"/>
            <a:ext cx="6046443" cy="738664"/>
          </a:xfrm>
          <a:prstGeom prst="rect">
            <a:avLst/>
          </a:prstGeom>
          <a:solidFill>
            <a:schemeClr val="accent5">
              <a:lumMod val="20000"/>
              <a:lumOff val="80000"/>
            </a:schemeClr>
          </a:solidFill>
        </p:spPr>
        <p:txBody>
          <a:bodyPr wrap="square" rtlCol="0">
            <a:spAutoFit/>
          </a:bodyPr>
          <a:lstStyle/>
          <a:p>
            <a:pPr algn="just"/>
            <a:r>
              <a:rPr lang="en-US" sz="1400" b="1" dirty="0" smtClean="0">
                <a:solidFill>
                  <a:srgbClr val="00B0F0"/>
                </a:solidFill>
              </a:rPr>
              <a:t>Observer </a:t>
            </a:r>
            <a:r>
              <a:rPr lang="en-US" sz="1400" b="1" dirty="0" err="1" smtClean="0">
                <a:solidFill>
                  <a:srgbClr val="00B0F0"/>
                </a:solidFill>
              </a:rPr>
              <a:t>l’orientation</a:t>
            </a:r>
            <a:r>
              <a:rPr lang="en-US" sz="1400" b="1" dirty="0" smtClean="0">
                <a:solidFill>
                  <a:srgbClr val="00B0F0"/>
                </a:solidFill>
              </a:rPr>
              <a:t> </a:t>
            </a:r>
            <a:r>
              <a:rPr lang="en-US" sz="1400" dirty="0" smtClean="0"/>
              <a:t>(</a:t>
            </a:r>
            <a:r>
              <a:rPr lang="en-US" sz="1400" dirty="0" err="1" smtClean="0"/>
              <a:t>chercher</a:t>
            </a:r>
            <a:r>
              <a:rPr lang="en-US" sz="1400" dirty="0" smtClean="0"/>
              <a:t> le </a:t>
            </a:r>
            <a:r>
              <a:rPr lang="en-US" sz="1400" dirty="0" err="1" smtClean="0"/>
              <a:t>sud</a:t>
            </a:r>
            <a:r>
              <a:rPr lang="en-US" sz="1400" dirty="0" smtClean="0"/>
              <a:t> et </a:t>
            </a:r>
            <a:r>
              <a:rPr lang="en-US" sz="1400" dirty="0" err="1" smtClean="0"/>
              <a:t>l’est</a:t>
            </a:r>
            <a:r>
              <a:rPr lang="en-US" sz="1400" dirty="0" smtClean="0"/>
              <a:t>)</a:t>
            </a:r>
          </a:p>
          <a:p>
            <a:pPr algn="just"/>
            <a:r>
              <a:rPr lang="fr-FR" sz="1400" dirty="0"/>
              <a:t>L’idéal en général est que le </a:t>
            </a:r>
            <a:r>
              <a:rPr lang="fr-FR" sz="1400" dirty="0" smtClean="0"/>
              <a:t>potager « </a:t>
            </a:r>
            <a:r>
              <a:rPr lang="fr-FR" sz="1400" dirty="0"/>
              <a:t>regarde » vers le Sud ou le Sud-Est</a:t>
            </a:r>
            <a:r>
              <a:rPr lang="fr-FR" sz="1400" dirty="0" smtClean="0"/>
              <a:t>.</a:t>
            </a:r>
          </a:p>
          <a:p>
            <a:pPr algn="just"/>
            <a:endParaRPr lang="en-US" sz="1400" dirty="0"/>
          </a:p>
        </p:txBody>
      </p:sp>
      <p:pic>
        <p:nvPicPr>
          <p:cNvPr id="14" name="Picture 2" descr="Aucune description disponible."/>
          <p:cNvPicPr>
            <a:picLocks noChangeAspect="1" noChangeArrowheads="1"/>
          </p:cNvPicPr>
          <p:nvPr/>
        </p:nvPicPr>
        <p:blipFill rotWithShape="1">
          <a:blip r:embed="rId2">
            <a:extLst>
              <a:ext uri="{28A0092B-C50C-407E-A947-70E740481C1C}">
                <a14:useLocalDpi xmlns:a14="http://schemas.microsoft.com/office/drawing/2010/main" val="0"/>
              </a:ext>
            </a:extLst>
          </a:blip>
          <a:srcRect t="10369" b="21942"/>
          <a:stretch/>
        </p:blipFill>
        <p:spPr bwMode="auto">
          <a:xfrm>
            <a:off x="9335700" y="3535485"/>
            <a:ext cx="2554479" cy="307397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92397" y="1178132"/>
            <a:ext cx="7325079" cy="461665"/>
          </a:xfrm>
          <a:prstGeom prst="rect">
            <a:avLst/>
          </a:prstGeom>
          <a:noFill/>
        </p:spPr>
        <p:txBody>
          <a:bodyPr wrap="square" rtlCol="0">
            <a:spAutoFit/>
          </a:bodyPr>
          <a:lstStyle/>
          <a:p>
            <a:r>
              <a:rPr lang="fr-FR" sz="2400" b="1" dirty="0">
                <a:solidFill>
                  <a:srgbClr val="002060"/>
                </a:solidFill>
                <a:latin typeface="Bell MT" panose="02020503060305020303" pitchFamily="18" charset="0"/>
              </a:rPr>
              <a:t>4.1. </a:t>
            </a:r>
            <a:r>
              <a:rPr lang="fr-FR" sz="2400" b="1" dirty="0">
                <a:solidFill>
                  <a:srgbClr val="002060"/>
                </a:solidFill>
                <a:latin typeface="Bell MT" panose="02020503060305020303" pitchFamily="18" charset="0"/>
              </a:rPr>
              <a:t>Démarche </a:t>
            </a:r>
            <a:r>
              <a:rPr lang="fr-FR" sz="2400" b="1" dirty="0" smtClean="0">
                <a:solidFill>
                  <a:srgbClr val="002060"/>
                </a:solidFill>
                <a:latin typeface="Bell MT" panose="02020503060305020303" pitchFamily="18" charset="0"/>
              </a:rPr>
              <a:t>paysagère à l’</a:t>
            </a:r>
            <a:r>
              <a:rPr lang="fr-FR" sz="2400" b="1" dirty="0">
                <a:solidFill>
                  <a:srgbClr val="002060"/>
                </a:solidFill>
                <a:latin typeface="Bell MT" panose="02020503060305020303" pitchFamily="18" charset="0"/>
              </a:rPr>
              <a:t>é</a:t>
            </a:r>
            <a:r>
              <a:rPr lang="fr-FR" sz="2400" b="1" dirty="0" smtClean="0">
                <a:solidFill>
                  <a:srgbClr val="002060"/>
                </a:solidFill>
                <a:latin typeface="Bell MT" panose="02020503060305020303" pitchFamily="18" charset="0"/>
              </a:rPr>
              <a:t>chelle de l’exploitation</a:t>
            </a:r>
            <a:endParaRPr lang="fr-FR" sz="2400" b="1" dirty="0">
              <a:solidFill>
                <a:srgbClr val="002060"/>
              </a:solidFill>
              <a:latin typeface="Bell MT" panose="02020503060305020303" pitchFamily="18" charset="0"/>
            </a:endParaRPr>
          </a:p>
        </p:txBody>
      </p:sp>
    </p:spTree>
    <p:extLst>
      <p:ext uri="{BB962C8B-B14F-4D97-AF65-F5344CB8AC3E}">
        <p14:creationId xmlns:p14="http://schemas.microsoft.com/office/powerpoint/2010/main" val="41897934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941" y="996335"/>
            <a:ext cx="11719775" cy="5632311"/>
          </a:xfrm>
          <a:prstGeom prst="rect">
            <a:avLst/>
          </a:prstGeom>
        </p:spPr>
        <p:txBody>
          <a:bodyPr wrap="square">
            <a:spAutoFit/>
          </a:bodyPr>
          <a:lstStyle/>
          <a:p>
            <a:pPr algn="just">
              <a:spcBef>
                <a:spcPts val="1800"/>
              </a:spcBef>
            </a:pPr>
            <a:r>
              <a:rPr lang="fr-FR" sz="2000" b="0" i="0" dirty="0" smtClean="0">
                <a:solidFill>
                  <a:srgbClr val="151B1C"/>
                </a:solidFill>
                <a:effectLst/>
                <a:latin typeface="Bell MT" panose="02020503060305020303" pitchFamily="18" charset="0"/>
              </a:rPr>
              <a:t>Le design </a:t>
            </a:r>
            <a:r>
              <a:rPr lang="fr-FR" sz="2000" b="0" i="0" dirty="0" smtClean="0">
                <a:solidFill>
                  <a:srgbClr val="151B1C"/>
                </a:solidFill>
                <a:effectLst/>
                <a:latin typeface="Bell MT" panose="02020503060305020303" pitchFamily="18" charset="0"/>
              </a:rPr>
              <a:t>apporte </a:t>
            </a:r>
            <a:r>
              <a:rPr lang="fr-FR" sz="2000" b="0" i="0" dirty="0" smtClean="0">
                <a:solidFill>
                  <a:srgbClr val="151B1C"/>
                </a:solidFill>
                <a:effectLst/>
                <a:latin typeface="Bell MT" panose="02020503060305020303" pitchFamily="18" charset="0"/>
              </a:rPr>
              <a:t>plusieurs avantages :</a:t>
            </a:r>
          </a:p>
          <a:p>
            <a:pPr algn="just">
              <a:spcBef>
                <a:spcPts val="1800"/>
              </a:spcBef>
              <a:buFont typeface="Arial" panose="020B0604020202020204" pitchFamily="34" charset="0"/>
              <a:buChar char="•"/>
            </a:pPr>
            <a:r>
              <a:rPr lang="fr-FR" sz="2000" b="0" i="0" dirty="0" smtClean="0">
                <a:solidFill>
                  <a:srgbClr val="151B1C"/>
                </a:solidFill>
                <a:effectLst/>
                <a:latin typeface="Bell MT" panose="02020503060305020303" pitchFamily="18" charset="0"/>
              </a:rPr>
              <a:t>Vous vivez avec la nature en prenant soin de la préserver et de la régénérer.</a:t>
            </a:r>
          </a:p>
          <a:p>
            <a:pPr algn="just">
              <a:spcBef>
                <a:spcPts val="1800"/>
              </a:spcBef>
              <a:buFont typeface="Arial" panose="020B0604020202020204" pitchFamily="34" charset="0"/>
              <a:buChar char="•"/>
            </a:pPr>
            <a:r>
              <a:rPr lang="fr-FR" sz="2000" b="0" i="0" dirty="0" smtClean="0">
                <a:solidFill>
                  <a:srgbClr val="151B1C"/>
                </a:solidFill>
                <a:effectLst/>
                <a:latin typeface="Bell MT" panose="02020503060305020303" pitchFamily="18" charset="0"/>
              </a:rPr>
              <a:t>En suivant votre système </a:t>
            </a:r>
            <a:r>
              <a:rPr lang="fr-FR" sz="2000" b="0" i="0" dirty="0" smtClean="0">
                <a:solidFill>
                  <a:srgbClr val="151B1C"/>
                </a:solidFill>
                <a:effectLst/>
                <a:latin typeface="Bell MT" panose="02020503060305020303" pitchFamily="18" charset="0"/>
              </a:rPr>
              <a:t>agro-écologique, </a:t>
            </a:r>
            <a:r>
              <a:rPr lang="fr-FR" sz="2000" b="0" i="0" dirty="0" smtClean="0">
                <a:solidFill>
                  <a:srgbClr val="151B1C"/>
                </a:solidFill>
                <a:effectLst/>
                <a:latin typeface="Bell MT" panose="02020503060305020303" pitchFamily="18" charset="0"/>
              </a:rPr>
              <a:t>vous économisez de l’énergie que ce soit en matière de budget et de temps.</a:t>
            </a:r>
          </a:p>
          <a:p>
            <a:pPr algn="just">
              <a:spcBef>
                <a:spcPts val="1800"/>
              </a:spcBef>
              <a:buFont typeface="Arial" panose="020B0604020202020204" pitchFamily="34" charset="0"/>
              <a:buChar char="•"/>
            </a:pPr>
            <a:r>
              <a:rPr lang="fr-FR" sz="2000" b="0" i="0" dirty="0" smtClean="0">
                <a:solidFill>
                  <a:srgbClr val="151B1C"/>
                </a:solidFill>
                <a:effectLst/>
                <a:latin typeface="Bell MT" panose="02020503060305020303" pitchFamily="18" charset="0"/>
              </a:rPr>
              <a:t>Le design vous permet de mettre en place un </a:t>
            </a:r>
            <a:r>
              <a:rPr lang="fr-FR" sz="2000" b="1" i="0" dirty="0" smtClean="0">
                <a:solidFill>
                  <a:srgbClr val="151B1C"/>
                </a:solidFill>
                <a:effectLst/>
                <a:latin typeface="Bell MT" panose="02020503060305020303" pitchFamily="18" charset="0"/>
              </a:rPr>
              <a:t>système durable</a:t>
            </a:r>
            <a:r>
              <a:rPr lang="fr-FR" sz="2000" b="0" i="0" dirty="0" smtClean="0">
                <a:solidFill>
                  <a:srgbClr val="151B1C"/>
                </a:solidFill>
                <a:effectLst/>
                <a:latin typeface="Bell MT" panose="02020503060305020303" pitchFamily="18" charset="0"/>
              </a:rPr>
              <a:t>.</a:t>
            </a:r>
          </a:p>
          <a:p>
            <a:pPr algn="just">
              <a:spcBef>
                <a:spcPts val="1800"/>
              </a:spcBef>
              <a:buFont typeface="Arial" panose="020B0604020202020204" pitchFamily="34" charset="0"/>
              <a:buChar char="•"/>
            </a:pPr>
            <a:r>
              <a:rPr lang="fr-FR" sz="2000" b="0" i="0" dirty="0" smtClean="0">
                <a:solidFill>
                  <a:srgbClr val="151B1C"/>
                </a:solidFill>
                <a:effectLst/>
                <a:latin typeface="Bell MT" panose="02020503060305020303" pitchFamily="18" charset="0"/>
              </a:rPr>
              <a:t>Vous bénéficiez d’un terrain en autosuffisance, vous cultivez votre potager et êtes moins dépendant de l’achat de denrées alimentaires.</a:t>
            </a:r>
          </a:p>
          <a:p>
            <a:pPr algn="just">
              <a:spcBef>
                <a:spcPts val="1800"/>
              </a:spcBef>
              <a:buFont typeface="Arial" panose="020B0604020202020204" pitchFamily="34" charset="0"/>
              <a:buChar char="•"/>
            </a:pPr>
            <a:r>
              <a:rPr lang="fr-FR" sz="2000" b="0" i="0" dirty="0" smtClean="0">
                <a:solidFill>
                  <a:srgbClr val="151B1C"/>
                </a:solidFill>
                <a:effectLst/>
                <a:latin typeface="Bell MT" panose="02020503060305020303" pitchFamily="18" charset="0"/>
              </a:rPr>
              <a:t>Vous produisez des</a:t>
            </a:r>
            <a:r>
              <a:rPr lang="fr-FR" sz="2000" b="1" i="0" dirty="0" smtClean="0">
                <a:solidFill>
                  <a:srgbClr val="151B1C"/>
                </a:solidFill>
                <a:effectLst/>
                <a:latin typeface="Bell MT" panose="02020503060305020303" pitchFamily="18" charset="0"/>
              </a:rPr>
              <a:t> aliments sains</a:t>
            </a:r>
            <a:r>
              <a:rPr lang="fr-FR" sz="2000" b="0" i="0" dirty="0" smtClean="0">
                <a:solidFill>
                  <a:srgbClr val="151B1C"/>
                </a:solidFill>
                <a:effectLst/>
                <a:latin typeface="Bell MT" panose="02020503060305020303" pitchFamily="18" charset="0"/>
              </a:rPr>
              <a:t> dans le potager de votre jardin.</a:t>
            </a:r>
          </a:p>
          <a:p>
            <a:pPr algn="just">
              <a:spcBef>
                <a:spcPts val="1800"/>
              </a:spcBef>
              <a:buFont typeface="Arial" panose="020B0604020202020204" pitchFamily="34" charset="0"/>
              <a:buChar char="•"/>
            </a:pPr>
            <a:r>
              <a:rPr lang="fr-FR" sz="2000" b="0" i="0" dirty="0" smtClean="0">
                <a:solidFill>
                  <a:srgbClr val="151B1C"/>
                </a:solidFill>
                <a:effectLst/>
                <a:latin typeface="Bell MT" panose="02020503060305020303" pitchFamily="18" charset="0"/>
              </a:rPr>
              <a:t>Vous adoptez la </a:t>
            </a:r>
            <a:r>
              <a:rPr lang="fr-FR" sz="2000" b="1" i="0" dirty="0" smtClean="0">
                <a:solidFill>
                  <a:srgbClr val="151B1C"/>
                </a:solidFill>
                <a:effectLst/>
                <a:latin typeface="Bell MT" panose="02020503060305020303" pitchFamily="18" charset="0"/>
              </a:rPr>
              <a:t>résilience</a:t>
            </a:r>
            <a:r>
              <a:rPr lang="fr-FR" sz="2000" b="0" i="0" dirty="0" smtClean="0">
                <a:solidFill>
                  <a:srgbClr val="151B1C"/>
                </a:solidFill>
                <a:effectLst/>
                <a:latin typeface="Bell MT" panose="02020503060305020303" pitchFamily="18" charset="0"/>
              </a:rPr>
              <a:t> par rapport à la sécurité incertaine alimentaire et énergétique.</a:t>
            </a:r>
          </a:p>
          <a:p>
            <a:pPr algn="just">
              <a:spcBef>
                <a:spcPts val="1800"/>
              </a:spcBef>
              <a:buFont typeface="Arial" panose="020B0604020202020204" pitchFamily="34" charset="0"/>
              <a:buChar char="•"/>
            </a:pPr>
            <a:r>
              <a:rPr lang="fr-FR" sz="2000" b="0" i="0" dirty="0" smtClean="0">
                <a:solidFill>
                  <a:srgbClr val="151B1C"/>
                </a:solidFill>
                <a:effectLst/>
                <a:latin typeface="Bell MT" panose="02020503060305020303" pitchFamily="18" charset="0"/>
              </a:rPr>
              <a:t>La création de </a:t>
            </a:r>
            <a:r>
              <a:rPr lang="fr-FR" sz="2000" b="1" i="0" dirty="0" smtClean="0">
                <a:solidFill>
                  <a:srgbClr val="151B1C"/>
                </a:solidFill>
                <a:effectLst/>
                <a:latin typeface="Bell MT" panose="02020503060305020303" pitchFamily="18" charset="0"/>
              </a:rPr>
              <a:t>ressources naturelles et durables</a:t>
            </a:r>
            <a:r>
              <a:rPr lang="fr-FR" sz="2000" b="0" i="0" dirty="0" smtClean="0">
                <a:solidFill>
                  <a:srgbClr val="151B1C"/>
                </a:solidFill>
                <a:effectLst/>
                <a:latin typeface="Bell MT" panose="02020503060305020303" pitchFamily="18" charset="0"/>
              </a:rPr>
              <a:t>.</a:t>
            </a:r>
          </a:p>
          <a:p>
            <a:pPr algn="just">
              <a:spcBef>
                <a:spcPts val="1800"/>
              </a:spcBef>
              <a:buFont typeface="Arial" panose="020B0604020202020204" pitchFamily="34" charset="0"/>
              <a:buChar char="•"/>
            </a:pPr>
            <a:r>
              <a:rPr lang="fr-FR" sz="2000" b="0" i="0" dirty="0" smtClean="0">
                <a:solidFill>
                  <a:srgbClr val="151B1C"/>
                </a:solidFill>
                <a:effectLst/>
                <a:latin typeface="Bell MT" panose="02020503060305020303" pitchFamily="18" charset="0"/>
              </a:rPr>
              <a:t>La valorisation de votre propriété grâce à la mise en place d’une forêt, d’un terrain fertile ou d’un autre système qui prend de la valeur</a:t>
            </a:r>
            <a:r>
              <a:rPr lang="fr-FR" sz="2000" b="0" i="0" dirty="0" smtClean="0">
                <a:solidFill>
                  <a:srgbClr val="151B1C"/>
                </a:solidFill>
                <a:effectLst/>
                <a:latin typeface="Bell MT" panose="02020503060305020303" pitchFamily="18" charset="0"/>
              </a:rPr>
              <a:t>.</a:t>
            </a:r>
            <a:endParaRPr lang="en-US" dirty="0"/>
          </a:p>
        </p:txBody>
      </p:sp>
      <p:sp>
        <p:nvSpPr>
          <p:cNvPr id="3" name="Rectangle 2"/>
          <p:cNvSpPr/>
          <p:nvPr/>
        </p:nvSpPr>
        <p:spPr>
          <a:xfrm>
            <a:off x="409956" y="239205"/>
            <a:ext cx="10990347" cy="757130"/>
          </a:xfrm>
          <a:prstGeom prst="rect">
            <a:avLst/>
          </a:prstGeom>
        </p:spPr>
        <p:txBody>
          <a:bodyPr wrap="square">
            <a:spAutoFit/>
          </a:bodyPr>
          <a:lstStyle/>
          <a:p>
            <a:pPr lvl="0">
              <a:lnSpc>
                <a:spcPct val="90000"/>
              </a:lnSpc>
              <a:spcBef>
                <a:spcPts val="1000"/>
              </a:spcBef>
            </a:pPr>
            <a:r>
              <a:rPr lang="en-US" sz="2400" b="1" dirty="0" smtClean="0">
                <a:solidFill>
                  <a:srgbClr val="002060"/>
                </a:solidFill>
                <a:latin typeface="Bell MT" panose="02020503060305020303" pitchFamily="18" charset="0"/>
              </a:rPr>
              <a:t>IV/ </a:t>
            </a:r>
            <a:r>
              <a:rPr lang="en-US" sz="2400" b="1" dirty="0" err="1" smtClean="0">
                <a:solidFill>
                  <a:srgbClr val="002060"/>
                </a:solidFill>
                <a:latin typeface="Bell MT" panose="02020503060305020303" pitchFamily="18" charset="0"/>
              </a:rPr>
              <a:t>L’aménagement</a:t>
            </a:r>
            <a:r>
              <a:rPr lang="en-US" sz="2400" b="1" dirty="0" smtClean="0">
                <a:solidFill>
                  <a:srgbClr val="002060"/>
                </a:solidFill>
                <a:latin typeface="Bell MT" panose="02020503060305020303" pitchFamily="18" charset="0"/>
              </a:rPr>
              <a:t> </a:t>
            </a:r>
            <a:r>
              <a:rPr lang="en-US" sz="2400" b="1" dirty="0" err="1">
                <a:solidFill>
                  <a:srgbClr val="002060"/>
                </a:solidFill>
                <a:latin typeface="Bell MT" panose="02020503060305020303" pitchFamily="18" charset="0"/>
              </a:rPr>
              <a:t>paysager</a:t>
            </a:r>
            <a:r>
              <a:rPr lang="en-US" sz="2400" b="1" dirty="0">
                <a:solidFill>
                  <a:srgbClr val="002060"/>
                </a:solidFill>
                <a:latin typeface="Bell MT" panose="02020503060305020303" pitchFamily="18" charset="0"/>
              </a:rPr>
              <a:t> </a:t>
            </a:r>
            <a:r>
              <a:rPr lang="en-US" sz="2400" b="1" dirty="0" smtClean="0">
                <a:solidFill>
                  <a:srgbClr val="002060"/>
                </a:solidFill>
                <a:latin typeface="Bell MT" panose="02020503060305020303" pitchFamily="18" charset="0"/>
              </a:rPr>
              <a:t>à </a:t>
            </a:r>
            <a:r>
              <a:rPr lang="en-US" sz="2400" b="1" dirty="0" err="1" smtClean="0">
                <a:solidFill>
                  <a:srgbClr val="002060"/>
                </a:solidFill>
                <a:latin typeface="Bell MT" panose="02020503060305020303" pitchFamily="18" charset="0"/>
              </a:rPr>
              <a:t>l’échelle</a:t>
            </a:r>
            <a:r>
              <a:rPr lang="en-US" sz="2400" b="1" dirty="0" smtClean="0">
                <a:solidFill>
                  <a:srgbClr val="002060"/>
                </a:solidFill>
                <a:latin typeface="Bell MT" panose="02020503060305020303" pitchFamily="18" charset="0"/>
              </a:rPr>
              <a:t> de </a:t>
            </a:r>
            <a:r>
              <a:rPr lang="en-US" sz="2400" b="1" dirty="0" err="1" smtClean="0">
                <a:solidFill>
                  <a:srgbClr val="002060"/>
                </a:solidFill>
                <a:latin typeface="Bell MT" panose="02020503060305020303" pitchFamily="18" charset="0"/>
              </a:rPr>
              <a:t>l’exploitation</a:t>
            </a:r>
            <a:r>
              <a:rPr lang="en-US" sz="2400" b="1" dirty="0" smtClean="0">
                <a:solidFill>
                  <a:srgbClr val="002060"/>
                </a:solidFill>
                <a:latin typeface="Bell MT" panose="02020503060305020303" pitchFamily="18" charset="0"/>
              </a:rPr>
              <a:t> </a:t>
            </a:r>
            <a:r>
              <a:rPr lang="en-US" sz="2400" b="1" dirty="0" err="1" smtClean="0">
                <a:solidFill>
                  <a:srgbClr val="002060"/>
                </a:solidFill>
                <a:latin typeface="Bell MT" panose="02020503060305020303" pitchFamily="18" charset="0"/>
              </a:rPr>
              <a:t>dans</a:t>
            </a:r>
            <a:r>
              <a:rPr lang="en-US" sz="2400" b="1" dirty="0" smtClean="0">
                <a:solidFill>
                  <a:srgbClr val="002060"/>
                </a:solidFill>
                <a:latin typeface="Bell MT" panose="02020503060305020303" pitchFamily="18" charset="0"/>
              </a:rPr>
              <a:t> les </a:t>
            </a:r>
            <a:r>
              <a:rPr lang="en-US" sz="2400" b="1" dirty="0" err="1" smtClean="0">
                <a:solidFill>
                  <a:srgbClr val="002060"/>
                </a:solidFill>
                <a:latin typeface="Bell MT" panose="02020503060305020303" pitchFamily="18" charset="0"/>
              </a:rPr>
              <a:t>agrosystèmes</a:t>
            </a:r>
            <a:r>
              <a:rPr lang="en-US" sz="2400" b="1" dirty="0" smtClean="0">
                <a:solidFill>
                  <a:srgbClr val="002060"/>
                </a:solidFill>
                <a:latin typeface="Bell MT" panose="02020503060305020303" pitchFamily="18" charset="0"/>
              </a:rPr>
              <a:t> </a:t>
            </a:r>
            <a:r>
              <a:rPr lang="en-US" sz="2400" b="1" dirty="0" err="1" smtClean="0">
                <a:solidFill>
                  <a:srgbClr val="002060"/>
                </a:solidFill>
                <a:latin typeface="Bell MT" panose="02020503060305020303" pitchFamily="18" charset="0"/>
              </a:rPr>
              <a:t>écologiques</a:t>
            </a:r>
            <a:r>
              <a:rPr lang="en-US" sz="2400" b="1" dirty="0" smtClean="0">
                <a:solidFill>
                  <a:srgbClr val="002060"/>
                </a:solidFill>
                <a:latin typeface="Bell MT" panose="02020503060305020303" pitchFamily="18" charset="0"/>
              </a:rPr>
              <a:t> (TP)</a:t>
            </a:r>
            <a:endParaRPr lang="en-US" sz="2400" b="1" dirty="0">
              <a:solidFill>
                <a:srgbClr val="002060"/>
              </a:solidFill>
              <a:latin typeface="Bell MT" panose="02020503060305020303" pitchFamily="18" charset="0"/>
            </a:endParaRPr>
          </a:p>
        </p:txBody>
      </p:sp>
    </p:spTree>
    <p:extLst>
      <p:ext uri="{BB962C8B-B14F-4D97-AF65-F5344CB8AC3E}">
        <p14:creationId xmlns:p14="http://schemas.microsoft.com/office/powerpoint/2010/main" val="12483472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92396" y="1315718"/>
            <a:ext cx="10120543" cy="2462213"/>
          </a:xfrm>
          <a:prstGeom prst="rect">
            <a:avLst/>
          </a:prstGeom>
          <a:noFill/>
        </p:spPr>
        <p:txBody>
          <a:bodyPr wrap="square" rtlCol="0">
            <a:spAutoFit/>
          </a:bodyPr>
          <a:lstStyle/>
          <a:p>
            <a:pPr marL="342900" indent="-342900" algn="just">
              <a:buAutoNum type="arabicPeriod"/>
            </a:pPr>
            <a:r>
              <a:rPr lang="fr-FR" altLang="fr-FR" sz="2200" b="1" dirty="0" smtClean="0">
                <a:solidFill>
                  <a:srgbClr val="00B050"/>
                </a:solidFill>
              </a:rPr>
              <a:t>La promenade </a:t>
            </a:r>
            <a:r>
              <a:rPr lang="fr-FR" altLang="fr-FR" sz="2200" dirty="0" smtClean="0"/>
              <a:t>(le regard et </a:t>
            </a:r>
            <a:r>
              <a:rPr lang="fr-FR" altLang="fr-FR" sz="2200" b="1" dirty="0" smtClean="0"/>
              <a:t>la perception</a:t>
            </a:r>
            <a:r>
              <a:rPr lang="fr-FR" altLang="fr-FR" sz="2200" dirty="0" smtClean="0"/>
              <a:t>). Elle </a:t>
            </a:r>
            <a:r>
              <a:rPr lang="fr-FR" altLang="fr-FR" sz="2200" dirty="0"/>
              <a:t>constitue le fondement de ce qu'on appelle le "travail de terrain", une façon élargie d'envisager le "tour de plaine" plus technique des agronomes.</a:t>
            </a:r>
            <a:r>
              <a:rPr lang="en-US" sz="2200" dirty="0" smtClean="0"/>
              <a:t> </a:t>
            </a:r>
            <a:r>
              <a:rPr lang="fr-FR" sz="2200" b="1" dirty="0" smtClean="0"/>
              <a:t>Ressentir</a:t>
            </a:r>
            <a:r>
              <a:rPr lang="fr-FR" sz="2200" dirty="0" smtClean="0"/>
              <a:t> le </a:t>
            </a:r>
            <a:r>
              <a:rPr lang="fr-FR" sz="2200" dirty="0"/>
              <a:t>frais, le chaud, l’ombre, le sec, l’humide</a:t>
            </a:r>
            <a:r>
              <a:rPr lang="fr-FR" sz="2200" dirty="0" smtClean="0"/>
              <a:t>,…</a:t>
            </a:r>
          </a:p>
          <a:p>
            <a:pPr marL="342900" indent="-342900" algn="just">
              <a:buAutoNum type="arabicPeriod"/>
            </a:pPr>
            <a:endParaRPr lang="fr-FR" sz="2200" dirty="0"/>
          </a:p>
          <a:p>
            <a:pPr marL="342900" indent="-342900" algn="just">
              <a:buAutoNum type="arabicPeriod"/>
            </a:pPr>
            <a:r>
              <a:rPr lang="en-US" sz="2200" b="1" dirty="0" smtClean="0">
                <a:solidFill>
                  <a:srgbClr val="00B050"/>
                </a:solidFill>
              </a:rPr>
              <a:t>Bien observer </a:t>
            </a:r>
            <a:r>
              <a:rPr lang="en-US" sz="2200" dirty="0" smtClean="0"/>
              <a:t>pour </a:t>
            </a:r>
            <a:r>
              <a:rPr lang="en-US" sz="2200" dirty="0" err="1" smtClean="0"/>
              <a:t>bien</a:t>
            </a:r>
            <a:r>
              <a:rPr lang="en-US" sz="2200" dirty="0" smtClean="0"/>
              <a:t> </a:t>
            </a:r>
            <a:r>
              <a:rPr lang="en-US" sz="2200" dirty="0" err="1" smtClean="0"/>
              <a:t>agir</a:t>
            </a:r>
            <a:r>
              <a:rPr lang="en-US" sz="2200" dirty="0" smtClean="0"/>
              <a:t>, </a:t>
            </a:r>
            <a:r>
              <a:rPr lang="en-US" sz="2200" dirty="0" err="1" smtClean="0"/>
              <a:t>une</a:t>
            </a:r>
            <a:r>
              <a:rPr lang="en-US" sz="2200" dirty="0" smtClean="0"/>
              <a:t> </a:t>
            </a:r>
            <a:r>
              <a:rPr lang="en-US" sz="2200" dirty="0" err="1" smtClean="0"/>
              <a:t>étape</a:t>
            </a:r>
            <a:r>
              <a:rPr lang="en-US" sz="2200" dirty="0" smtClean="0"/>
              <a:t> </a:t>
            </a:r>
            <a:r>
              <a:rPr lang="en-US" sz="2200" dirty="0" err="1" smtClean="0"/>
              <a:t>très</a:t>
            </a:r>
            <a:r>
              <a:rPr lang="en-US" sz="2200" dirty="0" smtClean="0"/>
              <a:t> indispensable pour </a:t>
            </a:r>
            <a:r>
              <a:rPr lang="en-US" sz="2200" dirty="0" err="1" smtClean="0"/>
              <a:t>comprendre</a:t>
            </a:r>
            <a:r>
              <a:rPr lang="en-US" sz="2200" dirty="0" smtClean="0"/>
              <a:t> </a:t>
            </a:r>
            <a:r>
              <a:rPr lang="en-US" sz="2200" dirty="0" err="1" smtClean="0"/>
              <a:t>l’espace</a:t>
            </a:r>
            <a:r>
              <a:rPr lang="en-US" sz="2200" dirty="0" smtClean="0"/>
              <a:t>.</a:t>
            </a:r>
          </a:p>
          <a:p>
            <a:pPr algn="just"/>
            <a:r>
              <a:rPr lang="en-US" sz="2200" dirty="0"/>
              <a:t> </a:t>
            </a:r>
            <a:r>
              <a:rPr lang="en-US" sz="2200" dirty="0" smtClean="0"/>
              <a:t>      </a:t>
            </a:r>
            <a:r>
              <a:rPr lang="en-US" sz="2200" dirty="0" err="1" smtClean="0">
                <a:solidFill>
                  <a:schemeClr val="accent6">
                    <a:lumMod val="75000"/>
                  </a:schemeClr>
                </a:solidFill>
              </a:rPr>
              <a:t>L’orientation</a:t>
            </a:r>
            <a:r>
              <a:rPr lang="en-US" sz="2200" dirty="0" smtClean="0">
                <a:solidFill>
                  <a:schemeClr val="accent6">
                    <a:lumMod val="75000"/>
                  </a:schemeClr>
                </a:solidFill>
              </a:rPr>
              <a:t>/ le relief, la </a:t>
            </a:r>
            <a:r>
              <a:rPr lang="en-US" sz="2200" dirty="0" err="1" smtClean="0">
                <a:solidFill>
                  <a:schemeClr val="accent6">
                    <a:lumMod val="75000"/>
                  </a:schemeClr>
                </a:solidFill>
              </a:rPr>
              <a:t>pente</a:t>
            </a:r>
            <a:r>
              <a:rPr lang="en-US" sz="2200" dirty="0" smtClean="0">
                <a:solidFill>
                  <a:schemeClr val="accent6">
                    <a:lumMod val="75000"/>
                  </a:schemeClr>
                </a:solidFill>
              </a:rPr>
              <a:t>/ le sol / les </a:t>
            </a:r>
            <a:r>
              <a:rPr lang="en-US" sz="2200" dirty="0" err="1" smtClean="0">
                <a:solidFill>
                  <a:schemeClr val="accent6">
                    <a:lumMod val="75000"/>
                  </a:schemeClr>
                </a:solidFill>
              </a:rPr>
              <a:t>ressources</a:t>
            </a:r>
            <a:r>
              <a:rPr lang="en-US" sz="2200" dirty="0" smtClean="0">
                <a:solidFill>
                  <a:schemeClr val="accent6">
                    <a:lumMod val="75000"/>
                  </a:schemeClr>
                </a:solidFill>
              </a:rPr>
              <a:t> </a:t>
            </a:r>
            <a:r>
              <a:rPr lang="en-US" sz="2200" dirty="0" err="1" smtClean="0">
                <a:solidFill>
                  <a:schemeClr val="accent6">
                    <a:lumMod val="75000"/>
                  </a:schemeClr>
                </a:solidFill>
              </a:rPr>
              <a:t>en</a:t>
            </a:r>
            <a:r>
              <a:rPr lang="en-US" sz="2200" dirty="0" smtClean="0">
                <a:solidFill>
                  <a:schemeClr val="accent6">
                    <a:lumMod val="75000"/>
                  </a:schemeClr>
                </a:solidFill>
              </a:rPr>
              <a:t> eau/ la </a:t>
            </a:r>
            <a:r>
              <a:rPr lang="en-US" sz="2200" dirty="0" err="1" smtClean="0">
                <a:solidFill>
                  <a:schemeClr val="accent6">
                    <a:lumMod val="75000"/>
                  </a:schemeClr>
                </a:solidFill>
              </a:rPr>
              <a:t>biomasse</a:t>
            </a:r>
            <a:r>
              <a:rPr lang="en-US" sz="2200" dirty="0" smtClean="0">
                <a:solidFill>
                  <a:schemeClr val="accent6">
                    <a:lumMod val="75000"/>
                  </a:schemeClr>
                </a:solidFill>
              </a:rPr>
              <a:t>.</a:t>
            </a:r>
            <a:endParaRPr lang="en-US" sz="2200" dirty="0">
              <a:solidFill>
                <a:schemeClr val="accent6">
                  <a:lumMod val="75000"/>
                </a:schemeClr>
              </a:solidFill>
            </a:endParaRPr>
          </a:p>
        </p:txBody>
      </p:sp>
      <p:sp>
        <p:nvSpPr>
          <p:cNvPr id="8" name="ZoneTexte 7"/>
          <p:cNvSpPr txBox="1"/>
          <p:nvPr/>
        </p:nvSpPr>
        <p:spPr>
          <a:xfrm>
            <a:off x="283335" y="4436139"/>
            <a:ext cx="8036417" cy="1015663"/>
          </a:xfrm>
          <a:prstGeom prst="rect">
            <a:avLst/>
          </a:prstGeom>
          <a:solidFill>
            <a:schemeClr val="accent5">
              <a:lumMod val="20000"/>
              <a:lumOff val="80000"/>
            </a:schemeClr>
          </a:solidFill>
        </p:spPr>
        <p:txBody>
          <a:bodyPr wrap="square" rtlCol="0">
            <a:spAutoFit/>
          </a:bodyPr>
          <a:lstStyle/>
          <a:p>
            <a:pPr algn="just"/>
            <a:r>
              <a:rPr lang="en-US" sz="2000" b="1" dirty="0" smtClean="0">
                <a:solidFill>
                  <a:srgbClr val="00B0F0"/>
                </a:solidFill>
              </a:rPr>
              <a:t>Observer </a:t>
            </a:r>
            <a:r>
              <a:rPr lang="en-US" sz="2000" b="1" dirty="0" err="1" smtClean="0">
                <a:solidFill>
                  <a:srgbClr val="00B0F0"/>
                </a:solidFill>
              </a:rPr>
              <a:t>l’orientation</a:t>
            </a:r>
            <a:r>
              <a:rPr lang="en-US" sz="2000" b="1" dirty="0" smtClean="0">
                <a:solidFill>
                  <a:srgbClr val="00B0F0"/>
                </a:solidFill>
              </a:rPr>
              <a:t> </a:t>
            </a:r>
            <a:r>
              <a:rPr lang="en-US" sz="2000" dirty="0" smtClean="0"/>
              <a:t>(</a:t>
            </a:r>
            <a:r>
              <a:rPr lang="en-US" sz="2000" dirty="0" err="1" smtClean="0"/>
              <a:t>chercher</a:t>
            </a:r>
            <a:r>
              <a:rPr lang="en-US" sz="2000" dirty="0" smtClean="0"/>
              <a:t> le </a:t>
            </a:r>
            <a:r>
              <a:rPr lang="en-US" sz="2000" dirty="0" err="1" smtClean="0"/>
              <a:t>sud</a:t>
            </a:r>
            <a:r>
              <a:rPr lang="en-US" sz="2000" dirty="0" smtClean="0"/>
              <a:t> et </a:t>
            </a:r>
            <a:r>
              <a:rPr lang="en-US" sz="2000" dirty="0" err="1" smtClean="0"/>
              <a:t>l’est</a:t>
            </a:r>
            <a:r>
              <a:rPr lang="en-US" sz="2000" dirty="0" smtClean="0"/>
              <a:t>)</a:t>
            </a:r>
          </a:p>
          <a:p>
            <a:pPr algn="just"/>
            <a:r>
              <a:rPr lang="fr-FR" sz="2000" dirty="0"/>
              <a:t>L’idéal en général est que le </a:t>
            </a:r>
            <a:r>
              <a:rPr lang="fr-FR" sz="2000" dirty="0" smtClean="0"/>
              <a:t>potager « </a:t>
            </a:r>
            <a:r>
              <a:rPr lang="fr-FR" sz="2000" dirty="0"/>
              <a:t>regarde » vers le Sud ou le Sud-Est</a:t>
            </a:r>
            <a:r>
              <a:rPr lang="fr-FR" sz="2000" dirty="0" smtClean="0"/>
              <a:t>.</a:t>
            </a:r>
          </a:p>
          <a:p>
            <a:pPr algn="just"/>
            <a:endParaRPr lang="en-US" sz="2000" dirty="0"/>
          </a:p>
        </p:txBody>
      </p:sp>
      <p:pic>
        <p:nvPicPr>
          <p:cNvPr id="14" name="Picture 2" descr="Aucune description disponible."/>
          <p:cNvPicPr>
            <a:picLocks noChangeAspect="1" noChangeArrowheads="1"/>
          </p:cNvPicPr>
          <p:nvPr/>
        </p:nvPicPr>
        <p:blipFill rotWithShape="1">
          <a:blip r:embed="rId2">
            <a:extLst>
              <a:ext uri="{28A0092B-C50C-407E-A947-70E740481C1C}">
                <a14:useLocalDpi xmlns:a14="http://schemas.microsoft.com/office/drawing/2010/main" val="0"/>
              </a:ext>
            </a:extLst>
          </a:blip>
          <a:srcRect t="10369" b="21942"/>
          <a:stretch/>
        </p:blipFill>
        <p:spPr bwMode="auto">
          <a:xfrm>
            <a:off x="8601604" y="3777931"/>
            <a:ext cx="2554479" cy="307397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92397" y="237974"/>
            <a:ext cx="7325079" cy="461665"/>
          </a:xfrm>
          <a:prstGeom prst="rect">
            <a:avLst/>
          </a:prstGeom>
          <a:noFill/>
        </p:spPr>
        <p:txBody>
          <a:bodyPr wrap="square" rtlCol="0">
            <a:spAutoFit/>
          </a:bodyPr>
          <a:lstStyle/>
          <a:p>
            <a:r>
              <a:rPr lang="fr-FR" sz="2400" b="1" dirty="0">
                <a:solidFill>
                  <a:srgbClr val="002060"/>
                </a:solidFill>
                <a:latin typeface="Bell MT" panose="02020503060305020303" pitchFamily="18" charset="0"/>
              </a:rPr>
              <a:t>4.1. </a:t>
            </a:r>
            <a:r>
              <a:rPr lang="fr-FR" sz="2400" b="1" dirty="0">
                <a:solidFill>
                  <a:srgbClr val="002060"/>
                </a:solidFill>
                <a:latin typeface="Bell MT" panose="02020503060305020303" pitchFamily="18" charset="0"/>
              </a:rPr>
              <a:t>Démarche </a:t>
            </a:r>
            <a:r>
              <a:rPr lang="fr-FR" sz="2400" b="1" dirty="0" smtClean="0">
                <a:solidFill>
                  <a:srgbClr val="002060"/>
                </a:solidFill>
                <a:latin typeface="Bell MT" panose="02020503060305020303" pitchFamily="18" charset="0"/>
              </a:rPr>
              <a:t>paysagère à l’</a:t>
            </a:r>
            <a:r>
              <a:rPr lang="fr-FR" sz="2400" b="1" dirty="0">
                <a:solidFill>
                  <a:srgbClr val="002060"/>
                </a:solidFill>
                <a:latin typeface="Bell MT" panose="02020503060305020303" pitchFamily="18" charset="0"/>
              </a:rPr>
              <a:t>é</a:t>
            </a:r>
            <a:r>
              <a:rPr lang="fr-FR" sz="2400" b="1" dirty="0" smtClean="0">
                <a:solidFill>
                  <a:srgbClr val="002060"/>
                </a:solidFill>
                <a:latin typeface="Bell MT" panose="02020503060305020303" pitchFamily="18" charset="0"/>
              </a:rPr>
              <a:t>chelle de l’exploitation</a:t>
            </a:r>
            <a:endParaRPr lang="fr-FR" sz="2400" b="1" dirty="0">
              <a:solidFill>
                <a:srgbClr val="002060"/>
              </a:solidFill>
              <a:latin typeface="Bell MT" panose="02020503060305020303" pitchFamily="18" charset="0"/>
            </a:endParaRPr>
          </a:p>
        </p:txBody>
      </p:sp>
    </p:spTree>
    <p:extLst>
      <p:ext uri="{BB962C8B-B14F-4D97-AF65-F5344CB8AC3E}">
        <p14:creationId xmlns:p14="http://schemas.microsoft.com/office/powerpoint/2010/main" val="9101002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06218" y="3067933"/>
            <a:ext cx="7176407" cy="1600438"/>
          </a:xfrm>
          <a:prstGeom prst="rect">
            <a:avLst/>
          </a:prstGeom>
          <a:solidFill>
            <a:schemeClr val="accent1">
              <a:lumMod val="20000"/>
              <a:lumOff val="80000"/>
            </a:schemeClr>
          </a:solidFill>
        </p:spPr>
        <p:txBody>
          <a:bodyPr wrap="square" rtlCol="0">
            <a:spAutoFit/>
          </a:bodyPr>
          <a:lstStyle/>
          <a:p>
            <a:r>
              <a:rPr lang="fr-FR" altLang="fr-FR" sz="1400" b="1" dirty="0" smtClean="0">
                <a:solidFill>
                  <a:srgbClr val="00B0F0"/>
                </a:solidFill>
              </a:rPr>
              <a:t>Observez </a:t>
            </a:r>
            <a:r>
              <a:rPr lang="fr-FR" altLang="fr-FR" sz="1400" b="1" dirty="0" smtClean="0">
                <a:solidFill>
                  <a:srgbClr val="00B0F0"/>
                </a:solidFill>
              </a:rPr>
              <a:t>les sources d’eau </a:t>
            </a:r>
            <a:r>
              <a:rPr lang="fr-FR" sz="1400" dirty="0" smtClean="0"/>
              <a:t>(il faut chercher la source d’eau).</a:t>
            </a:r>
            <a:endParaRPr lang="fr-FR" sz="1400" dirty="0"/>
          </a:p>
          <a:p>
            <a:pPr algn="just"/>
            <a:r>
              <a:rPr lang="fr-FR" sz="1400" dirty="0"/>
              <a:t>Une pluie de 20 mm sur un toit de 10 m2 </a:t>
            </a:r>
            <a:r>
              <a:rPr lang="fr-FR" sz="1400" dirty="0" smtClean="0"/>
              <a:t>peut représenter </a:t>
            </a:r>
            <a:r>
              <a:rPr lang="fr-FR" sz="1400" dirty="0"/>
              <a:t>200 litres d’eau ! </a:t>
            </a:r>
            <a:r>
              <a:rPr lang="fr-FR" sz="1400" dirty="0" smtClean="0"/>
              <a:t>Renseignez-vous aussi </a:t>
            </a:r>
            <a:r>
              <a:rPr lang="fr-FR" sz="1400" dirty="0"/>
              <a:t>sur le régime pluviométrique de votre région </a:t>
            </a:r>
            <a:r>
              <a:rPr lang="fr-FR" sz="1400" dirty="0" smtClean="0"/>
              <a:t>: </a:t>
            </a:r>
            <a:r>
              <a:rPr lang="fr-FR" sz="1400" dirty="0" err="1" smtClean="0"/>
              <a:t>Pleut-il</a:t>
            </a:r>
            <a:r>
              <a:rPr lang="fr-FR" sz="1400" dirty="0" smtClean="0"/>
              <a:t> </a:t>
            </a:r>
            <a:r>
              <a:rPr lang="fr-FR" sz="1400" dirty="0"/>
              <a:t>400 mm par an ou 1200 ? </a:t>
            </a:r>
            <a:r>
              <a:rPr lang="fr-FR" sz="1400" dirty="0" err="1"/>
              <a:t>Pleut-il</a:t>
            </a:r>
            <a:r>
              <a:rPr lang="fr-FR" sz="1400" dirty="0"/>
              <a:t> </a:t>
            </a:r>
            <a:r>
              <a:rPr lang="fr-FR" sz="1400" dirty="0" smtClean="0"/>
              <a:t>un peu </a:t>
            </a:r>
            <a:r>
              <a:rPr lang="fr-FR" sz="1400" dirty="0"/>
              <a:t>tout le temps, ou rarement, mais en </a:t>
            </a:r>
            <a:r>
              <a:rPr lang="fr-FR" sz="1400" dirty="0" smtClean="0"/>
              <a:t>grande </a:t>
            </a:r>
            <a:r>
              <a:rPr lang="en-US" sz="1400" dirty="0" err="1" smtClean="0"/>
              <a:t>quantité</a:t>
            </a:r>
            <a:r>
              <a:rPr lang="en-US" sz="1400" dirty="0" smtClean="0"/>
              <a:t> </a:t>
            </a:r>
            <a:r>
              <a:rPr lang="en-US" sz="1400" dirty="0"/>
              <a:t>d’un coup </a:t>
            </a:r>
            <a:r>
              <a:rPr lang="en-US" sz="1400" dirty="0" smtClean="0"/>
              <a:t>?</a:t>
            </a:r>
          </a:p>
          <a:p>
            <a:endParaRPr lang="en-US" sz="1400" dirty="0" smtClean="0"/>
          </a:p>
          <a:p>
            <a:r>
              <a:rPr lang="fr-FR" sz="1400" dirty="0"/>
              <a:t>Repérez les endroits où </a:t>
            </a:r>
            <a:r>
              <a:rPr lang="fr-FR" sz="1400" dirty="0" smtClean="0"/>
              <a:t>vous pourriez </a:t>
            </a:r>
            <a:r>
              <a:rPr lang="fr-FR" sz="1400" dirty="0"/>
              <a:t>installer des cuves, </a:t>
            </a:r>
            <a:r>
              <a:rPr lang="fr-FR" sz="1400" dirty="0" smtClean="0"/>
              <a:t>des bidons </a:t>
            </a:r>
            <a:r>
              <a:rPr lang="fr-FR" sz="1400" dirty="0"/>
              <a:t>pour récupérer un </a:t>
            </a:r>
            <a:r>
              <a:rPr lang="fr-FR" sz="1400" dirty="0" smtClean="0"/>
              <a:t>maximum </a:t>
            </a:r>
            <a:r>
              <a:rPr lang="en-US" sz="1400" dirty="0" err="1" smtClean="0"/>
              <a:t>d’eau</a:t>
            </a:r>
            <a:r>
              <a:rPr lang="en-US" sz="1400" dirty="0" smtClean="0"/>
              <a:t> </a:t>
            </a:r>
            <a:r>
              <a:rPr lang="en-US" sz="1400" dirty="0" err="1"/>
              <a:t>lorsqu’il</a:t>
            </a:r>
            <a:r>
              <a:rPr lang="en-US" sz="1400" dirty="0"/>
              <a:t> </a:t>
            </a:r>
            <a:r>
              <a:rPr lang="en-US" sz="1400" dirty="0" err="1"/>
              <a:t>pleut</a:t>
            </a:r>
            <a:r>
              <a:rPr lang="en-US" sz="1400" dirty="0"/>
              <a:t>.</a:t>
            </a:r>
            <a:endParaRPr lang="en-US" sz="1400" dirty="0" smtClean="0"/>
          </a:p>
        </p:txBody>
      </p:sp>
      <p:pic>
        <p:nvPicPr>
          <p:cNvPr id="48132" name="Picture 4" descr="https://illustrations.oieau.fr/sites/default/files/20170412_oieau_variation_precipitations_efficaces_0.png?_ga=2.228695637.855806857.1696116368-654912569.16961163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5542" y="2951726"/>
            <a:ext cx="3712668" cy="280501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835402" y="5826769"/>
            <a:ext cx="10190664" cy="738664"/>
          </a:xfrm>
          <a:prstGeom prst="rect">
            <a:avLst/>
          </a:prstGeom>
          <a:solidFill>
            <a:schemeClr val="accent4">
              <a:lumMod val="20000"/>
              <a:lumOff val="80000"/>
            </a:schemeClr>
          </a:solidFill>
        </p:spPr>
        <p:txBody>
          <a:bodyPr wrap="square" rtlCol="0">
            <a:spAutoFit/>
          </a:bodyPr>
          <a:lstStyle/>
          <a:p>
            <a:r>
              <a:rPr lang="fr-FR" altLang="fr-FR" sz="1400" b="1" dirty="0" smtClean="0"/>
              <a:t>Observez </a:t>
            </a:r>
            <a:r>
              <a:rPr lang="fr-FR" altLang="fr-FR" sz="1400" b="1" dirty="0" smtClean="0"/>
              <a:t>la biomasse</a:t>
            </a:r>
          </a:p>
          <a:p>
            <a:r>
              <a:rPr lang="fr-FR" sz="1400" dirty="0"/>
              <a:t>La biomasse, c’est la matière fabriquée par </a:t>
            </a:r>
            <a:r>
              <a:rPr lang="fr-FR" sz="1400" dirty="0" smtClean="0"/>
              <a:t>des organismes </a:t>
            </a:r>
            <a:r>
              <a:rPr lang="fr-FR" sz="1400" dirty="0"/>
              <a:t>vivants, qu’ils soient végétaux </a:t>
            </a:r>
            <a:r>
              <a:rPr lang="fr-FR" sz="1400" dirty="0" smtClean="0"/>
              <a:t>ou </a:t>
            </a:r>
            <a:r>
              <a:rPr lang="en-US" sz="1400" dirty="0" err="1" smtClean="0"/>
              <a:t>animaux</a:t>
            </a:r>
            <a:r>
              <a:rPr lang="en-US" sz="1400" dirty="0" smtClean="0"/>
              <a:t>. </a:t>
            </a:r>
            <a:r>
              <a:rPr lang="fr-FR" sz="1400" dirty="0"/>
              <a:t>L</a:t>
            </a:r>
            <a:r>
              <a:rPr lang="fr-FR" sz="1400" dirty="0" smtClean="0"/>
              <a:t>es </a:t>
            </a:r>
            <a:r>
              <a:rPr lang="fr-FR" sz="1400" dirty="0"/>
              <a:t>matières d’origine végétale (résidus alimentaires, bois, feuilles) que celles d’origine animale (cadavres d’animaux, êtres vivants du sol</a:t>
            </a:r>
            <a:r>
              <a:rPr lang="fr-FR" sz="1400" dirty="0" smtClean="0"/>
              <a:t>).</a:t>
            </a:r>
            <a:endParaRPr lang="en-US" sz="1400" dirty="0" smtClean="0"/>
          </a:p>
        </p:txBody>
      </p:sp>
      <p:sp>
        <p:nvSpPr>
          <p:cNvPr id="9" name="ZoneTexte 8"/>
          <p:cNvSpPr txBox="1"/>
          <p:nvPr/>
        </p:nvSpPr>
        <p:spPr>
          <a:xfrm>
            <a:off x="306218" y="1734589"/>
            <a:ext cx="6519910" cy="954107"/>
          </a:xfrm>
          <a:prstGeom prst="rect">
            <a:avLst/>
          </a:prstGeom>
          <a:solidFill>
            <a:schemeClr val="accent2">
              <a:lumMod val="40000"/>
              <a:lumOff val="60000"/>
            </a:schemeClr>
          </a:solidFill>
        </p:spPr>
        <p:txBody>
          <a:bodyPr wrap="square" rtlCol="0">
            <a:spAutoFit/>
          </a:bodyPr>
          <a:lstStyle/>
          <a:p>
            <a:pPr algn="just"/>
            <a:r>
              <a:rPr lang="en-US" sz="1400" b="1" dirty="0" smtClean="0"/>
              <a:t>Observer </a:t>
            </a:r>
            <a:r>
              <a:rPr lang="fr-FR" sz="1400" b="1" dirty="0" smtClean="0"/>
              <a:t>le relief </a:t>
            </a:r>
            <a:r>
              <a:rPr lang="fr-FR" sz="1400" dirty="0" smtClean="0"/>
              <a:t>Observez </a:t>
            </a:r>
            <a:r>
              <a:rPr lang="fr-FR" sz="1400" dirty="0"/>
              <a:t>le parcours de </a:t>
            </a:r>
            <a:r>
              <a:rPr lang="fr-FR" sz="1400" dirty="0" smtClean="0"/>
              <a:t>l’eau lorsqu’il </a:t>
            </a:r>
            <a:r>
              <a:rPr lang="fr-FR" sz="1400" dirty="0"/>
              <a:t>pleut. Il faudra </a:t>
            </a:r>
            <a:r>
              <a:rPr lang="fr-FR" sz="1400" dirty="0" smtClean="0"/>
              <a:t>ramener de </a:t>
            </a:r>
            <a:r>
              <a:rPr lang="fr-FR" sz="1400" dirty="0"/>
              <a:t>l’horizontalité dans votre </a:t>
            </a:r>
            <a:r>
              <a:rPr lang="fr-FR" sz="1400" dirty="0" smtClean="0"/>
              <a:t>jardin, éventuellement </a:t>
            </a:r>
            <a:r>
              <a:rPr lang="fr-FR" sz="1400" dirty="0"/>
              <a:t>réaliser des buttes </a:t>
            </a:r>
            <a:r>
              <a:rPr lang="fr-FR" sz="1400" dirty="0" smtClean="0"/>
              <a:t>de culture </a:t>
            </a:r>
            <a:r>
              <a:rPr lang="fr-FR" sz="1400" dirty="0"/>
              <a:t>suivant les courbes de </a:t>
            </a:r>
            <a:r>
              <a:rPr lang="fr-FR" sz="1400" dirty="0" smtClean="0"/>
              <a:t>niveau. Identifiez </a:t>
            </a:r>
            <a:r>
              <a:rPr lang="fr-FR" sz="1400" dirty="0"/>
              <a:t>aussi les zones de </a:t>
            </a:r>
            <a:r>
              <a:rPr lang="fr-FR" sz="1400" dirty="0" smtClean="0"/>
              <a:t>creux, souvent </a:t>
            </a:r>
            <a:r>
              <a:rPr lang="fr-FR" sz="1400" dirty="0"/>
              <a:t>plus fertiles et les zones “</a:t>
            </a:r>
            <a:r>
              <a:rPr lang="fr-FR" sz="1400" dirty="0" smtClean="0"/>
              <a:t>de </a:t>
            </a:r>
            <a:r>
              <a:rPr lang="en-US" sz="1400" dirty="0" err="1" smtClean="0"/>
              <a:t>crêtes</a:t>
            </a:r>
            <a:r>
              <a:rPr lang="en-US" sz="1400" dirty="0"/>
              <a:t>”, plus </a:t>
            </a:r>
            <a:r>
              <a:rPr lang="en-US" sz="1400" dirty="0" err="1"/>
              <a:t>arides</a:t>
            </a:r>
            <a:r>
              <a:rPr lang="en-US" sz="1400" dirty="0" smtClean="0"/>
              <a:t>. </a:t>
            </a:r>
            <a:r>
              <a:rPr lang="fr-FR" sz="1400" b="1" dirty="0" smtClean="0"/>
              <a:t>   </a:t>
            </a:r>
            <a:endParaRPr lang="en-US" sz="1400" dirty="0"/>
          </a:p>
        </p:txBody>
      </p:sp>
      <p:sp>
        <p:nvSpPr>
          <p:cNvPr id="10" name="ZoneTexte 9"/>
          <p:cNvSpPr txBox="1"/>
          <p:nvPr/>
        </p:nvSpPr>
        <p:spPr>
          <a:xfrm>
            <a:off x="330775" y="247562"/>
            <a:ext cx="6470796" cy="1169551"/>
          </a:xfrm>
          <a:prstGeom prst="rect">
            <a:avLst/>
          </a:prstGeom>
          <a:solidFill>
            <a:schemeClr val="accent4">
              <a:lumMod val="40000"/>
              <a:lumOff val="60000"/>
            </a:schemeClr>
          </a:solidFill>
        </p:spPr>
        <p:txBody>
          <a:bodyPr wrap="square" rtlCol="0">
            <a:spAutoFit/>
          </a:bodyPr>
          <a:lstStyle/>
          <a:p>
            <a:r>
              <a:rPr lang="en-US" sz="1400" b="1" dirty="0" smtClean="0"/>
              <a:t>Observer le sol</a:t>
            </a:r>
          </a:p>
          <a:p>
            <a:pPr algn="just"/>
            <a:r>
              <a:rPr lang="en-US" sz="1400" dirty="0" err="1" smtClean="0"/>
              <a:t>Dans</a:t>
            </a:r>
            <a:r>
              <a:rPr lang="en-US" sz="1400" dirty="0" smtClean="0"/>
              <a:t> un </a:t>
            </a:r>
            <a:r>
              <a:rPr lang="fr-FR" sz="1400" dirty="0" smtClean="0"/>
              <a:t>jardin</a:t>
            </a:r>
            <a:r>
              <a:rPr lang="fr-FR" sz="1400" dirty="0"/>
              <a:t>, observez les zones où les plantes </a:t>
            </a:r>
            <a:r>
              <a:rPr lang="fr-FR" sz="1400" dirty="0" smtClean="0"/>
              <a:t>adventices</a:t>
            </a:r>
            <a:r>
              <a:rPr lang="fr-FR" sz="1400" dirty="0"/>
              <a:t> </a:t>
            </a:r>
            <a:r>
              <a:rPr lang="fr-FR" sz="1400" dirty="0" smtClean="0"/>
              <a:t>paraissent </a:t>
            </a:r>
            <a:r>
              <a:rPr lang="fr-FR" sz="1400" dirty="0"/>
              <a:t>plus grasses, plus épanouies : ici </a:t>
            </a:r>
            <a:r>
              <a:rPr lang="fr-FR" sz="1400" dirty="0" smtClean="0"/>
              <a:t>le terrain </a:t>
            </a:r>
            <a:r>
              <a:rPr lang="fr-FR" sz="1400" dirty="0"/>
              <a:t>est sûrement plus fertile.</a:t>
            </a:r>
            <a:r>
              <a:rPr lang="en-US" sz="1400" b="1" dirty="0" smtClean="0">
                <a:solidFill>
                  <a:srgbClr val="00B0F0"/>
                </a:solidFill>
              </a:rPr>
              <a:t> </a:t>
            </a:r>
            <a:r>
              <a:rPr lang="en-US" sz="1400" dirty="0" smtClean="0"/>
              <a:t>(on </a:t>
            </a:r>
            <a:r>
              <a:rPr lang="en-US" sz="1400" dirty="0" err="1" smtClean="0"/>
              <a:t>parle</a:t>
            </a:r>
            <a:r>
              <a:rPr lang="en-US" sz="1400" dirty="0" smtClean="0"/>
              <a:t> </a:t>
            </a:r>
            <a:r>
              <a:rPr lang="en-US" sz="1400" dirty="0" err="1" smtClean="0"/>
              <a:t>ici</a:t>
            </a:r>
            <a:r>
              <a:rPr lang="en-US" sz="1400" dirty="0" smtClean="0"/>
              <a:t> des </a:t>
            </a:r>
            <a:r>
              <a:rPr lang="en-US" sz="1400" dirty="0" err="1" smtClean="0"/>
              <a:t>plantes</a:t>
            </a:r>
            <a:r>
              <a:rPr lang="en-US" sz="1400" dirty="0" smtClean="0"/>
              <a:t> </a:t>
            </a:r>
            <a:r>
              <a:rPr lang="en-US" sz="1400" dirty="0" err="1" smtClean="0"/>
              <a:t>bioindicatrices</a:t>
            </a:r>
            <a:r>
              <a:rPr lang="en-US" sz="1400" dirty="0" smtClean="0"/>
              <a:t>). Cherchez </a:t>
            </a:r>
            <a:r>
              <a:rPr lang="en-US" sz="1400" dirty="0" err="1" smtClean="0"/>
              <a:t>aussi</a:t>
            </a:r>
            <a:r>
              <a:rPr lang="en-US" sz="1400" dirty="0" smtClean="0"/>
              <a:t> </a:t>
            </a:r>
            <a:r>
              <a:rPr lang="en-US" sz="1400" dirty="0" err="1" smtClean="0"/>
              <a:t>s’il</a:t>
            </a:r>
            <a:r>
              <a:rPr lang="en-US" sz="1400" dirty="0" smtClean="0"/>
              <a:t> y a des </a:t>
            </a:r>
            <a:r>
              <a:rPr lang="en-US" sz="1400" dirty="0" err="1" smtClean="0"/>
              <a:t>verres</a:t>
            </a:r>
            <a:r>
              <a:rPr lang="en-US" sz="1400" dirty="0" smtClean="0"/>
              <a:t> de </a:t>
            </a:r>
            <a:r>
              <a:rPr lang="en-US" sz="1400" dirty="0" err="1" smtClean="0"/>
              <a:t>terre</a:t>
            </a:r>
            <a:r>
              <a:rPr lang="en-US" sz="1400" dirty="0" smtClean="0"/>
              <a:t> </a:t>
            </a:r>
            <a:r>
              <a:rPr lang="en-US" sz="1400" dirty="0" err="1" smtClean="0"/>
              <a:t>signes</a:t>
            </a:r>
            <a:r>
              <a:rPr lang="en-US" sz="1400" dirty="0" smtClean="0"/>
              <a:t> de </a:t>
            </a:r>
            <a:r>
              <a:rPr lang="en-US" sz="1400" dirty="0" err="1" smtClean="0"/>
              <a:t>fertilité</a:t>
            </a:r>
            <a:r>
              <a:rPr lang="en-US" sz="1400" dirty="0" smtClean="0"/>
              <a:t> du sol.  </a:t>
            </a:r>
          </a:p>
          <a:p>
            <a:pPr algn="just"/>
            <a:endParaRPr lang="en-US" sz="1400" dirty="0"/>
          </a:p>
        </p:txBody>
      </p:sp>
      <p:pic>
        <p:nvPicPr>
          <p:cNvPr id="11" name="Picture 6" descr="https://i.pinimg.com/564x/84/02/26/84022611c6d67abeabb7ad4a1f1d2c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22" t="1375" r="5419" b="-1375"/>
          <a:stretch/>
        </p:blipFill>
        <p:spPr bwMode="auto">
          <a:xfrm>
            <a:off x="6906553" y="229931"/>
            <a:ext cx="1411823" cy="1959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i.pinimg.com/564x/75/21/3c/75213c1a62ac8c785b92feae967174d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3358" y="229931"/>
            <a:ext cx="1294345" cy="19369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i.pinimg.com/564x/99/6f/31/996f31c67071ec80775742e79334d3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5235" y="229931"/>
            <a:ext cx="1344228" cy="193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035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5759" y="1186311"/>
            <a:ext cx="8194090" cy="5047536"/>
          </a:xfrm>
          <a:prstGeom prst="rect">
            <a:avLst/>
          </a:prstGeom>
        </p:spPr>
        <p:txBody>
          <a:bodyPr wrap="square">
            <a:spAutoFit/>
          </a:bodyPr>
          <a:lstStyle/>
          <a:p>
            <a:pPr fontAlgn="base"/>
            <a:r>
              <a:rPr lang="fr-FR" sz="2200" b="1" dirty="0">
                <a:solidFill>
                  <a:srgbClr val="00B050"/>
                </a:solidFill>
              </a:rPr>
              <a:t>3. Cueillir</a:t>
            </a:r>
            <a:r>
              <a:rPr lang="fr-FR" dirty="0">
                <a:solidFill>
                  <a:srgbClr val="000000"/>
                </a:solidFill>
                <a:latin typeface="Georgia" panose="02040502050405020303" pitchFamily="18" charset="0"/>
              </a:rPr>
              <a:t/>
            </a:r>
            <a:br>
              <a:rPr lang="fr-FR" dirty="0">
                <a:solidFill>
                  <a:srgbClr val="000000"/>
                </a:solidFill>
                <a:latin typeface="Georgia" panose="02040502050405020303" pitchFamily="18" charset="0"/>
              </a:rPr>
            </a:br>
            <a:r>
              <a:rPr lang="fr-FR" dirty="0">
                <a:solidFill>
                  <a:srgbClr val="000000"/>
                </a:solidFill>
                <a:latin typeface="Georgia" panose="02040502050405020303" pitchFamily="18" charset="0"/>
              </a:rPr>
              <a:t>Pendant cette découverte, travaillez sur les détails. Commencez à récolter des informations sur votre environnement et sur vous-même. Ensuite, faites des cartes pour travailler sur votre pensée globale…</a:t>
            </a:r>
            <a:br>
              <a:rPr lang="fr-FR" dirty="0">
                <a:solidFill>
                  <a:srgbClr val="000000"/>
                </a:solidFill>
                <a:latin typeface="Georgia" panose="02040502050405020303" pitchFamily="18" charset="0"/>
              </a:rPr>
            </a:br>
            <a:endParaRPr lang="fr-FR" dirty="0">
              <a:solidFill>
                <a:srgbClr val="000000"/>
              </a:solidFill>
              <a:latin typeface="Georgia" panose="02040502050405020303" pitchFamily="18" charset="0"/>
            </a:endParaRPr>
          </a:p>
          <a:p>
            <a:pPr fontAlgn="base"/>
            <a:r>
              <a:rPr lang="fr-FR" sz="2200" b="1" dirty="0">
                <a:solidFill>
                  <a:srgbClr val="00B050"/>
                </a:solidFill>
              </a:rPr>
              <a:t>4. Interroger</a:t>
            </a:r>
            <a:r>
              <a:rPr lang="fr-FR" sz="2200" b="1" dirty="0">
                <a:solidFill>
                  <a:srgbClr val="00B050"/>
                </a:solidFill>
              </a:rPr>
              <a:t/>
            </a:r>
            <a:br>
              <a:rPr lang="fr-FR" sz="2200" b="1" dirty="0">
                <a:solidFill>
                  <a:srgbClr val="00B050"/>
                </a:solidFill>
              </a:rPr>
            </a:br>
            <a:r>
              <a:rPr lang="fr-FR" dirty="0">
                <a:solidFill>
                  <a:srgbClr val="000000"/>
                </a:solidFill>
                <a:latin typeface="Georgia" panose="02040502050405020303" pitchFamily="18" charset="0"/>
              </a:rPr>
              <a:t>Une fois arrivé à maturité de la phase d’observation, creusez encore plus profond dans vos tripes et fixer des objectifs S.M.A.R.T.</a:t>
            </a:r>
            <a:br>
              <a:rPr lang="fr-FR" dirty="0">
                <a:solidFill>
                  <a:srgbClr val="000000"/>
                </a:solidFill>
                <a:latin typeface="Georgia" panose="02040502050405020303" pitchFamily="18" charset="0"/>
              </a:rPr>
            </a:br>
            <a:endParaRPr lang="fr-FR" dirty="0">
              <a:solidFill>
                <a:srgbClr val="000000"/>
              </a:solidFill>
              <a:latin typeface="Georgia" panose="02040502050405020303" pitchFamily="18" charset="0"/>
            </a:endParaRPr>
          </a:p>
          <a:p>
            <a:pPr fontAlgn="base"/>
            <a:r>
              <a:rPr lang="fr-FR" sz="2200" b="1" dirty="0">
                <a:solidFill>
                  <a:srgbClr val="00B050"/>
                </a:solidFill>
              </a:rPr>
              <a:t>5. Composter</a:t>
            </a:r>
            <a:r>
              <a:rPr lang="fr-FR" dirty="0">
                <a:solidFill>
                  <a:srgbClr val="000000"/>
                </a:solidFill>
                <a:latin typeface="Georgia" panose="02040502050405020303" pitchFamily="18" charset="0"/>
              </a:rPr>
              <a:t/>
            </a:r>
            <a:br>
              <a:rPr lang="fr-FR" dirty="0">
                <a:solidFill>
                  <a:srgbClr val="000000"/>
                </a:solidFill>
                <a:latin typeface="Georgia" panose="02040502050405020303" pitchFamily="18" charset="0"/>
              </a:rPr>
            </a:br>
            <a:r>
              <a:rPr lang="fr-FR" dirty="0">
                <a:solidFill>
                  <a:srgbClr val="000000"/>
                </a:solidFill>
                <a:latin typeface="Georgia" panose="02040502050405020303" pitchFamily="18" charset="0"/>
              </a:rPr>
              <a:t>Sortez vos papiers, vos stylos, du scotch et quelques morceaux de carton.. puis utilisez les principes de </a:t>
            </a:r>
            <a:r>
              <a:rPr lang="fr-FR" dirty="0" smtClean="0">
                <a:solidFill>
                  <a:srgbClr val="000000"/>
                </a:solidFill>
                <a:latin typeface="Georgia" panose="02040502050405020303" pitchFamily="18" charset="0"/>
              </a:rPr>
              <a:t>l’agriculture écologique pour </a:t>
            </a:r>
            <a:r>
              <a:rPr lang="fr-FR" dirty="0">
                <a:solidFill>
                  <a:srgbClr val="000000"/>
                </a:solidFill>
                <a:latin typeface="Georgia" panose="02040502050405020303" pitchFamily="18" charset="0"/>
              </a:rPr>
              <a:t>faire travailler vos idées.. créez des systèmes.. des courbes.. des formes.. faites circuler l’énergie.. etc…</a:t>
            </a:r>
            <a:br>
              <a:rPr lang="fr-FR" dirty="0">
                <a:solidFill>
                  <a:srgbClr val="000000"/>
                </a:solidFill>
                <a:latin typeface="Georgia" panose="02040502050405020303" pitchFamily="18" charset="0"/>
              </a:rPr>
            </a:br>
            <a:endParaRPr lang="fr-FR" dirty="0">
              <a:solidFill>
                <a:srgbClr val="000000"/>
              </a:solidFill>
              <a:latin typeface="Georgia" panose="02040502050405020303" pitchFamily="18" charset="0"/>
            </a:endParaRPr>
          </a:p>
          <a:p>
            <a:pPr fontAlgn="base"/>
            <a:r>
              <a:rPr lang="fr-FR" sz="2200" b="1" dirty="0">
                <a:solidFill>
                  <a:srgbClr val="00B050"/>
                </a:solidFill>
              </a:rPr>
              <a:t>6. Récolter</a:t>
            </a:r>
            <a:r>
              <a:rPr lang="fr-FR" sz="2200" b="1" dirty="0">
                <a:solidFill>
                  <a:srgbClr val="00B050"/>
                </a:solidFill>
              </a:rPr>
              <a:t/>
            </a:r>
            <a:br>
              <a:rPr lang="fr-FR" sz="2200" b="1" dirty="0">
                <a:solidFill>
                  <a:srgbClr val="00B050"/>
                </a:solidFill>
              </a:rPr>
            </a:br>
            <a:r>
              <a:rPr lang="fr-FR" dirty="0">
                <a:solidFill>
                  <a:srgbClr val="000000"/>
                </a:solidFill>
                <a:latin typeface="Georgia" panose="02040502050405020303" pitchFamily="18" charset="0"/>
              </a:rPr>
              <a:t>Une fois votre premier jet de design final terminé, planifiez les travaux et passez à </a:t>
            </a:r>
            <a:r>
              <a:rPr lang="fr-FR" dirty="0" smtClean="0">
                <a:solidFill>
                  <a:srgbClr val="000000"/>
                </a:solidFill>
                <a:latin typeface="Georgia" panose="02040502050405020303" pitchFamily="18" charset="0"/>
              </a:rPr>
              <a:t>l’action.</a:t>
            </a:r>
            <a:endParaRPr lang="fr-FR" dirty="0">
              <a:solidFill>
                <a:srgbClr val="000000"/>
              </a:solidFill>
              <a:latin typeface="Georgia" panose="02040502050405020303" pitchFamily="18" charset="0"/>
            </a:endParaRPr>
          </a:p>
        </p:txBody>
      </p:sp>
      <p:pic>
        <p:nvPicPr>
          <p:cNvPr id="6" name="Picture 4" descr="Capture d’écran (106)_auto_x2"/>
          <p:cNvPicPr>
            <a:picLocks noChangeAspect="1" noChangeArrowheads="1"/>
          </p:cNvPicPr>
          <p:nvPr/>
        </p:nvPicPr>
        <p:blipFill rotWithShape="1">
          <a:blip r:embed="rId2">
            <a:extLst>
              <a:ext uri="{28A0092B-C50C-407E-A947-70E740481C1C}">
                <a14:useLocalDpi xmlns:a14="http://schemas.microsoft.com/office/drawing/2010/main" val="0"/>
              </a:ext>
            </a:extLst>
          </a:blip>
          <a:srcRect l="70451" r="21464" b="26292"/>
          <a:stretch/>
        </p:blipFill>
        <p:spPr bwMode="auto">
          <a:xfrm rot="10800000" flipV="1">
            <a:off x="0" y="0"/>
            <a:ext cx="30018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180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00657" y="87340"/>
            <a:ext cx="9990686" cy="6683319"/>
          </a:xfrm>
          <a:prstGeom prst="rect">
            <a:avLst/>
          </a:prstGeom>
        </p:spPr>
      </p:pic>
    </p:spTree>
    <p:extLst>
      <p:ext uri="{BB962C8B-B14F-4D97-AF65-F5344CB8AC3E}">
        <p14:creationId xmlns:p14="http://schemas.microsoft.com/office/powerpoint/2010/main" val="23697009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1365094" y="69813"/>
            <a:ext cx="9461812" cy="6718374"/>
          </a:xfrm>
          <a:prstGeom prst="rect">
            <a:avLst/>
          </a:prstGeom>
        </p:spPr>
      </p:pic>
    </p:spTree>
    <p:extLst>
      <p:ext uri="{BB962C8B-B14F-4D97-AF65-F5344CB8AC3E}">
        <p14:creationId xmlns:p14="http://schemas.microsoft.com/office/powerpoint/2010/main" val="2077006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Zon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649" y="3368179"/>
            <a:ext cx="11719502" cy="30519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apture d’écran (106)_auto_x2"/>
          <p:cNvPicPr>
            <a:picLocks noChangeAspect="1" noChangeArrowheads="1"/>
          </p:cNvPicPr>
          <p:nvPr/>
        </p:nvPicPr>
        <p:blipFill rotWithShape="1">
          <a:blip r:embed="rId3">
            <a:extLst>
              <a:ext uri="{28A0092B-C50C-407E-A947-70E740481C1C}">
                <a14:useLocalDpi xmlns:a14="http://schemas.microsoft.com/office/drawing/2010/main" val="0"/>
              </a:ext>
            </a:extLst>
          </a:blip>
          <a:srcRect b="26292"/>
          <a:stretch/>
        </p:blipFill>
        <p:spPr bwMode="auto">
          <a:xfrm rot="10800000" flipV="1">
            <a:off x="269649" y="1042192"/>
            <a:ext cx="11647586" cy="223058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34339" y="466654"/>
            <a:ext cx="2446504" cy="424732"/>
          </a:xfrm>
          <a:prstGeom prst="rect">
            <a:avLst/>
          </a:prstGeom>
        </p:spPr>
        <p:txBody>
          <a:bodyPr wrap="none">
            <a:spAutoFit/>
          </a:bodyPr>
          <a:lstStyle/>
          <a:p>
            <a:pPr lvl="0">
              <a:lnSpc>
                <a:spcPct val="90000"/>
              </a:lnSpc>
              <a:spcBef>
                <a:spcPts val="1000"/>
              </a:spcBef>
            </a:pPr>
            <a:r>
              <a:rPr lang="en-US" sz="2400" b="1" dirty="0" smtClean="0">
                <a:solidFill>
                  <a:srgbClr val="002060"/>
                </a:solidFill>
                <a:latin typeface="Bell MT" panose="02020503060305020303" pitchFamily="18" charset="0"/>
              </a:rPr>
              <a:t>4.2. Etude </a:t>
            </a:r>
            <a:r>
              <a:rPr lang="en-US" sz="2400" b="1" dirty="0">
                <a:solidFill>
                  <a:srgbClr val="002060"/>
                </a:solidFill>
                <a:latin typeface="Bell MT" panose="02020503060305020303" pitchFamily="18" charset="0"/>
              </a:rPr>
              <a:t>de </a:t>
            </a:r>
            <a:r>
              <a:rPr lang="en-US" sz="2400" b="1" dirty="0" err="1" smtClean="0">
                <a:solidFill>
                  <a:srgbClr val="002060"/>
                </a:solidFill>
                <a:latin typeface="Bell MT" panose="02020503060305020303" pitchFamily="18" charset="0"/>
              </a:rPr>
              <a:t>cas</a:t>
            </a:r>
            <a:endParaRPr lang="en-US" sz="2400" b="1" dirty="0">
              <a:solidFill>
                <a:srgbClr val="002060"/>
              </a:solidFill>
              <a:latin typeface="Bell MT" panose="02020503060305020303" pitchFamily="18" charset="0"/>
            </a:endParaRPr>
          </a:p>
        </p:txBody>
      </p:sp>
    </p:spTree>
    <p:extLst>
      <p:ext uri="{BB962C8B-B14F-4D97-AF65-F5344CB8AC3E}">
        <p14:creationId xmlns:p14="http://schemas.microsoft.com/office/powerpoint/2010/main" val="167358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39483"/>
          <a:stretch/>
        </p:blipFill>
        <p:spPr>
          <a:xfrm>
            <a:off x="7580544" y="3686926"/>
            <a:ext cx="1929216" cy="2807978"/>
          </a:xfrm>
          <a:prstGeom prst="rect">
            <a:avLst/>
          </a:prstGeom>
        </p:spPr>
      </p:pic>
      <p:pic>
        <p:nvPicPr>
          <p:cNvPr id="1028" name="Picture 4" descr="Aucune description disponi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0544" y="568679"/>
            <a:ext cx="1856518" cy="2834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cune description disponibl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40"/>
          <a:stretch/>
        </p:blipFill>
        <p:spPr bwMode="auto">
          <a:xfrm>
            <a:off x="9686095" y="497064"/>
            <a:ext cx="1895744" cy="290576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441960" y="1020648"/>
            <a:ext cx="6421120" cy="5201424"/>
          </a:xfrm>
          <a:prstGeom prst="rect">
            <a:avLst/>
          </a:prstGeom>
          <a:noFill/>
        </p:spPr>
        <p:txBody>
          <a:bodyPr wrap="square" rtlCol="0">
            <a:spAutoFit/>
          </a:bodyPr>
          <a:lstStyle/>
          <a:p>
            <a:pPr algn="just"/>
            <a:r>
              <a:rPr lang="en-US" sz="1600" dirty="0" err="1" smtClean="0">
                <a:latin typeface="Bell MT" panose="02020503060305020303" pitchFamily="18" charset="0"/>
              </a:rPr>
              <a:t>L’agriculture</a:t>
            </a:r>
            <a:r>
              <a:rPr lang="en-US" sz="1600" dirty="0" smtClean="0">
                <a:latin typeface="Bell MT" panose="02020503060305020303" pitchFamily="18" charset="0"/>
              </a:rPr>
              <a:t> </a:t>
            </a:r>
            <a:r>
              <a:rPr lang="en-US" sz="1600" dirty="0" err="1" smtClean="0">
                <a:latin typeface="Bell MT" panose="02020503060305020303" pitchFamily="18" charset="0"/>
              </a:rPr>
              <a:t>écologique</a:t>
            </a:r>
            <a:r>
              <a:rPr lang="en-US" sz="1600" dirty="0" smtClean="0">
                <a:latin typeface="Bell MT" panose="02020503060305020303" pitchFamily="18" charset="0"/>
              </a:rPr>
              <a:t> </a:t>
            </a:r>
            <a:r>
              <a:rPr lang="en-US" sz="1600" dirty="0" err="1" smtClean="0">
                <a:latin typeface="Bell MT" panose="02020503060305020303" pitchFamily="18" charset="0"/>
              </a:rPr>
              <a:t>ou</a:t>
            </a:r>
            <a:r>
              <a:rPr lang="en-US" sz="1600" dirty="0" smtClean="0">
                <a:latin typeface="Bell MT" panose="02020503060305020303" pitchFamily="18" charset="0"/>
              </a:rPr>
              <a:t> </a:t>
            </a:r>
            <a:r>
              <a:rPr lang="en-US" sz="1600" dirty="0" err="1" smtClean="0">
                <a:latin typeface="Bell MT" panose="02020503060305020303" pitchFamily="18" charset="0"/>
              </a:rPr>
              <a:t>l’agroécologie</a:t>
            </a:r>
            <a:r>
              <a:rPr lang="en-US" sz="1600" dirty="0" smtClean="0">
                <a:latin typeface="Bell MT" panose="02020503060305020303" pitchFamily="18" charset="0"/>
              </a:rPr>
              <a:t> un </a:t>
            </a:r>
            <a:r>
              <a:rPr lang="en-US" sz="1600" dirty="0" err="1" smtClean="0">
                <a:latin typeface="Bell MT" panose="02020503060305020303" pitchFamily="18" charset="0"/>
              </a:rPr>
              <a:t>terme</a:t>
            </a:r>
            <a:r>
              <a:rPr lang="en-US" sz="1600" dirty="0" smtClean="0">
                <a:latin typeface="Bell MT" panose="02020503060305020303" pitchFamily="18" charset="0"/>
              </a:rPr>
              <a:t> qui </a:t>
            </a:r>
            <a:r>
              <a:rPr lang="en-US" sz="1600" dirty="0" err="1" smtClean="0">
                <a:latin typeface="Bell MT" panose="02020503060305020303" pitchFamily="18" charset="0"/>
              </a:rPr>
              <a:t>définit</a:t>
            </a:r>
            <a:r>
              <a:rPr lang="en-US" sz="1600" dirty="0" smtClean="0">
                <a:latin typeface="Bell MT" panose="02020503060305020303" pitchFamily="18" charset="0"/>
              </a:rPr>
              <a:t> les </a:t>
            </a:r>
            <a:r>
              <a:rPr lang="en-US" sz="1600" dirty="0" err="1" smtClean="0">
                <a:latin typeface="Bell MT" panose="02020503060305020303" pitchFamily="18" charset="0"/>
              </a:rPr>
              <a:t>nouvelles</a:t>
            </a:r>
            <a:r>
              <a:rPr lang="en-US" sz="1600" dirty="0" smtClean="0">
                <a:latin typeface="Bell MT" panose="02020503060305020303" pitchFamily="18" charset="0"/>
              </a:rPr>
              <a:t> orientations </a:t>
            </a:r>
            <a:r>
              <a:rPr lang="en-US" sz="1600" dirty="0" err="1" smtClean="0">
                <a:latin typeface="Bell MT" panose="02020503060305020303" pitchFamily="18" charset="0"/>
              </a:rPr>
              <a:t>en</a:t>
            </a:r>
            <a:r>
              <a:rPr lang="en-US" sz="1600" dirty="0" smtClean="0">
                <a:latin typeface="Bell MT" panose="02020503060305020303" pitchFamily="18" charset="0"/>
              </a:rPr>
              <a:t> agriculture pour </a:t>
            </a:r>
            <a:r>
              <a:rPr lang="en-US" sz="1600" dirty="0" err="1" smtClean="0">
                <a:latin typeface="Bell MT" panose="02020503060305020303" pitchFamily="18" charset="0"/>
              </a:rPr>
              <a:t>une</a:t>
            </a:r>
            <a:r>
              <a:rPr lang="en-US" sz="1600" dirty="0" smtClean="0">
                <a:latin typeface="Bell MT" panose="02020503060305020303" pitchFamily="18" charset="0"/>
              </a:rPr>
              <a:t> transition </a:t>
            </a:r>
            <a:r>
              <a:rPr lang="en-US" sz="1600" dirty="0" err="1" smtClean="0">
                <a:latin typeface="Bell MT" panose="02020503060305020303" pitchFamily="18" charset="0"/>
              </a:rPr>
              <a:t>écologique</a:t>
            </a:r>
            <a:r>
              <a:rPr lang="en-US" sz="1600" dirty="0" smtClean="0">
                <a:latin typeface="Bell MT" panose="02020503060305020303" pitchFamily="18" charset="0"/>
              </a:rPr>
              <a:t> adequate qui </a:t>
            </a:r>
            <a:r>
              <a:rPr lang="en-US" sz="1600" dirty="0" err="1" smtClean="0">
                <a:latin typeface="Bell MT" panose="02020503060305020303" pitchFamily="18" charset="0"/>
              </a:rPr>
              <a:t>répond</a:t>
            </a:r>
            <a:r>
              <a:rPr lang="en-US" sz="1600" dirty="0" smtClean="0">
                <a:latin typeface="Bell MT" panose="02020503060305020303" pitchFamily="18" charset="0"/>
              </a:rPr>
              <a:t> aux 17 ODD. </a:t>
            </a:r>
          </a:p>
          <a:p>
            <a:pPr algn="just"/>
            <a:endParaRPr lang="en-US" sz="1600" dirty="0" smtClean="0">
              <a:latin typeface="Bell MT" panose="02020503060305020303" pitchFamily="18" charset="0"/>
            </a:endParaRPr>
          </a:p>
          <a:p>
            <a:pPr algn="just"/>
            <a:r>
              <a:rPr lang="en-US" sz="1600" dirty="0" smtClean="0">
                <a:latin typeface="Bell MT" panose="02020503060305020303" pitchFamily="18" charset="0"/>
              </a:rPr>
              <a:t> </a:t>
            </a:r>
            <a:r>
              <a:rPr lang="en-US" sz="1600" dirty="0" err="1" smtClean="0">
                <a:latin typeface="Bell MT" panose="02020503060305020303" pitchFamily="18" charset="0"/>
              </a:rPr>
              <a:t>Selon</a:t>
            </a:r>
            <a:r>
              <a:rPr lang="en-US" sz="1600" dirty="0" smtClean="0">
                <a:latin typeface="Bell MT" panose="02020503060305020303" pitchFamily="18" charset="0"/>
              </a:rPr>
              <a:t> </a:t>
            </a:r>
            <a:r>
              <a:rPr lang="en-US" sz="1600" dirty="0" err="1" smtClean="0">
                <a:latin typeface="Bell MT" panose="02020503060305020303" pitchFamily="18" charset="0"/>
              </a:rPr>
              <a:t>Glissman</a:t>
            </a:r>
            <a:r>
              <a:rPr lang="en-US" sz="1600" dirty="0" smtClean="0">
                <a:latin typeface="Bell MT" panose="02020503060305020303" pitchFamily="18" charset="0"/>
              </a:rPr>
              <a:t> (2018) “</a:t>
            </a:r>
            <a:r>
              <a:rPr lang="en-US" sz="1600" dirty="0" err="1" smtClean="0">
                <a:latin typeface="Bell MT" panose="02020503060305020303" pitchFamily="18" charset="0"/>
              </a:rPr>
              <a:t>l’agroécologie</a:t>
            </a:r>
            <a:r>
              <a:rPr lang="en-US" sz="1600" dirty="0" smtClean="0">
                <a:latin typeface="Bell MT" panose="02020503060305020303" pitchFamily="18" charset="0"/>
              </a:rPr>
              <a:t> </a:t>
            </a:r>
            <a:r>
              <a:rPr lang="en-US" sz="1600" dirty="0" err="1" smtClean="0">
                <a:latin typeface="Bell MT" panose="02020503060305020303" pitchFamily="18" charset="0"/>
              </a:rPr>
              <a:t>est</a:t>
            </a:r>
            <a:r>
              <a:rPr lang="en-US" sz="1600" dirty="0" smtClean="0">
                <a:latin typeface="Bell MT" panose="02020503060305020303" pitchFamily="18" charset="0"/>
              </a:rPr>
              <a:t> </a:t>
            </a:r>
            <a:r>
              <a:rPr lang="en-US" sz="1600" dirty="0" err="1" smtClean="0">
                <a:latin typeface="Bell MT" panose="02020503060305020303" pitchFamily="18" charset="0"/>
              </a:rPr>
              <a:t>l’integration</a:t>
            </a:r>
            <a:r>
              <a:rPr lang="en-US" sz="1600" dirty="0" smtClean="0">
                <a:latin typeface="Bell MT" panose="02020503060305020303" pitchFamily="18" charset="0"/>
              </a:rPr>
              <a:t> de la </a:t>
            </a:r>
            <a:r>
              <a:rPr lang="en-US" sz="1600" dirty="0" err="1" smtClean="0">
                <a:latin typeface="Bell MT" panose="02020503060305020303" pitchFamily="18" charset="0"/>
              </a:rPr>
              <a:t>recherche</a:t>
            </a:r>
            <a:r>
              <a:rPr lang="en-US" sz="1600" dirty="0" smtClean="0">
                <a:latin typeface="Bell MT" panose="02020503060305020303" pitchFamily="18" charset="0"/>
              </a:rPr>
              <a:t>, de </a:t>
            </a:r>
            <a:r>
              <a:rPr lang="en-US" sz="1600" dirty="0" err="1" smtClean="0">
                <a:latin typeface="Bell MT" panose="02020503060305020303" pitchFamily="18" charset="0"/>
              </a:rPr>
              <a:t>l’education</a:t>
            </a:r>
            <a:r>
              <a:rPr lang="en-US" sz="1600" dirty="0" smtClean="0">
                <a:latin typeface="Bell MT" panose="02020503060305020303" pitchFamily="18" charset="0"/>
              </a:rPr>
              <a:t>, de </a:t>
            </a:r>
            <a:r>
              <a:rPr lang="en-US" sz="1600" dirty="0" err="1" smtClean="0">
                <a:latin typeface="Bell MT" panose="02020503060305020303" pitchFamily="18" charset="0"/>
              </a:rPr>
              <a:t>l’action</a:t>
            </a:r>
            <a:r>
              <a:rPr lang="en-US" sz="1600" dirty="0" smtClean="0">
                <a:latin typeface="Bell MT" panose="02020503060305020303" pitchFamily="18" charset="0"/>
              </a:rPr>
              <a:t> net du </a:t>
            </a:r>
            <a:r>
              <a:rPr lang="en-US" sz="1600" dirty="0" err="1" smtClean="0">
                <a:latin typeface="Bell MT" panose="02020503060305020303" pitchFamily="18" charset="0"/>
              </a:rPr>
              <a:t>changement</a:t>
            </a:r>
            <a:r>
              <a:rPr lang="en-US" sz="1600" dirty="0" smtClean="0">
                <a:latin typeface="Bell MT" panose="02020503060305020303" pitchFamily="18" charset="0"/>
              </a:rPr>
              <a:t> qui </a:t>
            </a:r>
            <a:r>
              <a:rPr lang="en-US" sz="1600" dirty="0" err="1" smtClean="0">
                <a:latin typeface="Bell MT" panose="02020503060305020303" pitchFamily="18" charset="0"/>
              </a:rPr>
              <a:t>apporte</a:t>
            </a:r>
            <a:r>
              <a:rPr lang="en-US" sz="1600" dirty="0" smtClean="0">
                <a:latin typeface="Bell MT" panose="02020503060305020303" pitchFamily="18" charset="0"/>
              </a:rPr>
              <a:t> la </a:t>
            </a:r>
            <a:r>
              <a:rPr lang="en-US" sz="1600" dirty="0" err="1" smtClean="0">
                <a:latin typeface="Bell MT" panose="02020503060305020303" pitchFamily="18" charset="0"/>
              </a:rPr>
              <a:t>durabilité</a:t>
            </a:r>
            <a:r>
              <a:rPr lang="en-US" sz="1600" dirty="0" smtClean="0">
                <a:latin typeface="Bell MT" panose="02020503060305020303" pitchFamily="18" charset="0"/>
              </a:rPr>
              <a:t> à </a:t>
            </a:r>
            <a:r>
              <a:rPr lang="en-US" sz="1600" dirty="0" err="1" smtClean="0">
                <a:latin typeface="Bell MT" panose="02020503060305020303" pitchFamily="18" charset="0"/>
              </a:rPr>
              <a:t>toutes</a:t>
            </a:r>
            <a:r>
              <a:rPr lang="en-US" sz="1600" dirty="0" smtClean="0">
                <a:latin typeface="Bell MT" panose="02020503060305020303" pitchFamily="18" charset="0"/>
              </a:rPr>
              <a:t> les </a:t>
            </a:r>
            <a:r>
              <a:rPr lang="en-US" sz="1600" dirty="0" err="1" smtClean="0">
                <a:latin typeface="Bell MT" panose="02020503060305020303" pitchFamily="18" charset="0"/>
              </a:rPr>
              <a:t>composantes</a:t>
            </a:r>
            <a:r>
              <a:rPr lang="en-US" sz="1600" dirty="0" smtClean="0">
                <a:latin typeface="Bell MT" panose="02020503060305020303" pitchFamily="18" charset="0"/>
              </a:rPr>
              <a:t> du </a:t>
            </a:r>
            <a:r>
              <a:rPr lang="en-US" sz="1600" dirty="0" err="1" smtClean="0">
                <a:latin typeface="Bell MT" panose="02020503060305020303" pitchFamily="18" charset="0"/>
              </a:rPr>
              <a:t>système</a:t>
            </a:r>
            <a:r>
              <a:rPr lang="en-US" sz="1600" dirty="0" smtClean="0">
                <a:latin typeface="Bell MT" panose="02020503060305020303" pitchFamily="18" charset="0"/>
              </a:rPr>
              <a:t> </a:t>
            </a:r>
            <a:r>
              <a:rPr lang="en-US" sz="1600" dirty="0" err="1" smtClean="0">
                <a:latin typeface="Bell MT" panose="02020503060305020303" pitchFamily="18" charset="0"/>
              </a:rPr>
              <a:t>alimentaire</a:t>
            </a:r>
            <a:r>
              <a:rPr lang="en-US" sz="1600" dirty="0" smtClean="0">
                <a:latin typeface="Bell MT" panose="02020503060305020303" pitchFamily="18" charset="0"/>
              </a:rPr>
              <a:t>: </a:t>
            </a:r>
            <a:r>
              <a:rPr lang="en-US" sz="1600" dirty="0" err="1" smtClean="0">
                <a:latin typeface="Bell MT" panose="02020503060305020303" pitchFamily="18" charset="0"/>
              </a:rPr>
              <a:t>écologique</a:t>
            </a:r>
            <a:r>
              <a:rPr lang="en-US" sz="1600" dirty="0" smtClean="0">
                <a:latin typeface="Bell MT" panose="02020503060305020303" pitchFamily="18" charset="0"/>
              </a:rPr>
              <a:t>, </a:t>
            </a:r>
            <a:r>
              <a:rPr lang="en-US" sz="1600" dirty="0" err="1" smtClean="0">
                <a:latin typeface="Bell MT" panose="02020503060305020303" pitchFamily="18" charset="0"/>
              </a:rPr>
              <a:t>économique</a:t>
            </a:r>
            <a:r>
              <a:rPr lang="en-US" sz="1600" dirty="0" smtClean="0">
                <a:latin typeface="Bell MT" panose="02020503060305020303" pitchFamily="18" charset="0"/>
              </a:rPr>
              <a:t> et social”.</a:t>
            </a:r>
          </a:p>
          <a:p>
            <a:pPr algn="just"/>
            <a:endParaRPr lang="en-US" sz="1600" dirty="0" smtClean="0">
              <a:latin typeface="Bell MT" panose="02020503060305020303" pitchFamily="18" charset="0"/>
            </a:endParaRPr>
          </a:p>
          <a:p>
            <a:pPr algn="just"/>
            <a:r>
              <a:rPr lang="en-US" sz="1600" dirty="0" err="1" smtClean="0">
                <a:latin typeface="Bell MT" panose="02020503060305020303" pitchFamily="18" charset="0"/>
              </a:rPr>
              <a:t>L’agriculture</a:t>
            </a:r>
            <a:r>
              <a:rPr lang="en-US" sz="1600" dirty="0" smtClean="0">
                <a:latin typeface="Bell MT" panose="02020503060305020303" pitchFamily="18" charset="0"/>
              </a:rPr>
              <a:t> avec </a:t>
            </a:r>
            <a:r>
              <a:rPr lang="en-US" sz="1600" dirty="0" err="1" smtClean="0">
                <a:latin typeface="Bell MT" panose="02020503060305020303" pitchFamily="18" charset="0"/>
              </a:rPr>
              <a:t>ses</a:t>
            </a:r>
            <a:r>
              <a:rPr lang="en-US" sz="1600" dirty="0" smtClean="0">
                <a:latin typeface="Bell MT" panose="02020503060305020303" pitchFamily="18" charset="0"/>
              </a:rPr>
              <a:t> </a:t>
            </a:r>
            <a:r>
              <a:rPr lang="en-US" sz="1600" dirty="0" err="1" smtClean="0">
                <a:latin typeface="Bell MT" panose="02020503060305020303" pitchFamily="18" charset="0"/>
              </a:rPr>
              <a:t>differents</a:t>
            </a:r>
            <a:r>
              <a:rPr lang="en-US" sz="1600" dirty="0" smtClean="0">
                <a:latin typeface="Bell MT" panose="02020503060305020303" pitchFamily="18" charset="0"/>
              </a:rPr>
              <a:t> </a:t>
            </a:r>
            <a:r>
              <a:rPr lang="en-US" sz="1600" dirty="0" err="1" smtClean="0">
                <a:latin typeface="Bell MT" panose="02020503060305020303" pitchFamily="18" charset="0"/>
              </a:rPr>
              <a:t>modèles</a:t>
            </a:r>
            <a:r>
              <a:rPr lang="en-US" sz="1600" dirty="0" smtClean="0">
                <a:latin typeface="Bell MT" panose="02020503060305020303" pitchFamily="18" charset="0"/>
              </a:rPr>
              <a:t> </a:t>
            </a:r>
            <a:r>
              <a:rPr lang="en-US" sz="1600" dirty="0" err="1" smtClean="0">
                <a:latin typeface="Bell MT" panose="02020503060305020303" pitchFamily="18" charset="0"/>
              </a:rPr>
              <a:t>produit</a:t>
            </a:r>
            <a:r>
              <a:rPr lang="en-US" sz="1600" dirty="0" smtClean="0">
                <a:latin typeface="Bell MT" panose="02020503060305020303" pitchFamily="18" charset="0"/>
              </a:rPr>
              <a:t> des </a:t>
            </a:r>
            <a:r>
              <a:rPr lang="en-US" sz="1600" dirty="0" err="1" smtClean="0">
                <a:latin typeface="Bell MT" panose="02020503060305020303" pitchFamily="18" charset="0"/>
              </a:rPr>
              <a:t>paysages</a:t>
            </a:r>
            <a:r>
              <a:rPr lang="en-US" sz="1600" dirty="0" smtClean="0">
                <a:latin typeface="Bell MT" panose="02020503060305020303" pitchFamily="18" charset="0"/>
              </a:rPr>
              <a:t>.</a:t>
            </a:r>
          </a:p>
          <a:p>
            <a:pPr algn="just"/>
            <a:endParaRPr lang="en-US" sz="1600" dirty="0" smtClean="0">
              <a:latin typeface="Bell MT" panose="02020503060305020303" pitchFamily="18" charset="0"/>
            </a:endParaRPr>
          </a:p>
          <a:p>
            <a:pPr algn="just"/>
            <a:r>
              <a:rPr lang="en-US" sz="1600" dirty="0" smtClean="0">
                <a:latin typeface="Bell MT" panose="02020503060305020303" pitchFamily="18" charset="0"/>
              </a:rPr>
              <a:t>De </a:t>
            </a:r>
            <a:r>
              <a:rPr lang="en-US" sz="1600" dirty="0" err="1" smtClean="0">
                <a:latin typeface="Bell MT" panose="02020503060305020303" pitchFamily="18" charset="0"/>
              </a:rPr>
              <a:t>l’echelle</a:t>
            </a:r>
            <a:r>
              <a:rPr lang="en-US" sz="1600" dirty="0" smtClean="0">
                <a:latin typeface="Bell MT" panose="02020503060305020303" pitchFamily="18" charset="0"/>
              </a:rPr>
              <a:t> du </a:t>
            </a:r>
            <a:r>
              <a:rPr lang="en-US" sz="1600" dirty="0" err="1" smtClean="0">
                <a:latin typeface="Bell MT" panose="02020503060305020303" pitchFamily="18" charset="0"/>
              </a:rPr>
              <a:t>territoire</a:t>
            </a:r>
            <a:r>
              <a:rPr lang="en-US" sz="1600" dirty="0" smtClean="0">
                <a:latin typeface="Bell MT" panose="02020503060305020303" pitchFamily="18" charset="0"/>
              </a:rPr>
              <a:t> à </a:t>
            </a:r>
            <a:r>
              <a:rPr lang="en-US" sz="1600" dirty="0" err="1" smtClean="0">
                <a:latin typeface="Bell MT" panose="02020503060305020303" pitchFamily="18" charset="0"/>
              </a:rPr>
              <a:t>l’echelle</a:t>
            </a:r>
            <a:r>
              <a:rPr lang="en-US" sz="1600" dirty="0" smtClean="0">
                <a:latin typeface="Bell MT" panose="02020503060305020303" pitchFamily="18" charset="0"/>
              </a:rPr>
              <a:t> de </a:t>
            </a:r>
            <a:r>
              <a:rPr lang="en-US" sz="1600" dirty="0" err="1" smtClean="0">
                <a:latin typeface="Bell MT" panose="02020503060305020303" pitchFamily="18" charset="0"/>
              </a:rPr>
              <a:t>l’expoitation</a:t>
            </a:r>
            <a:r>
              <a:rPr lang="en-US" sz="1600" dirty="0" smtClean="0">
                <a:latin typeface="Bell MT" panose="02020503060305020303" pitchFamily="18" charset="0"/>
              </a:rPr>
              <a:t> la conception de </a:t>
            </a:r>
            <a:r>
              <a:rPr lang="en-US" sz="1600" dirty="0" err="1" smtClean="0">
                <a:latin typeface="Bell MT" panose="02020503060305020303" pitchFamily="18" charset="0"/>
              </a:rPr>
              <a:t>l’espace</a:t>
            </a:r>
            <a:r>
              <a:rPr lang="en-US" sz="1600" dirty="0" smtClean="0">
                <a:latin typeface="Bell MT" panose="02020503060305020303" pitchFamily="18" charset="0"/>
              </a:rPr>
              <a:t> </a:t>
            </a:r>
            <a:r>
              <a:rPr lang="en-US" sz="1600" dirty="0" err="1" smtClean="0">
                <a:latin typeface="Bell MT" panose="02020503060305020303" pitchFamily="18" charset="0"/>
              </a:rPr>
              <a:t>agricole</a:t>
            </a:r>
            <a:r>
              <a:rPr lang="en-US" sz="1600" dirty="0" smtClean="0">
                <a:latin typeface="Bell MT" panose="02020503060305020303" pitchFamily="18" charset="0"/>
              </a:rPr>
              <a:t> </a:t>
            </a:r>
            <a:r>
              <a:rPr lang="en-US" sz="1600" dirty="0" err="1" smtClean="0">
                <a:latin typeface="Bell MT" panose="02020503060305020303" pitchFamily="18" charset="0"/>
              </a:rPr>
              <a:t>demande</a:t>
            </a:r>
            <a:r>
              <a:rPr lang="en-US" sz="1600" dirty="0" smtClean="0">
                <a:latin typeface="Bell MT" panose="02020503060305020303" pitchFamily="18" charset="0"/>
              </a:rPr>
              <a:t> </a:t>
            </a:r>
            <a:r>
              <a:rPr lang="en-US" sz="1600" dirty="0" err="1" smtClean="0">
                <a:latin typeface="Bell MT" panose="02020503060305020303" pitchFamily="18" charset="0"/>
              </a:rPr>
              <a:t>une</a:t>
            </a:r>
            <a:r>
              <a:rPr lang="en-US" sz="1600" dirty="0" smtClean="0">
                <a:latin typeface="Bell MT" panose="02020503060305020303" pitchFamily="18" charset="0"/>
              </a:rPr>
              <a:t> demarche de </a:t>
            </a:r>
            <a:r>
              <a:rPr lang="en-US" sz="1600" dirty="0" err="1" smtClean="0">
                <a:latin typeface="Bell MT" panose="02020503060305020303" pitchFamily="18" charset="0"/>
              </a:rPr>
              <a:t>projet</a:t>
            </a:r>
            <a:r>
              <a:rPr lang="en-US" sz="1600" dirty="0" smtClean="0">
                <a:latin typeface="Bell MT" panose="02020503060305020303" pitchFamily="18" charset="0"/>
              </a:rPr>
              <a:t>.</a:t>
            </a:r>
          </a:p>
          <a:p>
            <a:pPr algn="just"/>
            <a:endParaRPr lang="en-US" sz="1600" dirty="0">
              <a:latin typeface="Bell MT" panose="02020503060305020303" pitchFamily="18" charset="0"/>
            </a:endParaRPr>
          </a:p>
          <a:p>
            <a:r>
              <a:rPr lang="en-US" sz="1600" dirty="0" smtClean="0">
                <a:latin typeface="Bell MT" panose="02020503060305020303" pitchFamily="18" charset="0"/>
              </a:rPr>
              <a:t>Notre </a:t>
            </a:r>
            <a:r>
              <a:rPr lang="en-US" sz="1600" dirty="0" err="1" smtClean="0">
                <a:latin typeface="Bell MT" panose="02020503060305020303" pitchFamily="18" charset="0"/>
              </a:rPr>
              <a:t>objectif</a:t>
            </a:r>
            <a:r>
              <a:rPr lang="en-US" sz="1600" dirty="0" smtClean="0">
                <a:latin typeface="Bell MT" panose="02020503060305020303" pitchFamily="18" charset="0"/>
              </a:rPr>
              <a:t> de </a:t>
            </a:r>
            <a:r>
              <a:rPr lang="en-US" sz="1600" dirty="0" err="1" smtClean="0">
                <a:latin typeface="Bell MT" panose="02020503060305020303" pitchFamily="18" charset="0"/>
              </a:rPr>
              <a:t>cette</a:t>
            </a:r>
            <a:r>
              <a:rPr lang="en-US" sz="1600" dirty="0" smtClean="0">
                <a:latin typeface="Bell MT" panose="02020503060305020303" pitchFamily="18" charset="0"/>
              </a:rPr>
              <a:t> formation </a:t>
            </a:r>
            <a:r>
              <a:rPr lang="en-US" sz="1600" dirty="0" err="1" smtClean="0">
                <a:latin typeface="Bell MT" panose="02020503060305020303" pitchFamily="18" charset="0"/>
              </a:rPr>
              <a:t>est</a:t>
            </a:r>
            <a:r>
              <a:rPr lang="en-US" sz="1600" dirty="0" smtClean="0">
                <a:latin typeface="Bell MT" panose="02020503060305020303" pitchFamily="18" charset="0"/>
              </a:rPr>
              <a:t> </a:t>
            </a:r>
            <a:r>
              <a:rPr lang="en-US" sz="1600" dirty="0" err="1" smtClean="0">
                <a:latin typeface="Bell MT" panose="02020503060305020303" pitchFamily="18" charset="0"/>
              </a:rPr>
              <a:t>d’initier</a:t>
            </a:r>
            <a:r>
              <a:rPr lang="en-US" sz="1600" dirty="0" smtClean="0">
                <a:latin typeface="Bell MT" panose="02020503060305020303" pitchFamily="18" charset="0"/>
              </a:rPr>
              <a:t> les </a:t>
            </a:r>
            <a:r>
              <a:rPr lang="en-US" sz="1600" dirty="0" err="1" smtClean="0">
                <a:latin typeface="Bell MT" panose="02020503060305020303" pitchFamily="18" charset="0"/>
              </a:rPr>
              <a:t>apprenants</a:t>
            </a:r>
            <a:r>
              <a:rPr lang="en-US" sz="1600" dirty="0" smtClean="0">
                <a:latin typeface="Bell MT" panose="02020503060305020303" pitchFamily="18" charset="0"/>
              </a:rPr>
              <a:t> (</a:t>
            </a:r>
            <a:r>
              <a:rPr lang="en-US" sz="1600" dirty="0" err="1" smtClean="0">
                <a:latin typeface="Bell MT" panose="02020503060305020303" pitchFamily="18" charset="0"/>
              </a:rPr>
              <a:t>formateurs</a:t>
            </a:r>
            <a:r>
              <a:rPr lang="en-US" sz="1600" dirty="0" smtClean="0">
                <a:latin typeface="Bell MT" panose="02020503060305020303" pitchFamily="18" charset="0"/>
              </a:rPr>
              <a:t>) à la demarche </a:t>
            </a:r>
            <a:r>
              <a:rPr lang="en-US" sz="1600" dirty="0" err="1" smtClean="0">
                <a:latin typeface="Bell MT" panose="02020503060305020303" pitchFamily="18" charset="0"/>
              </a:rPr>
              <a:t>paysagère</a:t>
            </a:r>
            <a:r>
              <a:rPr lang="en-US" sz="1600" dirty="0" smtClean="0">
                <a:latin typeface="Bell MT" panose="02020503060305020303" pitchFamily="18" charset="0"/>
              </a:rPr>
              <a:t> pour la production des </a:t>
            </a:r>
            <a:r>
              <a:rPr lang="en-US" sz="1600" dirty="0" err="1" smtClean="0">
                <a:latin typeface="Bell MT" panose="02020503060305020303" pitchFamily="18" charset="0"/>
              </a:rPr>
              <a:t>agrosystèmes</a:t>
            </a:r>
            <a:r>
              <a:rPr lang="en-US" sz="1600" dirty="0" smtClean="0">
                <a:latin typeface="Bell MT" panose="02020503060305020303" pitchFamily="18" charset="0"/>
              </a:rPr>
              <a:t> </a:t>
            </a:r>
            <a:r>
              <a:rPr lang="en-US" sz="1600" dirty="0" err="1" smtClean="0">
                <a:latin typeface="Bell MT" panose="02020503060305020303" pitchFamily="18" charset="0"/>
              </a:rPr>
              <a:t>écologiques</a:t>
            </a:r>
            <a:r>
              <a:rPr lang="en-US" sz="1600" dirty="0" smtClean="0">
                <a:latin typeface="Bell MT" panose="02020503060305020303" pitchFamily="18" charset="0"/>
              </a:rPr>
              <a:t>, </a:t>
            </a:r>
            <a:r>
              <a:rPr lang="en-US" sz="1600" dirty="0" err="1" smtClean="0">
                <a:latin typeface="Bell MT" panose="02020503060305020303" pitchFamily="18" charset="0"/>
              </a:rPr>
              <a:t>fonctionnels</a:t>
            </a:r>
            <a:r>
              <a:rPr lang="en-US" sz="1600" dirty="0" smtClean="0">
                <a:latin typeface="Bell MT" panose="02020503060305020303" pitchFamily="18" charset="0"/>
              </a:rPr>
              <a:t>, </a:t>
            </a:r>
            <a:r>
              <a:rPr lang="en-US" sz="1600" dirty="0" err="1" smtClean="0">
                <a:latin typeface="Bell MT" panose="02020503060305020303" pitchFamily="18" charset="0"/>
              </a:rPr>
              <a:t>écologiques</a:t>
            </a:r>
            <a:r>
              <a:rPr lang="en-US" sz="1600" dirty="0" smtClean="0">
                <a:latin typeface="Bell MT" panose="02020503060305020303" pitchFamily="18" charset="0"/>
              </a:rPr>
              <a:t> et </a:t>
            </a:r>
            <a:r>
              <a:rPr lang="en-US" sz="1600" dirty="0" err="1" smtClean="0">
                <a:latin typeface="Bell MT" panose="02020503060305020303" pitchFamily="18" charset="0"/>
              </a:rPr>
              <a:t>agréables</a:t>
            </a:r>
            <a:r>
              <a:rPr lang="en-US" sz="1600" dirty="0" smtClean="0">
                <a:latin typeface="Bell MT" panose="02020503060305020303" pitchFamily="18" charset="0"/>
              </a:rPr>
              <a:t>. </a:t>
            </a:r>
          </a:p>
          <a:p>
            <a:endParaRPr lang="en-US" sz="1600" dirty="0">
              <a:latin typeface="Bell MT" panose="02020503060305020303" pitchFamily="18" charset="0"/>
            </a:endParaRPr>
          </a:p>
          <a:p>
            <a:pPr algn="just"/>
            <a:r>
              <a:rPr lang="en-US" sz="1600" b="1" dirty="0" err="1" smtClean="0">
                <a:solidFill>
                  <a:srgbClr val="00B050"/>
                </a:solidFill>
                <a:latin typeface="Bell MT" panose="02020503060305020303" pitchFamily="18" charset="0"/>
              </a:rPr>
              <a:t>Une</a:t>
            </a:r>
            <a:r>
              <a:rPr lang="en-US" sz="1600" b="1" dirty="0" smtClean="0">
                <a:solidFill>
                  <a:srgbClr val="00B050"/>
                </a:solidFill>
                <a:latin typeface="Bell MT" panose="02020503060305020303" pitchFamily="18" charset="0"/>
              </a:rPr>
              <a:t> </a:t>
            </a:r>
            <a:r>
              <a:rPr lang="en-US" sz="1600" b="1" dirty="0" err="1" smtClean="0">
                <a:solidFill>
                  <a:srgbClr val="00B050"/>
                </a:solidFill>
                <a:latin typeface="Bell MT" panose="02020503060305020303" pitchFamily="18" charset="0"/>
              </a:rPr>
              <a:t>manière</a:t>
            </a:r>
            <a:r>
              <a:rPr lang="en-US" sz="1600" b="1" dirty="0" smtClean="0">
                <a:solidFill>
                  <a:srgbClr val="00B050"/>
                </a:solidFill>
                <a:latin typeface="Bell MT" panose="02020503060305020303" pitchFamily="18" charset="0"/>
              </a:rPr>
              <a:t> de </a:t>
            </a:r>
            <a:r>
              <a:rPr lang="en-US" sz="1600" b="1" dirty="0" err="1" smtClean="0">
                <a:solidFill>
                  <a:srgbClr val="00B050"/>
                </a:solidFill>
                <a:latin typeface="Bell MT" panose="02020503060305020303" pitchFamily="18" charset="0"/>
              </a:rPr>
              <a:t>repenser</a:t>
            </a:r>
            <a:r>
              <a:rPr lang="en-US" sz="1600" b="1" dirty="0" smtClean="0">
                <a:solidFill>
                  <a:srgbClr val="00B050"/>
                </a:solidFill>
                <a:latin typeface="Bell MT" panose="02020503060305020303" pitchFamily="18" charset="0"/>
              </a:rPr>
              <a:t> </a:t>
            </a:r>
            <a:r>
              <a:rPr lang="en-US" sz="1600" b="1" dirty="0" err="1" smtClean="0">
                <a:solidFill>
                  <a:srgbClr val="00B050"/>
                </a:solidFill>
                <a:latin typeface="Bell MT" panose="02020503060305020303" pitchFamily="18" charset="0"/>
              </a:rPr>
              <a:t>nos</a:t>
            </a:r>
            <a:r>
              <a:rPr lang="en-US" sz="1600" b="1" dirty="0" smtClean="0">
                <a:solidFill>
                  <a:srgbClr val="00B050"/>
                </a:solidFill>
                <a:latin typeface="Bell MT" panose="02020503060305020303" pitchFamily="18" charset="0"/>
              </a:rPr>
              <a:t> </a:t>
            </a:r>
            <a:r>
              <a:rPr lang="en-US" sz="1600" b="1" dirty="0" err="1" smtClean="0">
                <a:solidFill>
                  <a:srgbClr val="00B050"/>
                </a:solidFill>
                <a:latin typeface="Bell MT" panose="02020503060305020303" pitchFamily="18" charset="0"/>
              </a:rPr>
              <a:t>paysages</a:t>
            </a:r>
            <a:r>
              <a:rPr lang="en-US" sz="1600" b="1" dirty="0" smtClean="0">
                <a:solidFill>
                  <a:srgbClr val="00B050"/>
                </a:solidFill>
                <a:latin typeface="Bell MT" panose="02020503060305020303" pitchFamily="18" charset="0"/>
              </a:rPr>
              <a:t> </a:t>
            </a:r>
            <a:r>
              <a:rPr lang="en-US" sz="1600" b="1" dirty="0" err="1" smtClean="0">
                <a:solidFill>
                  <a:srgbClr val="00B050"/>
                </a:solidFill>
                <a:latin typeface="Bell MT" panose="02020503060305020303" pitchFamily="18" charset="0"/>
              </a:rPr>
              <a:t>agroécologiques</a:t>
            </a:r>
            <a:r>
              <a:rPr lang="en-US" sz="1600" b="1" dirty="0" smtClean="0">
                <a:solidFill>
                  <a:srgbClr val="00B050"/>
                </a:solidFill>
                <a:latin typeface="Bell MT" panose="02020503060305020303" pitchFamily="18" charset="0"/>
              </a:rPr>
              <a:t> </a:t>
            </a:r>
            <a:r>
              <a:rPr lang="en-US" sz="1600" b="1" dirty="0" err="1" smtClean="0">
                <a:solidFill>
                  <a:srgbClr val="00B050"/>
                </a:solidFill>
                <a:latin typeface="Bell MT" panose="02020503060305020303" pitchFamily="18" charset="0"/>
              </a:rPr>
              <a:t>productifs</a:t>
            </a:r>
            <a:r>
              <a:rPr lang="en-US" sz="1600" b="1" dirty="0" smtClean="0">
                <a:solidFill>
                  <a:srgbClr val="00B050"/>
                </a:solidFill>
                <a:latin typeface="Bell MT" panose="02020503060305020303" pitchFamily="18" charset="0"/>
              </a:rPr>
              <a:t> et durables.</a:t>
            </a:r>
          </a:p>
          <a:p>
            <a:pPr algn="just"/>
            <a:endParaRPr lang="en-US" sz="1600" b="1" dirty="0">
              <a:solidFill>
                <a:srgbClr val="00B050"/>
              </a:solidFill>
              <a:latin typeface="Bell MT" panose="02020503060305020303" pitchFamily="18" charset="0"/>
            </a:endParaRPr>
          </a:p>
        </p:txBody>
      </p:sp>
      <p:pic>
        <p:nvPicPr>
          <p:cNvPr id="1034" name="Picture 10" descr="L'Agroécologie peut nous sauver | Actes Su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0354" y="3604900"/>
            <a:ext cx="2128132" cy="28900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86647" y="45459"/>
            <a:ext cx="6457537" cy="523220"/>
          </a:xfrm>
          <a:prstGeom prst="rect">
            <a:avLst/>
          </a:prstGeom>
        </p:spPr>
        <p:txBody>
          <a:bodyPr wrap="none">
            <a:spAutoFit/>
          </a:bodyPr>
          <a:lstStyle/>
          <a:p>
            <a:r>
              <a:rPr lang="en-US" sz="2800" b="1" dirty="0" smtClean="0">
                <a:solidFill>
                  <a:srgbClr val="002060"/>
                </a:solidFill>
                <a:latin typeface="Bell MT" panose="02020503060305020303" pitchFamily="18" charset="0"/>
                <a:ea typeface="+mj-ea"/>
                <a:cs typeface="+mj-cs"/>
              </a:rPr>
              <a:t>II. Rappel du concept de </a:t>
            </a:r>
            <a:r>
              <a:rPr lang="en-US" sz="2800" b="1" dirty="0" err="1" smtClean="0">
                <a:solidFill>
                  <a:srgbClr val="002060"/>
                </a:solidFill>
                <a:latin typeface="Bell MT" panose="02020503060305020303" pitchFamily="18" charset="0"/>
                <a:ea typeface="+mj-ea"/>
                <a:cs typeface="+mj-cs"/>
              </a:rPr>
              <a:t>l’agro-écologie</a:t>
            </a:r>
            <a:endParaRPr lang="en-US" sz="2800" dirty="0">
              <a:solidFill>
                <a:srgbClr val="002060"/>
              </a:solidFill>
            </a:endParaRPr>
          </a:p>
        </p:txBody>
      </p:sp>
      <p:sp>
        <p:nvSpPr>
          <p:cNvPr id="10" name="Rectangle 9"/>
          <p:cNvSpPr/>
          <p:nvPr/>
        </p:nvSpPr>
        <p:spPr>
          <a:xfrm>
            <a:off x="192927" y="592418"/>
            <a:ext cx="4627742" cy="461665"/>
          </a:xfrm>
          <a:prstGeom prst="rect">
            <a:avLst/>
          </a:prstGeom>
        </p:spPr>
        <p:txBody>
          <a:bodyPr wrap="none">
            <a:spAutoFit/>
          </a:bodyPr>
          <a:lstStyle/>
          <a:p>
            <a:r>
              <a:rPr lang="en-US" sz="2400" b="1" dirty="0" smtClean="0">
                <a:solidFill>
                  <a:srgbClr val="002060"/>
                </a:solidFill>
                <a:latin typeface="Bell MT" panose="02020503060305020303" pitchFamily="18" charset="0"/>
                <a:ea typeface="+mj-ea"/>
                <a:cs typeface="+mj-cs"/>
              </a:rPr>
              <a:t>2.1. </a:t>
            </a:r>
            <a:r>
              <a:rPr lang="en-US" sz="2400" b="1" dirty="0" err="1" smtClean="0">
                <a:solidFill>
                  <a:srgbClr val="002060"/>
                </a:solidFill>
                <a:latin typeface="Bell MT" panose="02020503060305020303" pitchFamily="18" charset="0"/>
                <a:ea typeface="+mj-ea"/>
                <a:cs typeface="+mj-cs"/>
              </a:rPr>
              <a:t>Définition</a:t>
            </a:r>
            <a:r>
              <a:rPr lang="en-US" sz="2400" b="1" dirty="0" smtClean="0">
                <a:solidFill>
                  <a:srgbClr val="002060"/>
                </a:solidFill>
                <a:latin typeface="Bell MT" panose="02020503060305020303" pitchFamily="18" charset="0"/>
                <a:ea typeface="+mj-ea"/>
                <a:cs typeface="+mj-cs"/>
              </a:rPr>
              <a:t> de </a:t>
            </a:r>
            <a:r>
              <a:rPr lang="en-US" sz="2400" b="1" dirty="0" err="1" smtClean="0">
                <a:solidFill>
                  <a:srgbClr val="002060"/>
                </a:solidFill>
                <a:latin typeface="Bell MT" panose="02020503060305020303" pitchFamily="18" charset="0"/>
                <a:ea typeface="+mj-ea"/>
                <a:cs typeface="+mj-cs"/>
              </a:rPr>
              <a:t>l’agro-écologie</a:t>
            </a:r>
            <a:endParaRPr lang="en-US" sz="2400" dirty="0">
              <a:solidFill>
                <a:srgbClr val="002060"/>
              </a:solidFill>
            </a:endParaRPr>
          </a:p>
        </p:txBody>
      </p:sp>
    </p:spTree>
    <p:extLst>
      <p:ext uri="{BB962C8B-B14F-4D97-AF65-F5344CB8AC3E}">
        <p14:creationId xmlns:p14="http://schemas.microsoft.com/office/powerpoint/2010/main" val="12061380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3070" y="896915"/>
            <a:ext cx="10712390" cy="4801314"/>
          </a:xfrm>
          <a:prstGeom prst="rect">
            <a:avLst/>
          </a:prstGeom>
        </p:spPr>
        <p:txBody>
          <a:bodyPr wrap="square">
            <a:spAutoFit/>
          </a:bodyPr>
          <a:lstStyle/>
          <a:p>
            <a:pPr algn="just"/>
            <a:r>
              <a:rPr lang="en-US" b="1" dirty="0" smtClean="0">
                <a:solidFill>
                  <a:srgbClr val="00B050"/>
                </a:solidFill>
                <a:latin typeface="Bell MT" panose="02020503060305020303" pitchFamily="18" charset="0"/>
              </a:rPr>
              <a:t>a. </a:t>
            </a:r>
            <a:r>
              <a:rPr lang="en-US" b="1" dirty="0" smtClean="0">
                <a:solidFill>
                  <a:srgbClr val="00B050"/>
                </a:solidFill>
                <a:latin typeface="Bell MT" panose="02020503060305020303" pitchFamily="18" charset="0"/>
              </a:rPr>
              <a:t> </a:t>
            </a:r>
            <a:r>
              <a:rPr lang="en-US" b="1" dirty="0" smtClean="0">
                <a:solidFill>
                  <a:srgbClr val="00B050"/>
                </a:solidFill>
                <a:latin typeface="Bell MT" panose="02020503060305020303" pitchFamily="18" charset="0"/>
              </a:rPr>
              <a:t>Les </a:t>
            </a:r>
            <a:r>
              <a:rPr lang="en-US" b="1" dirty="0" err="1">
                <a:solidFill>
                  <a:srgbClr val="00B050"/>
                </a:solidFill>
                <a:latin typeface="Bell MT" panose="02020503060305020303" pitchFamily="18" charset="0"/>
              </a:rPr>
              <a:t>éléments</a:t>
            </a:r>
            <a:r>
              <a:rPr lang="en-US" b="1" dirty="0">
                <a:solidFill>
                  <a:srgbClr val="00B050"/>
                </a:solidFill>
                <a:latin typeface="Bell MT" panose="02020503060305020303" pitchFamily="18" charset="0"/>
              </a:rPr>
              <a:t> du </a:t>
            </a:r>
            <a:r>
              <a:rPr lang="en-US" b="1" dirty="0" smtClean="0">
                <a:solidFill>
                  <a:srgbClr val="00B050"/>
                </a:solidFill>
                <a:latin typeface="Bell MT" panose="02020503060305020303" pitchFamily="18" charset="0"/>
              </a:rPr>
              <a:t>design en agro-</a:t>
            </a:r>
            <a:r>
              <a:rPr lang="en-US" b="1" dirty="0" err="1" smtClean="0">
                <a:solidFill>
                  <a:srgbClr val="00B050"/>
                </a:solidFill>
                <a:latin typeface="Bell MT" panose="02020503060305020303" pitchFamily="18" charset="0"/>
              </a:rPr>
              <a:t>écologie</a:t>
            </a:r>
            <a:endParaRPr lang="en-US" b="1" dirty="0" smtClean="0">
              <a:solidFill>
                <a:srgbClr val="00B050"/>
              </a:solidFill>
              <a:latin typeface="Bell MT" panose="02020503060305020303" pitchFamily="18" charset="0"/>
            </a:endParaRPr>
          </a:p>
          <a:p>
            <a:pPr algn="just"/>
            <a:endParaRPr lang="en-US" b="1" dirty="0">
              <a:solidFill>
                <a:srgbClr val="00B050"/>
              </a:solidFill>
              <a:latin typeface="Bell MT" panose="02020503060305020303" pitchFamily="18" charset="0"/>
            </a:endParaRPr>
          </a:p>
          <a:p>
            <a:pPr algn="just"/>
            <a:r>
              <a:rPr lang="fr-FR" dirty="0" smtClean="0">
                <a:latin typeface="Bell MT" panose="02020503060305020303" pitchFamily="18" charset="0"/>
              </a:rPr>
              <a:t>• </a:t>
            </a:r>
            <a:r>
              <a:rPr lang="fr-FR" dirty="0">
                <a:latin typeface="Bell MT" panose="02020503060305020303" pitchFamily="18" charset="0"/>
              </a:rPr>
              <a:t>Utiliser au mieux les énergies naturelles (soleil, eau, vent) </a:t>
            </a:r>
            <a:endParaRPr lang="fr-FR" dirty="0" smtClean="0">
              <a:latin typeface="Bell MT" panose="02020503060305020303" pitchFamily="18" charset="0"/>
            </a:endParaRPr>
          </a:p>
          <a:p>
            <a:pPr algn="just"/>
            <a:r>
              <a:rPr lang="fr-FR" dirty="0" smtClean="0">
                <a:latin typeface="Bell MT" panose="02020503060305020303" pitchFamily="18" charset="0"/>
              </a:rPr>
              <a:t>• </a:t>
            </a:r>
            <a:r>
              <a:rPr lang="fr-FR" dirty="0">
                <a:latin typeface="Bell MT" panose="02020503060305020303" pitchFamily="18" charset="0"/>
              </a:rPr>
              <a:t>Limiter les besoins en ressources externes </a:t>
            </a:r>
            <a:endParaRPr lang="fr-FR" dirty="0" smtClean="0">
              <a:latin typeface="Bell MT" panose="02020503060305020303" pitchFamily="18" charset="0"/>
            </a:endParaRPr>
          </a:p>
          <a:p>
            <a:pPr algn="just"/>
            <a:r>
              <a:rPr lang="fr-FR" dirty="0" smtClean="0">
                <a:latin typeface="Bell MT" panose="02020503060305020303" pitchFamily="18" charset="0"/>
              </a:rPr>
              <a:t>• </a:t>
            </a:r>
            <a:r>
              <a:rPr lang="fr-FR" dirty="0">
                <a:latin typeface="Bell MT" panose="02020503060305020303" pitchFamily="18" charset="0"/>
              </a:rPr>
              <a:t>Minimiser le travail humain </a:t>
            </a:r>
            <a:endParaRPr lang="fr-FR" dirty="0" smtClean="0">
              <a:latin typeface="Bell MT" panose="02020503060305020303" pitchFamily="18" charset="0"/>
            </a:endParaRPr>
          </a:p>
          <a:p>
            <a:pPr algn="just"/>
            <a:r>
              <a:rPr lang="fr-FR" dirty="0" smtClean="0">
                <a:latin typeface="Bell MT" panose="02020503060305020303" pitchFamily="18" charset="0"/>
              </a:rPr>
              <a:t>• </a:t>
            </a:r>
            <a:r>
              <a:rPr lang="fr-FR" dirty="0">
                <a:latin typeface="Bell MT" panose="02020503060305020303" pitchFamily="18" charset="0"/>
              </a:rPr>
              <a:t>Polluer le moins possible </a:t>
            </a:r>
            <a:endParaRPr lang="fr-FR" dirty="0" smtClean="0">
              <a:latin typeface="Bell MT" panose="02020503060305020303" pitchFamily="18" charset="0"/>
            </a:endParaRPr>
          </a:p>
          <a:p>
            <a:pPr algn="just"/>
            <a:r>
              <a:rPr lang="fr-FR" dirty="0" smtClean="0">
                <a:latin typeface="Bell MT" panose="02020503060305020303" pitchFamily="18" charset="0"/>
              </a:rPr>
              <a:t>• </a:t>
            </a:r>
            <a:r>
              <a:rPr lang="fr-FR" dirty="0">
                <a:latin typeface="Bell MT" panose="02020503060305020303" pitchFamily="18" charset="0"/>
              </a:rPr>
              <a:t>Mettre en place un plan d'action pour régénérer et préserver la nature, </a:t>
            </a:r>
            <a:endParaRPr lang="fr-FR" dirty="0" smtClean="0">
              <a:latin typeface="Bell MT" panose="02020503060305020303" pitchFamily="18" charset="0"/>
            </a:endParaRPr>
          </a:p>
          <a:p>
            <a:pPr algn="just"/>
            <a:r>
              <a:rPr lang="fr-FR" dirty="0" smtClean="0">
                <a:latin typeface="Bell MT" panose="02020503060305020303" pitchFamily="18" charset="0"/>
              </a:rPr>
              <a:t>• </a:t>
            </a:r>
            <a:r>
              <a:rPr lang="fr-FR" dirty="0">
                <a:latin typeface="Bell MT" panose="02020503060305020303" pitchFamily="18" charset="0"/>
              </a:rPr>
              <a:t>Des systèmes durables pour plusieurs générations, </a:t>
            </a:r>
            <a:endParaRPr lang="fr-FR" dirty="0" smtClean="0">
              <a:latin typeface="Bell MT" panose="02020503060305020303" pitchFamily="18" charset="0"/>
            </a:endParaRPr>
          </a:p>
          <a:p>
            <a:pPr algn="just"/>
            <a:r>
              <a:rPr lang="fr-FR" dirty="0" smtClean="0">
                <a:latin typeface="Bell MT" panose="02020503060305020303" pitchFamily="18" charset="0"/>
              </a:rPr>
              <a:t>• </a:t>
            </a:r>
            <a:r>
              <a:rPr lang="fr-FR" dirty="0">
                <a:latin typeface="Bell MT" panose="02020503060305020303" pitchFamily="18" charset="0"/>
              </a:rPr>
              <a:t>L’</a:t>
            </a:r>
            <a:r>
              <a:rPr lang="fr-FR" dirty="0" err="1">
                <a:latin typeface="Bell MT" panose="02020503060305020303" pitchFamily="18" charset="0"/>
              </a:rPr>
              <a:t>auto-suffisance</a:t>
            </a:r>
            <a:r>
              <a:rPr lang="fr-FR" dirty="0">
                <a:latin typeface="Bell MT" panose="02020503060305020303" pitchFamily="18" charset="0"/>
              </a:rPr>
              <a:t>, gagner de temps, etc., </a:t>
            </a:r>
            <a:endParaRPr lang="fr-FR" dirty="0" smtClean="0">
              <a:latin typeface="Bell MT" panose="02020503060305020303" pitchFamily="18" charset="0"/>
            </a:endParaRPr>
          </a:p>
          <a:p>
            <a:pPr algn="just"/>
            <a:r>
              <a:rPr lang="fr-FR" dirty="0" smtClean="0">
                <a:latin typeface="Bell MT" panose="02020503060305020303" pitchFamily="18" charset="0"/>
              </a:rPr>
              <a:t>• </a:t>
            </a:r>
            <a:r>
              <a:rPr lang="fr-FR" dirty="0">
                <a:latin typeface="Bell MT" panose="02020503060305020303" pitchFamily="18" charset="0"/>
              </a:rPr>
              <a:t>Produire des aliments sains</a:t>
            </a:r>
            <a:r>
              <a:rPr lang="fr-FR" dirty="0" smtClean="0">
                <a:latin typeface="Bell MT" panose="02020503060305020303" pitchFamily="18" charset="0"/>
              </a:rPr>
              <a:t>,</a:t>
            </a:r>
          </a:p>
          <a:p>
            <a:pPr algn="just"/>
            <a:r>
              <a:rPr lang="fr-FR" dirty="0" smtClean="0">
                <a:latin typeface="Bell MT" panose="02020503060305020303" pitchFamily="18" charset="0"/>
              </a:rPr>
              <a:t> </a:t>
            </a:r>
            <a:r>
              <a:rPr lang="fr-FR" dirty="0">
                <a:latin typeface="Bell MT" panose="02020503060305020303" pitchFamily="18" charset="0"/>
              </a:rPr>
              <a:t>• Être plus résilient face à un avenir incertain au niveau de l'énergie et de la sécurité alimentaire notamment, </a:t>
            </a:r>
          </a:p>
          <a:p>
            <a:pPr algn="just"/>
            <a:r>
              <a:rPr lang="fr-FR" dirty="0" smtClean="0">
                <a:latin typeface="Bell MT" panose="02020503060305020303" pitchFamily="18" charset="0"/>
              </a:rPr>
              <a:t>• </a:t>
            </a:r>
            <a:r>
              <a:rPr lang="fr-FR" dirty="0">
                <a:latin typeface="Bell MT" panose="02020503060305020303" pitchFamily="18" charset="0"/>
              </a:rPr>
              <a:t>Situations des économies qui sont plutôt en fragilité au vu de la situation financière mondiale actuelle et à venir, et qui sert on ne sait quelles activités, à des endroits inconnus, etc., </a:t>
            </a:r>
            <a:endParaRPr lang="fr-FR" dirty="0" smtClean="0">
              <a:latin typeface="Bell MT" panose="02020503060305020303" pitchFamily="18" charset="0"/>
            </a:endParaRPr>
          </a:p>
          <a:p>
            <a:pPr algn="just"/>
            <a:r>
              <a:rPr lang="fr-FR" dirty="0" smtClean="0">
                <a:latin typeface="Bell MT" panose="02020503060305020303" pitchFamily="18" charset="0"/>
              </a:rPr>
              <a:t>• </a:t>
            </a:r>
            <a:r>
              <a:rPr lang="fr-FR" dirty="0">
                <a:latin typeface="Bell MT" panose="02020503060305020303" pitchFamily="18" charset="0"/>
              </a:rPr>
              <a:t>Le placement le plus rentable, le plus durable, et ce sur des générations (</a:t>
            </a:r>
            <a:r>
              <a:rPr lang="fr-FR" dirty="0" err="1">
                <a:latin typeface="Bell MT" panose="02020503060305020303" pitchFamily="18" charset="0"/>
              </a:rPr>
              <a:t>Broustey</a:t>
            </a:r>
            <a:r>
              <a:rPr lang="fr-FR" dirty="0">
                <a:latin typeface="Bell MT" panose="02020503060305020303" pitchFamily="18" charset="0"/>
              </a:rPr>
              <a:t> et Curci,2016). </a:t>
            </a:r>
            <a:endParaRPr lang="fr-FR" dirty="0" smtClean="0">
              <a:latin typeface="Bell MT" panose="02020503060305020303" pitchFamily="18" charset="0"/>
            </a:endParaRPr>
          </a:p>
          <a:p>
            <a:pPr algn="just"/>
            <a:r>
              <a:rPr lang="fr-FR" dirty="0" smtClean="0">
                <a:latin typeface="Bell MT" panose="02020503060305020303" pitchFamily="18" charset="0"/>
              </a:rPr>
              <a:t>Il </a:t>
            </a:r>
            <a:r>
              <a:rPr lang="fr-FR" dirty="0">
                <a:latin typeface="Bell MT" panose="02020503060305020303" pitchFamily="18" charset="0"/>
              </a:rPr>
              <a:t>s’agit donc en fait de bien penser chaque infrastructure ou aménagement en fonction de son utilité mais aussi les uns par rapport aux autres. En d’autres termes, comme le dit Gregory Derville « Passer du temps à faire fonctionner notre cerveau avant de faire travailler nos bras et nos jambes » (Derville et Le Toquin ,2018) .</a:t>
            </a:r>
            <a:endParaRPr lang="en-US" dirty="0">
              <a:latin typeface="Bell MT" panose="02020503060305020303" pitchFamily="18" charset="0"/>
            </a:endParaRPr>
          </a:p>
        </p:txBody>
      </p:sp>
    </p:spTree>
    <p:extLst>
      <p:ext uri="{BB962C8B-B14F-4D97-AF65-F5344CB8AC3E}">
        <p14:creationId xmlns:p14="http://schemas.microsoft.com/office/powerpoint/2010/main" val="972269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1769" y="117693"/>
            <a:ext cx="9043387" cy="6740307"/>
          </a:xfrm>
          <a:prstGeom prst="rect">
            <a:avLst/>
          </a:prstGeom>
        </p:spPr>
        <p:txBody>
          <a:bodyPr wrap="square">
            <a:spAutoFit/>
          </a:bodyPr>
          <a:lstStyle/>
          <a:p>
            <a:pPr algn="just"/>
            <a:endParaRPr lang="en-US" dirty="0">
              <a:solidFill>
                <a:srgbClr val="000000"/>
              </a:solidFill>
              <a:latin typeface="Bell MT" panose="02020503060305020303" pitchFamily="18" charset="0"/>
            </a:endParaRPr>
          </a:p>
          <a:p>
            <a:pPr algn="just"/>
            <a:r>
              <a:rPr lang="fr-FR" dirty="0">
                <a:solidFill>
                  <a:srgbClr val="000000"/>
                </a:solidFill>
                <a:latin typeface="Bell MT" panose="02020503060305020303" pitchFamily="18" charset="0"/>
              </a:rPr>
              <a:t>➢ </a:t>
            </a:r>
            <a:r>
              <a:rPr lang="fr-FR" b="1" dirty="0">
                <a:solidFill>
                  <a:srgbClr val="000000"/>
                </a:solidFill>
                <a:latin typeface="Bell MT" panose="02020503060305020303" pitchFamily="18" charset="0"/>
              </a:rPr>
              <a:t>Observation : </a:t>
            </a:r>
            <a:r>
              <a:rPr lang="fr-FR" dirty="0">
                <a:solidFill>
                  <a:srgbClr val="000000"/>
                </a:solidFill>
                <a:latin typeface="Bell MT" panose="02020503060305020303" pitchFamily="18" charset="0"/>
              </a:rPr>
              <a:t>Il s'agit d'observer librement, sans aucun jugement à priori et sans analyser, les différents éléments du terrain ( l'écoulement des pluies et leur densité , le débit de cours d'eau, type du sol, ensoleillement et l'ombre, les phénomènes climatique: humidité, évapotranspiration..., végétation, les acteurs cibles du terrain ...) et de comprendre la structure du terrain, la topographie, les flux, la composition et les cycles biologiques des éléments faunistiques et floristiques... Cette phase dure généralement une année (s'échelonne sur les 4 saisons</a:t>
            </a:r>
            <a:r>
              <a:rPr lang="fr-FR" dirty="0" smtClean="0">
                <a:solidFill>
                  <a:srgbClr val="000000"/>
                </a:solidFill>
                <a:latin typeface="Bell MT" panose="02020503060305020303" pitchFamily="18" charset="0"/>
              </a:rPr>
              <a:t>).</a:t>
            </a:r>
          </a:p>
          <a:p>
            <a:pPr algn="just"/>
            <a:endParaRPr lang="fr-FR" dirty="0">
              <a:solidFill>
                <a:srgbClr val="000000"/>
              </a:solidFill>
              <a:latin typeface="Bell MT" panose="02020503060305020303" pitchFamily="18" charset="0"/>
            </a:endParaRPr>
          </a:p>
          <a:p>
            <a:pPr algn="just"/>
            <a:r>
              <a:rPr lang="fr-FR" dirty="0">
                <a:solidFill>
                  <a:srgbClr val="000000"/>
                </a:solidFill>
                <a:latin typeface="Bell MT" panose="02020503060305020303" pitchFamily="18" charset="0"/>
              </a:rPr>
              <a:t>➢ </a:t>
            </a:r>
            <a:r>
              <a:rPr lang="fr-FR" b="1" dirty="0">
                <a:solidFill>
                  <a:srgbClr val="000000"/>
                </a:solidFill>
                <a:latin typeface="Bell MT" panose="02020503060305020303" pitchFamily="18" charset="0"/>
              </a:rPr>
              <a:t>Bordures : </a:t>
            </a:r>
            <a:r>
              <a:rPr lang="fr-FR" dirty="0">
                <a:solidFill>
                  <a:srgbClr val="000000"/>
                </a:solidFill>
                <a:latin typeface="Bell MT" panose="02020503060305020303" pitchFamily="18" charset="0"/>
              </a:rPr>
              <a:t>Il reflète les limites géographiques et physiques du terrain. Ainsi, l'optimisation de l'effet bordures dans le concept général du projet encourage le processus d'échange entre les couches du système et favorise la diversité et la productivité écologique (terre/mer, clairière/forêt ...) qui s'inspire toujours du concept de zones naturelles (la spirale, la forme d'une feuille, le zigzag d'une rivière...). </a:t>
            </a:r>
            <a:endParaRPr lang="fr-FR" dirty="0" smtClean="0">
              <a:solidFill>
                <a:srgbClr val="000000"/>
              </a:solidFill>
              <a:latin typeface="Bell MT" panose="02020503060305020303" pitchFamily="18" charset="0"/>
            </a:endParaRPr>
          </a:p>
          <a:p>
            <a:pPr algn="just"/>
            <a:endParaRPr lang="fr-FR" dirty="0">
              <a:solidFill>
                <a:srgbClr val="000000"/>
              </a:solidFill>
              <a:latin typeface="Bell MT" panose="02020503060305020303" pitchFamily="18" charset="0"/>
            </a:endParaRPr>
          </a:p>
          <a:p>
            <a:pPr algn="just"/>
            <a:r>
              <a:rPr lang="fr-FR" dirty="0">
                <a:solidFill>
                  <a:srgbClr val="000000"/>
                </a:solidFill>
                <a:latin typeface="Bell MT" panose="02020503060305020303" pitchFamily="18" charset="0"/>
              </a:rPr>
              <a:t>➢ </a:t>
            </a:r>
            <a:r>
              <a:rPr lang="fr-FR" b="1" dirty="0">
                <a:solidFill>
                  <a:srgbClr val="000000"/>
                </a:solidFill>
                <a:latin typeface="Bell MT" panose="02020503060305020303" pitchFamily="18" charset="0"/>
              </a:rPr>
              <a:t>Ressources: </a:t>
            </a:r>
            <a:r>
              <a:rPr lang="fr-FR" dirty="0">
                <a:solidFill>
                  <a:srgbClr val="000000"/>
                </a:solidFill>
                <a:latin typeface="Bell MT" panose="02020503060305020303" pitchFamily="18" charset="0"/>
              </a:rPr>
              <a:t>Il s'agit de déterminer les ressources disponibles (ressources naturelles, humaines, physiques, financières ...) à fin de connaitre leurs potentialités et leurs points de faiblesse. </a:t>
            </a:r>
            <a:endParaRPr lang="fr-FR" dirty="0" smtClean="0">
              <a:solidFill>
                <a:srgbClr val="000000"/>
              </a:solidFill>
              <a:latin typeface="Bell MT" panose="02020503060305020303" pitchFamily="18" charset="0"/>
            </a:endParaRPr>
          </a:p>
          <a:p>
            <a:pPr algn="just"/>
            <a:endParaRPr lang="fr-FR" dirty="0">
              <a:solidFill>
                <a:srgbClr val="000000"/>
              </a:solidFill>
              <a:latin typeface="Bell MT" panose="02020503060305020303" pitchFamily="18" charset="0"/>
            </a:endParaRPr>
          </a:p>
          <a:p>
            <a:pPr algn="just"/>
            <a:r>
              <a:rPr lang="fr-FR" dirty="0">
                <a:solidFill>
                  <a:srgbClr val="000000"/>
                </a:solidFill>
                <a:latin typeface="Bell MT" panose="02020503060305020303" pitchFamily="18" charset="0"/>
              </a:rPr>
              <a:t>➢ </a:t>
            </a:r>
            <a:r>
              <a:rPr lang="fr-FR" b="1" dirty="0">
                <a:solidFill>
                  <a:srgbClr val="000000"/>
                </a:solidFill>
                <a:latin typeface="Bell MT" panose="02020503060305020303" pitchFamily="18" charset="0"/>
              </a:rPr>
              <a:t>Evaluation : </a:t>
            </a:r>
            <a:r>
              <a:rPr lang="fr-FR" dirty="0">
                <a:solidFill>
                  <a:srgbClr val="000000"/>
                </a:solidFill>
                <a:latin typeface="Bell MT" panose="02020503060305020303" pitchFamily="18" charset="0"/>
              </a:rPr>
              <a:t>C'est l'évaluation de trois étapes précédentes pour préparer aux trois étapes suivantes, il s'agit donc d'une phase intermédiaire qui sert à faire le bilan de ce que l'on a entre les mains en triant les données recueillies en incorporant l'observation, les effets de bordure et l'analyse de site pour réussir à identifier non seulement nos besoins mais aussi les besoins du système. </a:t>
            </a:r>
          </a:p>
        </p:txBody>
      </p:sp>
      <p:pic>
        <p:nvPicPr>
          <p:cNvPr id="5" name="Picture 4" descr="Capture d’écran (106)_auto_x2"/>
          <p:cNvPicPr>
            <a:picLocks noChangeAspect="1" noChangeArrowheads="1"/>
          </p:cNvPicPr>
          <p:nvPr/>
        </p:nvPicPr>
        <p:blipFill rotWithShape="1">
          <a:blip r:embed="rId2">
            <a:extLst>
              <a:ext uri="{28A0092B-C50C-407E-A947-70E740481C1C}">
                <a14:useLocalDpi xmlns:a14="http://schemas.microsoft.com/office/drawing/2010/main" val="0"/>
              </a:ext>
            </a:extLst>
          </a:blip>
          <a:srcRect l="35803" r="56081" b="26292"/>
          <a:stretch/>
        </p:blipFill>
        <p:spPr bwMode="auto">
          <a:xfrm rot="10800000" flipV="1">
            <a:off x="-48336" y="0"/>
            <a:ext cx="2587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366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42910" y="88777"/>
            <a:ext cx="9645805" cy="6662648"/>
          </a:xfrm>
          <a:prstGeom prst="rect">
            <a:avLst/>
          </a:prstGeom>
        </p:spPr>
      </p:pic>
    </p:spTree>
    <p:extLst>
      <p:ext uri="{BB962C8B-B14F-4D97-AF65-F5344CB8AC3E}">
        <p14:creationId xmlns:p14="http://schemas.microsoft.com/office/powerpoint/2010/main" val="520532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67330" y="479395"/>
            <a:ext cx="11219319" cy="5974672"/>
          </a:xfrm>
          <a:prstGeom prst="rect">
            <a:avLst/>
          </a:prstGeom>
        </p:spPr>
      </p:pic>
    </p:spTree>
    <p:extLst>
      <p:ext uri="{BB962C8B-B14F-4D97-AF65-F5344CB8AC3E}">
        <p14:creationId xmlns:p14="http://schemas.microsoft.com/office/powerpoint/2010/main" val="3711741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55362" y="1424296"/>
            <a:ext cx="7472039" cy="3139321"/>
          </a:xfrm>
          <a:prstGeom prst="rect">
            <a:avLst/>
          </a:prstGeom>
        </p:spPr>
        <p:txBody>
          <a:bodyPr wrap="square">
            <a:spAutoFit/>
          </a:bodyPr>
          <a:lstStyle/>
          <a:p>
            <a:pPr algn="just"/>
            <a:r>
              <a:rPr lang="fr-FR" dirty="0">
                <a:solidFill>
                  <a:srgbClr val="000000"/>
                </a:solidFill>
                <a:latin typeface="Bell MT" panose="02020503060305020303" pitchFamily="18" charset="0"/>
              </a:rPr>
              <a:t>➢ </a:t>
            </a:r>
            <a:r>
              <a:rPr lang="fr-FR" b="1" dirty="0">
                <a:solidFill>
                  <a:srgbClr val="000000"/>
                </a:solidFill>
                <a:latin typeface="Bell MT" panose="02020503060305020303" pitchFamily="18" charset="0"/>
              </a:rPr>
              <a:t>Design : </a:t>
            </a:r>
            <a:r>
              <a:rPr lang="fr-FR" dirty="0">
                <a:solidFill>
                  <a:srgbClr val="000000"/>
                </a:solidFill>
                <a:latin typeface="Bell MT" panose="02020503060305020303" pitchFamily="18" charset="0"/>
              </a:rPr>
              <a:t>C'est la phase d'identification des idées de projet en identifiant les connexions entre tous éléments évoquées dans la phase ressource en utilisant la créativité et la rationalité dans la mise en place de chaque composant du projet à fin de définir le zonage de lieu.</a:t>
            </a:r>
          </a:p>
          <a:p>
            <a:pPr algn="just"/>
            <a:r>
              <a:rPr lang="fr-FR" dirty="0">
                <a:solidFill>
                  <a:srgbClr val="000000"/>
                </a:solidFill>
                <a:latin typeface="Bell MT" panose="02020503060305020303" pitchFamily="18" charset="0"/>
              </a:rPr>
              <a:t>➢ </a:t>
            </a:r>
            <a:r>
              <a:rPr lang="fr-FR" b="1" dirty="0">
                <a:solidFill>
                  <a:srgbClr val="000000"/>
                </a:solidFill>
                <a:latin typeface="Bell MT" panose="02020503060305020303" pitchFamily="18" charset="0"/>
              </a:rPr>
              <a:t>Implémentation : </a:t>
            </a:r>
            <a:r>
              <a:rPr lang="fr-FR" dirty="0">
                <a:solidFill>
                  <a:srgbClr val="000000"/>
                </a:solidFill>
                <a:latin typeface="Bell MT" panose="02020503060305020303" pitchFamily="18" charset="0"/>
              </a:rPr>
              <a:t>Il s'agit d'installer et de mettre en </a:t>
            </a:r>
            <a:r>
              <a:rPr lang="fr-FR" dirty="0" err="1">
                <a:solidFill>
                  <a:srgbClr val="000000"/>
                </a:solidFill>
                <a:latin typeface="Bell MT" panose="02020503060305020303" pitchFamily="18" charset="0"/>
              </a:rPr>
              <a:t>oeuvre</a:t>
            </a:r>
            <a:r>
              <a:rPr lang="fr-FR" dirty="0">
                <a:solidFill>
                  <a:srgbClr val="000000"/>
                </a:solidFill>
                <a:latin typeface="Bell MT" panose="02020503060305020303" pitchFamily="18" charset="0"/>
              </a:rPr>
              <a:t> le design en prenant compte de la planification temporelle, spatiale et financière du projet, la réglementation de la chronologie des actions à mener et l'organisation des tâches à réaliser. </a:t>
            </a:r>
          </a:p>
          <a:p>
            <a:pPr algn="just"/>
            <a:r>
              <a:rPr lang="fr-FR" dirty="0">
                <a:solidFill>
                  <a:srgbClr val="000000"/>
                </a:solidFill>
                <a:latin typeface="Bell MT" panose="02020503060305020303" pitchFamily="18" charset="0"/>
              </a:rPr>
              <a:t>➢ </a:t>
            </a:r>
            <a:r>
              <a:rPr lang="fr-FR" b="1" dirty="0">
                <a:solidFill>
                  <a:srgbClr val="000000"/>
                </a:solidFill>
                <a:latin typeface="Bell MT" panose="02020503060305020303" pitchFamily="18" charset="0"/>
              </a:rPr>
              <a:t>Maintenance : </a:t>
            </a:r>
            <a:r>
              <a:rPr lang="fr-FR" dirty="0">
                <a:solidFill>
                  <a:srgbClr val="000000"/>
                </a:solidFill>
                <a:latin typeface="Bell MT" panose="02020503060305020303" pitchFamily="18" charset="0"/>
              </a:rPr>
              <a:t>assurer la pérennité, la maintenance et la gestion du design par l'observation et l'évaluation de nouveau de système en faisant des ajustements mineurs si nécessaire. </a:t>
            </a:r>
          </a:p>
        </p:txBody>
      </p:sp>
      <p:pic>
        <p:nvPicPr>
          <p:cNvPr id="5" name="Image 4"/>
          <p:cNvPicPr>
            <a:picLocks noChangeAspect="1"/>
          </p:cNvPicPr>
          <p:nvPr/>
        </p:nvPicPr>
        <p:blipFill rotWithShape="1">
          <a:blip r:embed="rId2"/>
          <a:srcRect l="88354"/>
          <a:stretch/>
        </p:blipFill>
        <p:spPr>
          <a:xfrm>
            <a:off x="0" y="0"/>
            <a:ext cx="3666478" cy="6858000"/>
          </a:xfrm>
          <a:prstGeom prst="rect">
            <a:avLst/>
          </a:prstGeom>
        </p:spPr>
      </p:pic>
    </p:spTree>
    <p:extLst>
      <p:ext uri="{BB962C8B-B14F-4D97-AF65-F5344CB8AC3E}">
        <p14:creationId xmlns:p14="http://schemas.microsoft.com/office/powerpoint/2010/main" val="385586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b="18556"/>
          <a:stretch/>
        </p:blipFill>
        <p:spPr>
          <a:xfrm>
            <a:off x="1945112" y="791246"/>
            <a:ext cx="8500815" cy="5254448"/>
          </a:xfrm>
          <a:prstGeom prst="rect">
            <a:avLst/>
          </a:prstGeom>
        </p:spPr>
      </p:pic>
    </p:spTree>
    <p:extLst>
      <p:ext uri="{BB962C8B-B14F-4D97-AF65-F5344CB8AC3E}">
        <p14:creationId xmlns:p14="http://schemas.microsoft.com/office/powerpoint/2010/main" val="28527219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648071" y="333190"/>
            <a:ext cx="10571260" cy="6126526"/>
          </a:xfrm>
          <a:prstGeom prst="rect">
            <a:avLst/>
          </a:prstGeom>
        </p:spPr>
      </p:pic>
    </p:spTree>
    <p:extLst>
      <p:ext uri="{BB962C8B-B14F-4D97-AF65-F5344CB8AC3E}">
        <p14:creationId xmlns:p14="http://schemas.microsoft.com/office/powerpoint/2010/main" val="15273259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 non encadrée Permaculture Zones 24 36 Affiche image 1"/>
          <p:cNvPicPr>
            <a:picLocks noChangeAspect="1" noChangeArrowheads="1"/>
          </p:cNvPicPr>
          <p:nvPr/>
        </p:nvPicPr>
        <p:blipFill rotWithShape="1">
          <a:blip r:embed="rId2">
            <a:extLst>
              <a:ext uri="{28A0092B-C50C-407E-A947-70E740481C1C}">
                <a14:useLocalDpi xmlns:a14="http://schemas.microsoft.com/office/drawing/2010/main" val="0"/>
              </a:ext>
            </a:extLst>
          </a:blip>
          <a:srcRect l="10588" t="23348" r="10380" b="25374"/>
          <a:stretch/>
        </p:blipFill>
        <p:spPr bwMode="auto">
          <a:xfrm>
            <a:off x="1616529" y="424544"/>
            <a:ext cx="8266470" cy="578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201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onage-perma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571" y="1180729"/>
            <a:ext cx="5076872" cy="50853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679" y="665170"/>
            <a:ext cx="5598849" cy="5832366"/>
          </a:xfrm>
          <a:prstGeom prst="rect">
            <a:avLst/>
          </a:prstGeom>
        </p:spPr>
        <p:txBody>
          <a:bodyPr wrap="square">
            <a:spAutoFit/>
          </a:bodyPr>
          <a:lstStyle/>
          <a:p>
            <a:pPr algn="just">
              <a:spcBef>
                <a:spcPts val="1800"/>
              </a:spcBef>
              <a:spcAft>
                <a:spcPts val="600"/>
              </a:spcAft>
            </a:pPr>
            <a:r>
              <a:rPr lang="fr-FR" sz="1600" b="0" i="0" u="none" strike="noStrike" dirty="0" smtClean="0">
                <a:solidFill>
                  <a:srgbClr val="000000"/>
                </a:solidFill>
                <a:effectLst/>
                <a:latin typeface="Bell MT" panose="02020503060305020303" pitchFamily="18" charset="0"/>
              </a:rPr>
              <a:t>Qu’est-ce que le zonage en </a:t>
            </a:r>
            <a:r>
              <a:rPr lang="fr-FR" sz="1600" b="0" i="0" u="none" strike="noStrike" dirty="0" smtClean="0">
                <a:solidFill>
                  <a:srgbClr val="000000"/>
                </a:solidFill>
                <a:effectLst/>
                <a:latin typeface="Bell MT" panose="02020503060305020303" pitchFamily="18" charset="0"/>
              </a:rPr>
              <a:t>agro-écologie</a:t>
            </a:r>
            <a:r>
              <a:rPr lang="fr-FR" sz="1600" b="0" i="0" u="none" strike="noStrike" dirty="0" smtClean="0">
                <a:solidFill>
                  <a:srgbClr val="000000"/>
                </a:solidFill>
                <a:effectLst/>
                <a:latin typeface="Bell MT" panose="02020503060305020303" pitchFamily="18" charset="0"/>
              </a:rPr>
              <a:t> ?</a:t>
            </a:r>
            <a:endParaRPr lang="fr-FR" sz="1600" b="0" i="0" dirty="0" smtClean="0">
              <a:solidFill>
                <a:srgbClr val="1D2127"/>
              </a:solidFill>
              <a:effectLst/>
              <a:latin typeface="Bell MT" panose="02020503060305020303" pitchFamily="18" charset="0"/>
            </a:endParaRPr>
          </a:p>
          <a:p>
            <a:pPr algn="just"/>
            <a:r>
              <a:rPr lang="fr-FR" sz="1600" b="0" i="0" u="none" strike="noStrike" dirty="0" smtClean="0">
                <a:solidFill>
                  <a:srgbClr val="000000"/>
                </a:solidFill>
                <a:effectLst/>
                <a:latin typeface="Bell MT" panose="02020503060305020303" pitchFamily="18" charset="0"/>
              </a:rPr>
              <a:t>Le</a:t>
            </a:r>
            <a:r>
              <a:rPr lang="fr-FR" sz="1600" b="1" i="0" u="none" strike="noStrike" dirty="0" smtClean="0">
                <a:solidFill>
                  <a:srgbClr val="000000"/>
                </a:solidFill>
                <a:effectLst/>
                <a:latin typeface="Bell MT" panose="02020503060305020303" pitchFamily="18" charset="0"/>
              </a:rPr>
              <a:t> zonage</a:t>
            </a:r>
            <a:r>
              <a:rPr lang="fr-FR" sz="1600" b="0" i="0" u="none" strike="noStrike" dirty="0" smtClean="0">
                <a:solidFill>
                  <a:srgbClr val="000000"/>
                </a:solidFill>
                <a:effectLst/>
                <a:latin typeface="Bell MT" panose="02020503060305020303" pitchFamily="18" charset="0"/>
              </a:rPr>
              <a:t>, ou </a:t>
            </a:r>
            <a:r>
              <a:rPr lang="fr-FR" sz="1600" b="0" i="1" u="none" strike="noStrike" dirty="0" smtClean="0">
                <a:solidFill>
                  <a:srgbClr val="000000"/>
                </a:solidFill>
                <a:effectLst/>
                <a:latin typeface="Bell MT" panose="02020503060305020303" pitchFamily="18" charset="0"/>
              </a:rPr>
              <a:t>zoning, </a:t>
            </a:r>
            <a:r>
              <a:rPr lang="fr-FR" sz="1600" b="0" i="0" u="none" strike="noStrike" dirty="0" smtClean="0">
                <a:solidFill>
                  <a:srgbClr val="000000"/>
                </a:solidFill>
                <a:effectLst/>
                <a:latin typeface="Bell MT" panose="02020503060305020303" pitchFamily="18" charset="0"/>
              </a:rPr>
              <a:t>en </a:t>
            </a:r>
            <a:r>
              <a:rPr lang="fr-FR" sz="1600" b="0" i="0" u="none" strike="noStrike" dirty="0" smtClean="0">
                <a:solidFill>
                  <a:srgbClr val="000000"/>
                </a:solidFill>
                <a:effectLst/>
                <a:latin typeface="Bell MT" panose="02020503060305020303" pitchFamily="18" charset="0"/>
              </a:rPr>
              <a:t>agro-écologie, </a:t>
            </a:r>
            <a:r>
              <a:rPr lang="fr-FR" sz="1600" b="0" i="0" u="none" strike="noStrike" dirty="0" smtClean="0">
                <a:solidFill>
                  <a:srgbClr val="000000"/>
                </a:solidFill>
                <a:effectLst/>
                <a:latin typeface="Bell MT" panose="02020503060305020303" pitchFamily="18" charset="0"/>
              </a:rPr>
              <a:t>correspond aux zones d’intensité d’utilisation d’un site.</a:t>
            </a:r>
            <a:endParaRPr lang="fr-FR" sz="1600" b="0" i="0" dirty="0" smtClean="0">
              <a:solidFill>
                <a:srgbClr val="1D2127"/>
              </a:solidFill>
              <a:effectLst/>
              <a:latin typeface="Bell MT" panose="02020503060305020303" pitchFamily="18" charset="0"/>
            </a:endParaRPr>
          </a:p>
          <a:p>
            <a:pPr algn="just"/>
            <a:r>
              <a:rPr lang="fr-FR" sz="1600" b="0" i="0" u="none" strike="noStrike" dirty="0" smtClean="0">
                <a:solidFill>
                  <a:srgbClr val="000000"/>
                </a:solidFill>
                <a:effectLst/>
                <a:latin typeface="Bell MT" panose="02020503060305020303" pitchFamily="18" charset="0"/>
              </a:rPr>
              <a:t>En effet, il y a des endroits qui nécessitent des visites régulières, voire plusieurs fois par jour, et d’autres beaucoup moins. Découper votre terrain en zones vise alors à optimiser le travail sur place : généralement, plus la fréquence des soins et des récoltes est grande, plus ils devront se faire </a:t>
            </a:r>
            <a:r>
              <a:rPr lang="fr-FR" sz="1600" b="1" i="0" u="none" strike="noStrike" dirty="0" smtClean="0">
                <a:solidFill>
                  <a:srgbClr val="000000"/>
                </a:solidFill>
                <a:effectLst/>
                <a:latin typeface="Bell MT" panose="02020503060305020303" pitchFamily="18" charset="0"/>
              </a:rPr>
              <a:t>à proximité de votre lieu de vie</a:t>
            </a:r>
            <a:r>
              <a:rPr lang="fr-FR" sz="1600" b="0" i="0" u="none" strike="noStrike" dirty="0" smtClean="0">
                <a:solidFill>
                  <a:srgbClr val="000000"/>
                </a:solidFill>
                <a:effectLst/>
                <a:latin typeface="Bell MT" panose="02020503060305020303" pitchFamily="18" charset="0"/>
              </a:rPr>
              <a:t>, qui correspond à la zone 0.</a:t>
            </a:r>
            <a:r>
              <a:rPr lang="fr-FR" sz="1600" b="0" i="0" dirty="0" smtClean="0">
                <a:solidFill>
                  <a:srgbClr val="1D2127"/>
                </a:solidFill>
                <a:effectLst/>
                <a:latin typeface="Bell MT" panose="02020503060305020303" pitchFamily="18" charset="0"/>
              </a:rPr>
              <a:t/>
            </a:r>
            <a:br>
              <a:rPr lang="fr-FR" sz="1600" b="0" i="0" dirty="0" smtClean="0">
                <a:solidFill>
                  <a:srgbClr val="1D2127"/>
                </a:solidFill>
                <a:effectLst/>
                <a:latin typeface="Bell MT" panose="02020503060305020303" pitchFamily="18" charset="0"/>
              </a:rPr>
            </a:br>
            <a:r>
              <a:rPr lang="fr-FR" sz="1600" b="0" i="0" dirty="0" smtClean="0">
                <a:solidFill>
                  <a:srgbClr val="1D2127"/>
                </a:solidFill>
                <a:effectLst/>
                <a:latin typeface="Bell MT" panose="02020503060305020303" pitchFamily="18" charset="0"/>
              </a:rPr>
              <a:t/>
            </a:r>
            <a:br>
              <a:rPr lang="fr-FR" sz="1600" b="0" i="0" dirty="0" smtClean="0">
                <a:solidFill>
                  <a:srgbClr val="1D2127"/>
                </a:solidFill>
                <a:effectLst/>
                <a:latin typeface="Bell MT" panose="02020503060305020303" pitchFamily="18" charset="0"/>
              </a:rPr>
            </a:br>
            <a:endParaRPr lang="fr-FR" sz="1600" b="0" i="0" dirty="0" smtClean="0">
              <a:solidFill>
                <a:srgbClr val="1D2127"/>
              </a:solidFill>
              <a:effectLst/>
              <a:latin typeface="Bell MT" panose="02020503060305020303" pitchFamily="18" charset="0"/>
            </a:endParaRPr>
          </a:p>
          <a:p>
            <a:pPr algn="just"/>
            <a:r>
              <a:rPr lang="fr-FR" sz="1600" b="0" i="0" u="none" strike="noStrike" dirty="0" smtClean="0">
                <a:solidFill>
                  <a:srgbClr val="000000"/>
                </a:solidFill>
                <a:effectLst/>
                <a:latin typeface="Bell MT" panose="02020503060305020303" pitchFamily="18" charset="0"/>
              </a:rPr>
              <a:t>La zone 1, celle où vous vous rendez fréquemment, sera donc la plus proche de la maison, et la zone 5, qui nécessite peu d’interventions de votre part, sera la plus éloignée.</a:t>
            </a:r>
            <a:r>
              <a:rPr lang="fr-FR" sz="1600" b="0" i="0" dirty="0" smtClean="0">
                <a:solidFill>
                  <a:srgbClr val="1D2127"/>
                </a:solidFill>
                <a:effectLst/>
                <a:latin typeface="Bell MT" panose="02020503060305020303" pitchFamily="18" charset="0"/>
              </a:rPr>
              <a:t/>
            </a:r>
            <a:br>
              <a:rPr lang="fr-FR" sz="1600" b="0" i="0" dirty="0" smtClean="0">
                <a:solidFill>
                  <a:srgbClr val="1D2127"/>
                </a:solidFill>
                <a:effectLst/>
                <a:latin typeface="Bell MT" panose="02020503060305020303" pitchFamily="18" charset="0"/>
              </a:rPr>
            </a:br>
            <a:r>
              <a:rPr lang="fr-FR" sz="1600" b="0" i="0" dirty="0" smtClean="0">
                <a:solidFill>
                  <a:srgbClr val="1D2127"/>
                </a:solidFill>
                <a:effectLst/>
                <a:latin typeface="Bell MT" panose="02020503060305020303" pitchFamily="18" charset="0"/>
              </a:rPr>
              <a:t/>
            </a:r>
            <a:br>
              <a:rPr lang="fr-FR" sz="1600" b="0" i="0" dirty="0" smtClean="0">
                <a:solidFill>
                  <a:srgbClr val="1D2127"/>
                </a:solidFill>
                <a:effectLst/>
                <a:latin typeface="Bell MT" panose="02020503060305020303" pitchFamily="18" charset="0"/>
              </a:rPr>
            </a:br>
            <a:endParaRPr lang="fr-FR" sz="1600" b="0" i="0" dirty="0" smtClean="0">
              <a:solidFill>
                <a:srgbClr val="1D2127"/>
              </a:solidFill>
              <a:effectLst/>
              <a:latin typeface="Bell MT" panose="02020503060305020303" pitchFamily="18" charset="0"/>
            </a:endParaRPr>
          </a:p>
          <a:p>
            <a:pPr algn="just"/>
            <a:r>
              <a:rPr lang="fr-FR" sz="1600" b="0" i="0" u="none" strike="noStrike" dirty="0" smtClean="0">
                <a:solidFill>
                  <a:srgbClr val="000000"/>
                </a:solidFill>
                <a:effectLst/>
                <a:latin typeface="Bell MT" panose="02020503060305020303" pitchFamily="18" charset="0"/>
              </a:rPr>
              <a:t>Les terrains de plus petites surfaces, comme les terrains urbains, ne disposent que des zones 0, 1 voire 2. </a:t>
            </a:r>
            <a:r>
              <a:rPr lang="fr-FR" sz="1600" b="0" i="0" dirty="0" smtClean="0">
                <a:solidFill>
                  <a:srgbClr val="1D2127"/>
                </a:solidFill>
                <a:effectLst/>
                <a:latin typeface="Bell MT" panose="02020503060305020303" pitchFamily="18" charset="0"/>
              </a:rPr>
              <a:t/>
            </a:r>
            <a:br>
              <a:rPr lang="fr-FR" sz="1600" b="0" i="0" dirty="0" smtClean="0">
                <a:solidFill>
                  <a:srgbClr val="1D2127"/>
                </a:solidFill>
                <a:effectLst/>
                <a:latin typeface="Bell MT" panose="02020503060305020303" pitchFamily="18" charset="0"/>
              </a:rPr>
            </a:br>
            <a:r>
              <a:rPr lang="fr-FR" sz="1600" b="0" i="0" dirty="0" smtClean="0">
                <a:solidFill>
                  <a:srgbClr val="1D2127"/>
                </a:solidFill>
                <a:effectLst/>
                <a:latin typeface="Bell MT" panose="02020503060305020303" pitchFamily="18" charset="0"/>
              </a:rPr>
              <a:t/>
            </a:r>
            <a:br>
              <a:rPr lang="fr-FR" sz="1600" b="0" i="0" dirty="0" smtClean="0">
                <a:solidFill>
                  <a:srgbClr val="1D2127"/>
                </a:solidFill>
                <a:effectLst/>
                <a:latin typeface="Bell MT" panose="02020503060305020303" pitchFamily="18" charset="0"/>
              </a:rPr>
            </a:br>
            <a:endParaRPr lang="fr-FR" sz="1600" b="0" i="0" dirty="0" smtClean="0">
              <a:solidFill>
                <a:srgbClr val="1D2127"/>
              </a:solidFill>
              <a:effectLst/>
              <a:latin typeface="Bell MT" panose="02020503060305020303" pitchFamily="18" charset="0"/>
            </a:endParaRPr>
          </a:p>
          <a:p>
            <a:pPr algn="just"/>
            <a:r>
              <a:rPr lang="fr-FR" sz="1600" b="0" i="0" u="none" strike="noStrike" dirty="0" smtClean="0">
                <a:solidFill>
                  <a:srgbClr val="000000"/>
                </a:solidFill>
                <a:effectLst/>
                <a:latin typeface="Bell MT" panose="02020503060305020303" pitchFamily="18" charset="0"/>
              </a:rPr>
              <a:t>Le zonage se définit lors de la création du </a:t>
            </a:r>
            <a:r>
              <a:rPr lang="fr-FR" sz="1600" b="1" i="0" u="none" strike="noStrike" dirty="0" smtClean="0">
                <a:solidFill>
                  <a:srgbClr val="000000"/>
                </a:solidFill>
                <a:effectLst/>
                <a:latin typeface="Bell MT" panose="02020503060305020303" pitchFamily="18" charset="0"/>
              </a:rPr>
              <a:t>design </a:t>
            </a:r>
            <a:r>
              <a:rPr lang="fr-FR" sz="1600" b="0" i="0" u="none" strike="noStrike" dirty="0" smtClean="0">
                <a:solidFill>
                  <a:srgbClr val="000000"/>
                </a:solidFill>
                <a:effectLst/>
                <a:latin typeface="Bell MT" panose="02020503060305020303" pitchFamily="18" charset="0"/>
              </a:rPr>
              <a:t>de votre projet, quel qu’il soit : transformation d’un lieu existant ou création complète, potager, </a:t>
            </a:r>
            <a:r>
              <a:rPr lang="fr-FR" sz="1600" b="0" i="0" strike="noStrike" dirty="0" smtClean="0">
                <a:effectLst/>
                <a:latin typeface="Bell MT" panose="02020503060305020303" pitchFamily="18" charset="0"/>
              </a:rPr>
              <a:t>jardin-forêt </a:t>
            </a:r>
            <a:r>
              <a:rPr lang="fr-FR" sz="1600" b="0" i="0" u="none" strike="noStrike" dirty="0" smtClean="0">
                <a:solidFill>
                  <a:srgbClr val="000000"/>
                </a:solidFill>
                <a:effectLst/>
                <a:latin typeface="Bell MT" panose="02020503060305020303" pitchFamily="18" charset="0"/>
              </a:rPr>
              <a:t>ou projet agricole ou artisanal.</a:t>
            </a:r>
            <a:endParaRPr lang="fr-FR" sz="1600" b="0" i="0" dirty="0">
              <a:solidFill>
                <a:srgbClr val="1D2127"/>
              </a:solidFill>
              <a:effectLst/>
              <a:latin typeface="Bell MT" panose="02020503060305020303" pitchFamily="18" charset="0"/>
            </a:endParaRPr>
          </a:p>
        </p:txBody>
      </p:sp>
    </p:spTree>
    <p:extLst>
      <p:ext uri="{BB962C8B-B14F-4D97-AF65-F5344CB8AC3E}">
        <p14:creationId xmlns:p14="http://schemas.microsoft.com/office/powerpoint/2010/main" val="16262710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8066" y="2936924"/>
            <a:ext cx="7476693" cy="3477875"/>
          </a:xfrm>
          <a:prstGeom prst="rect">
            <a:avLst/>
          </a:prstGeom>
        </p:spPr>
        <p:txBody>
          <a:bodyPr wrap="square">
            <a:spAutoFit/>
          </a:bodyPr>
          <a:lstStyle/>
          <a:p>
            <a:r>
              <a:rPr lang="fr-FR" sz="1400" b="1" i="0" dirty="0" smtClean="0">
                <a:solidFill>
                  <a:srgbClr val="008000"/>
                </a:solidFill>
                <a:effectLst/>
                <a:latin typeface="Bell MT" panose="02020503060305020303" pitchFamily="18" charset="0"/>
              </a:rPr>
              <a:t>Zone 1 – Qui nécessite des visites très régulières</a:t>
            </a:r>
            <a:endParaRPr lang="fr-FR" sz="1400" b="1" i="0" dirty="0" smtClean="0">
              <a:effectLst/>
              <a:latin typeface="Bell MT" panose="02020503060305020303" pitchFamily="18" charset="0"/>
            </a:endParaRPr>
          </a:p>
          <a:p>
            <a:r>
              <a:rPr lang="fr-FR" sz="1600" b="0" i="0" dirty="0" smtClean="0">
                <a:effectLst/>
                <a:latin typeface="Bell MT" panose="02020503060305020303" pitchFamily="18" charset="0"/>
              </a:rPr>
              <a:t>Dans cette zone, il est demandé d’installer des </a:t>
            </a:r>
            <a:r>
              <a:rPr lang="fr-FR" sz="1600" b="1" i="0" dirty="0" smtClean="0">
                <a:effectLst/>
                <a:latin typeface="Bell MT" panose="02020503060305020303" pitchFamily="18" charset="0"/>
              </a:rPr>
              <a:t>éléments qui demandent un entretien régulier et/ou des visites très fréquentes</a:t>
            </a:r>
            <a:r>
              <a:rPr lang="fr-FR" sz="1600" b="0" i="0" dirty="0" smtClean="0">
                <a:effectLst/>
                <a:latin typeface="Bell MT" panose="02020503060305020303" pitchFamily="18" charset="0"/>
              </a:rPr>
              <a:t>, comme :</a:t>
            </a:r>
          </a:p>
          <a:p>
            <a:pPr>
              <a:buFont typeface="Arial" panose="020B0604020202020204" pitchFamily="34" charset="0"/>
              <a:buChar char="•"/>
            </a:pPr>
            <a:r>
              <a:rPr lang="fr-FR" sz="1600" b="0" i="0" dirty="0" smtClean="0">
                <a:effectLst/>
                <a:latin typeface="Bell MT" panose="02020503060305020303" pitchFamily="18" charset="0"/>
              </a:rPr>
              <a:t>le potager en </a:t>
            </a:r>
            <a:r>
              <a:rPr lang="fr-FR" sz="1600" b="0" i="0" dirty="0" smtClean="0">
                <a:effectLst/>
                <a:latin typeface="Bell MT" panose="02020503060305020303" pitchFamily="18" charset="0"/>
              </a:rPr>
              <a:t>agro-écologie </a:t>
            </a:r>
            <a:r>
              <a:rPr lang="fr-FR" sz="1600" b="0" i="0" dirty="0" smtClean="0">
                <a:effectLst/>
                <a:latin typeface="Bell MT" panose="02020503060305020303" pitchFamily="18" charset="0"/>
              </a:rPr>
              <a:t>;</a:t>
            </a:r>
          </a:p>
          <a:p>
            <a:pPr>
              <a:buFont typeface="Arial" panose="020B0604020202020204" pitchFamily="34" charset="0"/>
              <a:buChar char="•"/>
            </a:pPr>
            <a:r>
              <a:rPr lang="fr-FR" sz="1600" b="0" i="0" dirty="0" smtClean="0">
                <a:effectLst/>
                <a:latin typeface="Bell MT" panose="02020503060305020303" pitchFamily="18" charset="0"/>
              </a:rPr>
              <a:t>une serre ;</a:t>
            </a:r>
          </a:p>
          <a:p>
            <a:pPr>
              <a:buFont typeface="Arial" panose="020B0604020202020204" pitchFamily="34" charset="0"/>
              <a:buChar char="•"/>
            </a:pPr>
            <a:r>
              <a:rPr lang="fr-FR" sz="1600" b="0" i="0" dirty="0" smtClean="0">
                <a:effectLst/>
                <a:latin typeface="Bell MT" panose="02020503060305020303" pitchFamily="18" charset="0"/>
              </a:rPr>
              <a:t>un poulailler ;</a:t>
            </a:r>
          </a:p>
          <a:p>
            <a:r>
              <a:rPr lang="fr-FR" sz="1400" b="1" i="0" dirty="0" smtClean="0">
                <a:solidFill>
                  <a:srgbClr val="008000"/>
                </a:solidFill>
                <a:effectLst/>
                <a:latin typeface="Bell MT" panose="02020503060305020303" pitchFamily="18" charset="0"/>
              </a:rPr>
              <a:t>La zone 2 – Qui nécessite quelques visites</a:t>
            </a:r>
            <a:endParaRPr lang="fr-FR" sz="1400" b="0" i="0" dirty="0" smtClean="0">
              <a:effectLst/>
              <a:latin typeface="Bell MT" panose="02020503060305020303" pitchFamily="18" charset="0"/>
            </a:endParaRPr>
          </a:p>
          <a:p>
            <a:r>
              <a:rPr lang="fr-FR" sz="1600" b="0" i="0" dirty="0" smtClean="0">
                <a:effectLst/>
                <a:latin typeface="Bell MT" panose="02020503060305020303" pitchFamily="18" charset="0"/>
              </a:rPr>
              <a:t>La zone 2 accueille les éléments du jardin </a:t>
            </a:r>
            <a:r>
              <a:rPr lang="fr-FR" sz="1600" b="0" i="0" dirty="0" smtClean="0">
                <a:effectLst/>
                <a:latin typeface="Bell MT" panose="02020503060305020303" pitchFamily="18" charset="0"/>
              </a:rPr>
              <a:t>qui demandent </a:t>
            </a:r>
            <a:r>
              <a:rPr lang="fr-FR" sz="1600" b="0" i="0" dirty="0" smtClean="0">
                <a:effectLst/>
                <a:latin typeface="Bell MT" panose="02020503060305020303" pitchFamily="18" charset="0"/>
              </a:rPr>
              <a:t>des visites régulières, voire quotidiennes. </a:t>
            </a:r>
          </a:p>
          <a:p>
            <a:r>
              <a:rPr lang="fr-FR" sz="1600" dirty="0" smtClean="0">
                <a:latin typeface="Bell MT" panose="02020503060305020303" pitchFamily="18" charset="0"/>
              </a:rPr>
              <a:t>Il est souhaitable de </a:t>
            </a:r>
            <a:r>
              <a:rPr lang="fr-FR" sz="1600" b="0" i="0" dirty="0" smtClean="0">
                <a:effectLst/>
                <a:latin typeface="Bell MT" panose="02020503060305020303" pitchFamily="18" charset="0"/>
              </a:rPr>
              <a:t> planter des </a:t>
            </a:r>
            <a:r>
              <a:rPr lang="fr-FR" sz="1600" b="1" i="0" dirty="0" smtClean="0">
                <a:effectLst/>
                <a:latin typeface="Bell MT" panose="02020503060305020303" pitchFamily="18" charset="0"/>
              </a:rPr>
              <a:t>petits fruitiers</a:t>
            </a:r>
            <a:r>
              <a:rPr lang="fr-FR" sz="1600" b="0" i="0" dirty="0" smtClean="0">
                <a:effectLst/>
                <a:latin typeface="Bell MT" panose="02020503060305020303" pitchFamily="18" charset="0"/>
              </a:rPr>
              <a:t>, comme :</a:t>
            </a:r>
          </a:p>
          <a:p>
            <a:pPr>
              <a:buFont typeface="Arial" panose="020B0604020202020204" pitchFamily="34" charset="0"/>
              <a:buChar char="•"/>
            </a:pPr>
            <a:r>
              <a:rPr lang="fr-FR" sz="1600" b="0" i="0" dirty="0" smtClean="0">
                <a:effectLst/>
                <a:latin typeface="Bell MT" panose="02020503060305020303" pitchFamily="18" charset="0"/>
              </a:rPr>
              <a:t>un Pommier ;</a:t>
            </a:r>
          </a:p>
          <a:p>
            <a:pPr>
              <a:buFont typeface="Arial" panose="020B0604020202020204" pitchFamily="34" charset="0"/>
              <a:buChar char="•"/>
            </a:pPr>
            <a:r>
              <a:rPr lang="fr-FR" sz="1600" b="0" i="0" dirty="0" smtClean="0">
                <a:effectLst/>
                <a:latin typeface="Bell MT" panose="02020503060305020303" pitchFamily="18" charset="0"/>
              </a:rPr>
              <a:t>un poirier ;</a:t>
            </a:r>
          </a:p>
          <a:p>
            <a:pPr>
              <a:buFont typeface="Arial" panose="020B0604020202020204" pitchFamily="34" charset="0"/>
              <a:buChar char="•"/>
            </a:pPr>
            <a:r>
              <a:rPr lang="fr-FR" sz="1600" b="0" i="0" dirty="0" smtClean="0">
                <a:effectLst/>
                <a:latin typeface="Bell MT" panose="02020503060305020303" pitchFamily="18" charset="0"/>
              </a:rPr>
              <a:t>etc.</a:t>
            </a:r>
          </a:p>
          <a:p>
            <a:r>
              <a:rPr lang="fr-FR" sz="1600" b="0" i="0" dirty="0" smtClean="0">
                <a:effectLst/>
                <a:latin typeface="Bell MT" panose="02020503060305020303" pitchFamily="18" charset="0"/>
              </a:rPr>
              <a:t>Cette zone peut également accueillir </a:t>
            </a:r>
            <a:r>
              <a:rPr lang="fr-FR" sz="1600" b="1" i="0" dirty="0" smtClean="0">
                <a:effectLst/>
                <a:latin typeface="Bell MT" panose="02020503060305020303" pitchFamily="18" charset="0"/>
              </a:rPr>
              <a:t>un petit bassin</a:t>
            </a:r>
            <a:r>
              <a:rPr lang="fr-FR" sz="1600" b="0" i="0" dirty="0" smtClean="0">
                <a:effectLst/>
                <a:latin typeface="Bell MT" panose="02020503060305020303" pitchFamily="18" charset="0"/>
              </a:rPr>
              <a:t>.</a:t>
            </a:r>
          </a:p>
        </p:txBody>
      </p:sp>
      <p:pic>
        <p:nvPicPr>
          <p:cNvPr id="7" name="Picture 2" descr="Prévoir les zones dans son design de permaculture permet d'être plus efficace au quotidien"/>
          <p:cNvPicPr>
            <a:picLocks noChangeAspect="1" noChangeArrowheads="1"/>
          </p:cNvPicPr>
          <p:nvPr/>
        </p:nvPicPr>
        <p:blipFill rotWithShape="1">
          <a:blip r:embed="rId2">
            <a:extLst>
              <a:ext uri="{28A0092B-C50C-407E-A947-70E740481C1C}">
                <a14:useLocalDpi xmlns:a14="http://schemas.microsoft.com/office/drawing/2010/main" val="0"/>
              </a:ext>
            </a:extLst>
          </a:blip>
          <a:srcRect r="56833"/>
          <a:stretch/>
        </p:blipFill>
        <p:spPr bwMode="auto">
          <a:xfrm>
            <a:off x="7219384" y="417250"/>
            <a:ext cx="4410363" cy="57410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2657" y="417250"/>
            <a:ext cx="7592101" cy="2616101"/>
          </a:xfrm>
          <a:prstGeom prst="rect">
            <a:avLst/>
          </a:prstGeom>
        </p:spPr>
        <p:txBody>
          <a:bodyPr wrap="square">
            <a:spAutoFit/>
          </a:bodyPr>
          <a:lstStyle/>
          <a:p>
            <a:r>
              <a:rPr lang="fr-FR" sz="1400" b="1" i="0" dirty="0" smtClean="0">
                <a:solidFill>
                  <a:srgbClr val="008000"/>
                </a:solidFill>
                <a:effectLst/>
                <a:latin typeface="Bell MT" panose="02020503060305020303" pitchFamily="18" charset="0"/>
              </a:rPr>
              <a:t>Que peut-on installer dans ces différentes zones ?</a:t>
            </a:r>
            <a:endParaRPr lang="fr-FR" sz="1400" b="0" i="0" dirty="0" smtClean="0">
              <a:effectLst/>
              <a:latin typeface="Bell MT" panose="02020503060305020303" pitchFamily="18" charset="0"/>
            </a:endParaRPr>
          </a:p>
          <a:p>
            <a:r>
              <a:rPr lang="fr-FR" b="0" i="0" dirty="0" smtClean="0">
                <a:effectLst/>
                <a:latin typeface="Bell MT" panose="02020503060305020303" pitchFamily="18" charset="0"/>
              </a:rPr>
              <a:t>En fonction de la zone concernée, vous n’installerez pas les mêmes éléments. Par exemple, on évitera d’installer un potager en zone 5, au risque de le laisser dépérir par manque d’entretien en raison de sa situation trop éloignée de la maison.</a:t>
            </a:r>
          </a:p>
          <a:p>
            <a:endParaRPr lang="fr-FR" sz="1400" b="0" i="0" dirty="0" smtClean="0">
              <a:solidFill>
                <a:srgbClr val="7A7A7A"/>
              </a:solidFill>
              <a:effectLst/>
              <a:latin typeface="Bell MT" panose="02020503060305020303" pitchFamily="18" charset="0"/>
            </a:endParaRPr>
          </a:p>
          <a:p>
            <a:r>
              <a:rPr lang="fr-FR" sz="1400" b="1" i="0" dirty="0" smtClean="0">
                <a:solidFill>
                  <a:srgbClr val="008000"/>
                </a:solidFill>
                <a:effectLst/>
                <a:latin typeface="Bell MT" panose="02020503060305020303" pitchFamily="18" charset="0"/>
              </a:rPr>
              <a:t>Zone 0 – Habitation</a:t>
            </a:r>
            <a:endParaRPr lang="fr-FR" sz="1400" b="0" i="0" dirty="0" smtClean="0">
              <a:effectLst/>
              <a:latin typeface="Bell MT" panose="02020503060305020303" pitchFamily="18" charset="0"/>
            </a:endParaRPr>
          </a:p>
          <a:p>
            <a:r>
              <a:rPr lang="fr-FR" b="0" i="0" dirty="0" smtClean="0">
                <a:effectLst/>
                <a:latin typeface="Bell MT" panose="02020503060305020303" pitchFamily="18" charset="0"/>
              </a:rPr>
              <a:t>Il s’agit là du lieu où on passe le plus de temps. Il s’agit donc en général du lieu de vie, l’espace maison.</a:t>
            </a:r>
          </a:p>
          <a:p>
            <a:endParaRPr lang="fr-FR" sz="1400" b="0" i="0" dirty="0" smtClean="0">
              <a:solidFill>
                <a:srgbClr val="7A7A7A"/>
              </a:solidFill>
              <a:effectLst/>
              <a:latin typeface="Bell MT" panose="02020503060305020303" pitchFamily="18" charset="0"/>
            </a:endParaRPr>
          </a:p>
        </p:txBody>
      </p:sp>
    </p:spTree>
    <p:extLst>
      <p:ext uri="{BB962C8B-B14F-4D97-AF65-F5344CB8AC3E}">
        <p14:creationId xmlns:p14="http://schemas.microsoft.com/office/powerpoint/2010/main" val="815965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t="21796" r="1143"/>
          <a:stretch/>
        </p:blipFill>
        <p:spPr>
          <a:xfrm>
            <a:off x="3548820" y="1381760"/>
            <a:ext cx="8196141" cy="4809621"/>
          </a:xfrm>
          <a:prstGeom prst="rect">
            <a:avLst/>
          </a:prstGeom>
        </p:spPr>
      </p:pic>
      <p:pic>
        <p:nvPicPr>
          <p:cNvPr id="10" name="Picture 2" descr="https://www.sosfaim.be/wp-content/uploads/2019/07/Infographie-Supporterres-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35" y="1767840"/>
            <a:ext cx="3421385" cy="371850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11"/>
          <p:cNvCxnSpPr/>
          <p:nvPr/>
        </p:nvCxnSpPr>
        <p:spPr>
          <a:xfrm>
            <a:off x="3779520" y="1270000"/>
            <a:ext cx="10160" cy="5029200"/>
          </a:xfrm>
          <a:prstGeom prst="line">
            <a:avLst/>
          </a:prstGeom>
        </p:spPr>
        <p:style>
          <a:lnRef idx="3">
            <a:schemeClr val="accent5"/>
          </a:lnRef>
          <a:fillRef idx="0">
            <a:schemeClr val="accent5"/>
          </a:fillRef>
          <a:effectRef idx="2">
            <a:schemeClr val="accent5"/>
          </a:effectRef>
          <a:fontRef idx="minor">
            <a:schemeClr val="tx1"/>
          </a:fontRef>
        </p:style>
      </p:cxnSp>
      <p:sp>
        <p:nvSpPr>
          <p:cNvPr id="6" name="Rectangle 5"/>
          <p:cNvSpPr/>
          <p:nvPr/>
        </p:nvSpPr>
        <p:spPr>
          <a:xfrm>
            <a:off x="127435" y="789443"/>
            <a:ext cx="6562950" cy="461665"/>
          </a:xfrm>
          <a:prstGeom prst="rect">
            <a:avLst/>
          </a:prstGeom>
        </p:spPr>
        <p:txBody>
          <a:bodyPr wrap="none">
            <a:spAutoFit/>
          </a:bodyPr>
          <a:lstStyle/>
          <a:p>
            <a:r>
              <a:rPr lang="en-US" sz="2400" b="1" dirty="0" smtClean="0">
                <a:solidFill>
                  <a:srgbClr val="002060"/>
                </a:solidFill>
                <a:latin typeface="Bell MT" panose="02020503060305020303" pitchFamily="18" charset="0"/>
                <a:ea typeface="+mj-ea"/>
                <a:cs typeface="+mj-cs"/>
              </a:rPr>
              <a:t>2.2. Les </a:t>
            </a:r>
            <a:r>
              <a:rPr lang="en-US" sz="2400" b="1" dirty="0" err="1" smtClean="0">
                <a:solidFill>
                  <a:srgbClr val="002060"/>
                </a:solidFill>
                <a:latin typeface="Bell MT" panose="02020503060305020303" pitchFamily="18" charset="0"/>
                <a:ea typeface="+mj-ea"/>
                <a:cs typeface="+mj-cs"/>
              </a:rPr>
              <a:t>différentes</a:t>
            </a:r>
            <a:r>
              <a:rPr lang="en-US" sz="2400" b="1" dirty="0" smtClean="0">
                <a:solidFill>
                  <a:srgbClr val="002060"/>
                </a:solidFill>
                <a:latin typeface="Bell MT" panose="02020503060305020303" pitchFamily="18" charset="0"/>
                <a:ea typeface="+mj-ea"/>
                <a:cs typeface="+mj-cs"/>
              </a:rPr>
              <a:t> </a:t>
            </a:r>
            <a:r>
              <a:rPr lang="en-US" sz="2400" b="1" dirty="0" err="1" smtClean="0">
                <a:solidFill>
                  <a:srgbClr val="002060"/>
                </a:solidFill>
                <a:latin typeface="Bell MT" panose="02020503060305020303" pitchFamily="18" charset="0"/>
                <a:ea typeface="+mj-ea"/>
                <a:cs typeface="+mj-cs"/>
              </a:rPr>
              <a:t>approches</a:t>
            </a:r>
            <a:r>
              <a:rPr lang="en-US" sz="2400" b="1" dirty="0" smtClean="0">
                <a:solidFill>
                  <a:srgbClr val="002060"/>
                </a:solidFill>
                <a:latin typeface="Bell MT" panose="02020503060305020303" pitchFamily="18" charset="0"/>
                <a:ea typeface="+mj-ea"/>
                <a:cs typeface="+mj-cs"/>
              </a:rPr>
              <a:t> de </a:t>
            </a:r>
            <a:r>
              <a:rPr lang="en-US" sz="2400" b="1" dirty="0" err="1" smtClean="0">
                <a:solidFill>
                  <a:srgbClr val="002060"/>
                </a:solidFill>
                <a:latin typeface="Bell MT" panose="02020503060305020303" pitchFamily="18" charset="0"/>
                <a:ea typeface="+mj-ea"/>
                <a:cs typeface="+mj-cs"/>
              </a:rPr>
              <a:t>l’agroécologie</a:t>
            </a:r>
            <a:endParaRPr lang="en-US" sz="2400" dirty="0">
              <a:solidFill>
                <a:srgbClr val="002060"/>
              </a:solidFill>
            </a:endParaRPr>
          </a:p>
        </p:txBody>
      </p:sp>
    </p:spTree>
    <p:extLst>
      <p:ext uri="{BB962C8B-B14F-4D97-AF65-F5344CB8AC3E}">
        <p14:creationId xmlns:p14="http://schemas.microsoft.com/office/powerpoint/2010/main" val="37732162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30702" y="0"/>
            <a:ext cx="2665050" cy="3472328"/>
          </a:xfrm>
          <a:prstGeom prst="rect">
            <a:avLst/>
          </a:prstGeom>
        </p:spPr>
      </p:pic>
      <p:pic>
        <p:nvPicPr>
          <p:cNvPr id="7" name="Image 6"/>
          <p:cNvPicPr>
            <a:picLocks noChangeAspect="1"/>
          </p:cNvPicPr>
          <p:nvPr/>
        </p:nvPicPr>
        <p:blipFill rotWithShape="1">
          <a:blip r:embed="rId3"/>
          <a:srcRect t="15669" r="5774" b="21150"/>
          <a:stretch/>
        </p:blipFill>
        <p:spPr>
          <a:xfrm>
            <a:off x="0" y="3794972"/>
            <a:ext cx="3376890" cy="2211737"/>
          </a:xfrm>
          <a:prstGeom prst="rect">
            <a:avLst/>
          </a:prstGeom>
        </p:spPr>
      </p:pic>
      <p:sp>
        <p:nvSpPr>
          <p:cNvPr id="12" name="Rectangle 11"/>
          <p:cNvSpPr/>
          <p:nvPr/>
        </p:nvSpPr>
        <p:spPr>
          <a:xfrm>
            <a:off x="130702" y="6414131"/>
            <a:ext cx="6096000" cy="246221"/>
          </a:xfrm>
          <a:prstGeom prst="rect">
            <a:avLst/>
          </a:prstGeom>
        </p:spPr>
        <p:txBody>
          <a:bodyPr>
            <a:spAutoFit/>
          </a:bodyPr>
          <a:lstStyle/>
          <a:p>
            <a:r>
              <a:rPr lang="en-US" sz="1000" dirty="0"/>
              <a:t>https://issuu.com/infopro/docs/nouvelles_architectures_agricoles</a:t>
            </a:r>
          </a:p>
        </p:txBody>
      </p:sp>
      <p:pic>
        <p:nvPicPr>
          <p:cNvPr id="13" name="Image 12"/>
          <p:cNvPicPr>
            <a:picLocks noChangeAspect="1"/>
          </p:cNvPicPr>
          <p:nvPr/>
        </p:nvPicPr>
        <p:blipFill rotWithShape="1">
          <a:blip r:embed="rId4"/>
          <a:srcRect l="363" t="10953" r="-363" b="2129"/>
          <a:stretch/>
        </p:blipFill>
        <p:spPr>
          <a:xfrm>
            <a:off x="3512979" y="3491969"/>
            <a:ext cx="3108970" cy="2994538"/>
          </a:xfrm>
          <a:prstGeom prst="rect">
            <a:avLst/>
          </a:prstGeom>
        </p:spPr>
      </p:pic>
      <p:pic>
        <p:nvPicPr>
          <p:cNvPr id="14" name="Image 13"/>
          <p:cNvPicPr>
            <a:picLocks noChangeAspect="1"/>
          </p:cNvPicPr>
          <p:nvPr/>
        </p:nvPicPr>
        <p:blipFill>
          <a:blip r:embed="rId5"/>
          <a:stretch>
            <a:fillRect/>
          </a:stretch>
        </p:blipFill>
        <p:spPr>
          <a:xfrm>
            <a:off x="3128353" y="184727"/>
            <a:ext cx="3484323" cy="3075364"/>
          </a:xfrm>
          <a:prstGeom prst="rect">
            <a:avLst/>
          </a:prstGeom>
        </p:spPr>
      </p:pic>
      <p:pic>
        <p:nvPicPr>
          <p:cNvPr id="4098" name="Picture 2" descr="Domaines de l'Etat : récupération d'une ferme domaniale agricole de 368  hectares à Zaghouan. - Tunisie"/>
          <p:cNvPicPr>
            <a:picLocks noChangeAspect="1" noChangeArrowheads="1"/>
          </p:cNvPicPr>
          <p:nvPr/>
        </p:nvPicPr>
        <p:blipFill rotWithShape="1">
          <a:blip r:embed="rId6">
            <a:extLst>
              <a:ext uri="{28A0092B-C50C-407E-A947-70E740481C1C}">
                <a14:useLocalDpi xmlns:a14="http://schemas.microsoft.com/office/drawing/2010/main" val="0"/>
              </a:ext>
            </a:extLst>
          </a:blip>
          <a:srcRect b="28974"/>
          <a:stretch/>
        </p:blipFill>
        <p:spPr bwMode="auto">
          <a:xfrm>
            <a:off x="7017196" y="2510870"/>
            <a:ext cx="4101387" cy="2185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unisie côté terre - Maison coloniale de style italien de la ferme Goussaud  à Bou Arada. Abandonnée par ses propriétaires dans les anné… | House  styles, House, 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196" y="212188"/>
            <a:ext cx="4168204" cy="21505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co-dômes Ã Jebel Bargou, au plaisir des amateurs de la na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7196" y="4844684"/>
            <a:ext cx="4101387" cy="205069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3577359" y="3260091"/>
            <a:ext cx="1743637" cy="338554"/>
          </a:xfrm>
          <a:prstGeom prst="rect">
            <a:avLst/>
          </a:prstGeom>
          <a:noFill/>
        </p:spPr>
        <p:txBody>
          <a:bodyPr wrap="square" rtlCol="0">
            <a:spAutoFit/>
          </a:bodyPr>
          <a:lstStyle/>
          <a:p>
            <a:r>
              <a:rPr lang="en-US" sz="1600" b="1" dirty="0" err="1" smtClean="0">
                <a:solidFill>
                  <a:srgbClr val="002060"/>
                </a:solidFill>
                <a:latin typeface="Bell MT" panose="02020503060305020303" pitchFamily="18" charset="0"/>
              </a:rPr>
              <a:t>Couleurs</a:t>
            </a:r>
            <a:endParaRPr lang="en-US" sz="1600" b="1" dirty="0">
              <a:solidFill>
                <a:srgbClr val="002060"/>
              </a:solidFill>
              <a:latin typeface="Bell MT" panose="02020503060305020303" pitchFamily="18" charset="0"/>
            </a:endParaRPr>
          </a:p>
        </p:txBody>
      </p:sp>
      <p:sp>
        <p:nvSpPr>
          <p:cNvPr id="19" name="ZoneTexte 18"/>
          <p:cNvSpPr txBox="1"/>
          <p:nvPr/>
        </p:nvSpPr>
        <p:spPr>
          <a:xfrm>
            <a:off x="130702" y="3474120"/>
            <a:ext cx="1743637" cy="338554"/>
          </a:xfrm>
          <a:prstGeom prst="rect">
            <a:avLst/>
          </a:prstGeom>
          <a:noFill/>
        </p:spPr>
        <p:txBody>
          <a:bodyPr wrap="square" rtlCol="0">
            <a:spAutoFit/>
          </a:bodyPr>
          <a:lstStyle/>
          <a:p>
            <a:r>
              <a:rPr lang="en-US" sz="1600" b="1" dirty="0" smtClean="0">
                <a:solidFill>
                  <a:srgbClr val="002060"/>
                </a:solidFill>
                <a:latin typeface="Bell MT" panose="02020503060305020303" pitchFamily="18" charset="0"/>
              </a:rPr>
              <a:t>Orientation</a:t>
            </a:r>
            <a:endParaRPr lang="en-US" sz="1600" b="1" dirty="0">
              <a:solidFill>
                <a:srgbClr val="002060"/>
              </a:solidFill>
              <a:latin typeface="Bell MT" panose="02020503060305020303" pitchFamily="18" charset="0"/>
            </a:endParaRPr>
          </a:p>
        </p:txBody>
      </p:sp>
      <p:sp>
        <p:nvSpPr>
          <p:cNvPr id="20" name="ZoneTexte 19"/>
          <p:cNvSpPr txBox="1"/>
          <p:nvPr/>
        </p:nvSpPr>
        <p:spPr>
          <a:xfrm>
            <a:off x="3265892" y="106051"/>
            <a:ext cx="1743637" cy="338554"/>
          </a:xfrm>
          <a:prstGeom prst="rect">
            <a:avLst/>
          </a:prstGeom>
          <a:noFill/>
        </p:spPr>
        <p:txBody>
          <a:bodyPr wrap="square" rtlCol="0">
            <a:spAutoFit/>
          </a:bodyPr>
          <a:lstStyle/>
          <a:p>
            <a:r>
              <a:rPr lang="en-US" sz="1600" b="1" dirty="0" err="1" smtClean="0">
                <a:solidFill>
                  <a:srgbClr val="002060"/>
                </a:solidFill>
                <a:latin typeface="Bell MT" panose="02020503060305020303" pitchFamily="18" charset="0"/>
              </a:rPr>
              <a:t>Bâtis</a:t>
            </a:r>
            <a:endParaRPr lang="en-US" sz="1600" b="1" dirty="0">
              <a:solidFill>
                <a:srgbClr val="002060"/>
              </a:solidFill>
              <a:latin typeface="Bell MT" panose="02020503060305020303" pitchFamily="18" charset="0"/>
            </a:endParaRPr>
          </a:p>
        </p:txBody>
      </p:sp>
    </p:spTree>
    <p:extLst>
      <p:ext uri="{BB962C8B-B14F-4D97-AF65-F5344CB8AC3E}">
        <p14:creationId xmlns:p14="http://schemas.microsoft.com/office/powerpoint/2010/main" val="7655325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1046934" y="160339"/>
            <a:ext cx="9960893" cy="6241434"/>
          </a:xfrm>
          <a:prstGeom prst="rect">
            <a:avLst/>
          </a:prstGeom>
        </p:spPr>
      </p:pic>
    </p:spTree>
    <p:extLst>
      <p:ext uri="{BB962C8B-B14F-4D97-AF65-F5344CB8AC3E}">
        <p14:creationId xmlns:p14="http://schemas.microsoft.com/office/powerpoint/2010/main" val="8026335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3905"/>
          <a:stretch/>
        </p:blipFill>
        <p:spPr>
          <a:xfrm>
            <a:off x="921768" y="470517"/>
            <a:ext cx="10082134" cy="6019553"/>
          </a:xfrm>
          <a:prstGeom prst="rect">
            <a:avLst/>
          </a:prstGeom>
        </p:spPr>
      </p:pic>
    </p:spTree>
    <p:extLst>
      <p:ext uri="{BB962C8B-B14F-4D97-AF65-F5344CB8AC3E}">
        <p14:creationId xmlns:p14="http://schemas.microsoft.com/office/powerpoint/2010/main" val="34118413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04467" y="296908"/>
            <a:ext cx="9983065" cy="6264183"/>
          </a:xfrm>
          <a:prstGeom prst="rect">
            <a:avLst/>
          </a:prstGeom>
        </p:spPr>
      </p:pic>
    </p:spTree>
    <p:extLst>
      <p:ext uri="{BB962C8B-B14F-4D97-AF65-F5344CB8AC3E}">
        <p14:creationId xmlns:p14="http://schemas.microsoft.com/office/powerpoint/2010/main" val="20857831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905" r="1285" b="-1"/>
          <a:stretch/>
        </p:blipFill>
        <p:spPr>
          <a:xfrm>
            <a:off x="1279349" y="346230"/>
            <a:ext cx="8956604" cy="6378186"/>
          </a:xfrm>
          <a:prstGeom prst="rect">
            <a:avLst/>
          </a:prstGeom>
        </p:spPr>
      </p:pic>
    </p:spTree>
    <p:extLst>
      <p:ext uri="{BB962C8B-B14F-4D97-AF65-F5344CB8AC3E}">
        <p14:creationId xmlns:p14="http://schemas.microsoft.com/office/powerpoint/2010/main" val="4472600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9754" y="260630"/>
            <a:ext cx="6433352" cy="2308324"/>
          </a:xfrm>
          <a:prstGeom prst="rect">
            <a:avLst/>
          </a:prstGeom>
        </p:spPr>
        <p:txBody>
          <a:bodyPr wrap="square">
            <a:spAutoFit/>
          </a:bodyPr>
          <a:lstStyle/>
          <a:p>
            <a:r>
              <a:rPr lang="fr-FR" b="1" dirty="0">
                <a:solidFill>
                  <a:srgbClr val="008000"/>
                </a:solidFill>
                <a:latin typeface="Bell MT" panose="02020503060305020303" pitchFamily="18" charset="0"/>
              </a:rPr>
              <a:t>La zone 3 – Qui demande des visites périodiques</a:t>
            </a:r>
            <a:endParaRPr lang="fr-FR" dirty="0">
              <a:latin typeface="Bell MT" panose="02020503060305020303" pitchFamily="18" charset="0"/>
            </a:endParaRPr>
          </a:p>
          <a:p>
            <a:r>
              <a:rPr lang="fr-FR" dirty="0">
                <a:latin typeface="Bell MT" panose="02020503060305020303" pitchFamily="18" charset="0"/>
              </a:rPr>
              <a:t>La zone 3 peut accueillir les éléments qui ont relativement peu besoin d’intervention.</a:t>
            </a:r>
          </a:p>
          <a:p>
            <a:r>
              <a:rPr lang="fr-FR" dirty="0">
                <a:latin typeface="Bell MT" panose="02020503060305020303" pitchFamily="18" charset="0"/>
              </a:rPr>
              <a:t>Parmi eux se trouvent :</a:t>
            </a:r>
          </a:p>
          <a:p>
            <a:pPr>
              <a:buFont typeface="Arial" panose="020B0604020202020204" pitchFamily="34" charset="0"/>
              <a:buChar char="•"/>
            </a:pPr>
            <a:r>
              <a:rPr lang="fr-FR" dirty="0">
                <a:latin typeface="Bell MT" panose="02020503060305020303" pitchFamily="18" charset="0"/>
              </a:rPr>
              <a:t>les grands fruitiers (pommier, cerisier, châtaigniers, etc.) ;</a:t>
            </a:r>
          </a:p>
          <a:p>
            <a:pPr>
              <a:buFont typeface="Arial" panose="020B0604020202020204" pitchFamily="34" charset="0"/>
              <a:buChar char="•"/>
            </a:pPr>
            <a:r>
              <a:rPr lang="fr-FR" dirty="0">
                <a:latin typeface="Bell MT" panose="02020503060305020303" pitchFamily="18" charset="0"/>
              </a:rPr>
              <a:t>les haies ;</a:t>
            </a:r>
          </a:p>
          <a:p>
            <a:pPr>
              <a:buFont typeface="Arial" panose="020B0604020202020204" pitchFamily="34" charset="0"/>
              <a:buChar char="•"/>
            </a:pPr>
            <a:r>
              <a:rPr lang="fr-FR" dirty="0">
                <a:latin typeface="Bell MT" panose="02020503060305020303" pitchFamily="18" charset="0"/>
              </a:rPr>
              <a:t>une grande mare ;</a:t>
            </a:r>
          </a:p>
          <a:p>
            <a:pPr>
              <a:buFont typeface="Arial" panose="020B0604020202020204" pitchFamily="34" charset="0"/>
              <a:buChar char="•"/>
            </a:pPr>
            <a:r>
              <a:rPr lang="fr-FR" dirty="0">
                <a:latin typeface="Bell MT" panose="02020503060305020303" pitchFamily="18" charset="0"/>
              </a:rPr>
              <a:t>etc</a:t>
            </a:r>
            <a:r>
              <a:rPr lang="fr-FR" dirty="0" smtClean="0">
                <a:latin typeface="Bell MT" panose="02020503060305020303" pitchFamily="18" charset="0"/>
              </a:rPr>
              <a:t>.</a:t>
            </a:r>
            <a:endParaRPr lang="fr-FR" dirty="0">
              <a:latin typeface="Bell MT" panose="02020503060305020303" pitchFamily="18" charset="0"/>
            </a:endParaRPr>
          </a:p>
        </p:txBody>
      </p:sp>
      <p:pic>
        <p:nvPicPr>
          <p:cNvPr id="2" name="Image 1"/>
          <p:cNvPicPr>
            <a:picLocks noChangeAspect="1"/>
          </p:cNvPicPr>
          <p:nvPr/>
        </p:nvPicPr>
        <p:blipFill>
          <a:blip r:embed="rId2"/>
          <a:stretch>
            <a:fillRect/>
          </a:stretch>
        </p:blipFill>
        <p:spPr>
          <a:xfrm>
            <a:off x="518847" y="2690793"/>
            <a:ext cx="6655166" cy="2538228"/>
          </a:xfrm>
          <a:prstGeom prst="rect">
            <a:avLst/>
          </a:prstGeom>
        </p:spPr>
      </p:pic>
      <p:sp>
        <p:nvSpPr>
          <p:cNvPr id="6" name="Rectangle 5"/>
          <p:cNvSpPr/>
          <p:nvPr/>
        </p:nvSpPr>
        <p:spPr>
          <a:xfrm>
            <a:off x="629754" y="5217768"/>
            <a:ext cx="6957134" cy="1569660"/>
          </a:xfrm>
          <a:prstGeom prst="rect">
            <a:avLst/>
          </a:prstGeom>
        </p:spPr>
        <p:txBody>
          <a:bodyPr wrap="square">
            <a:spAutoFit/>
          </a:bodyPr>
          <a:lstStyle/>
          <a:p>
            <a:pPr algn="just" fontAlgn="base"/>
            <a:r>
              <a:rPr lang="fr-FR" sz="1600" b="1" dirty="0">
                <a:latin typeface="Bell MT" panose="02020503060305020303" pitchFamily="18" charset="0"/>
              </a:rPr>
              <a:t>Les rôles multiples de la haie :</a:t>
            </a:r>
            <a:endParaRPr lang="fr-FR" sz="1600" dirty="0">
              <a:latin typeface="Bell MT" panose="02020503060305020303" pitchFamily="18" charset="0"/>
            </a:endParaRPr>
          </a:p>
          <a:p>
            <a:pPr algn="just" fontAlgn="base">
              <a:buFont typeface="Arial" panose="020B0604020202020204" pitchFamily="34" charset="0"/>
              <a:buChar char="•"/>
            </a:pPr>
            <a:r>
              <a:rPr lang="fr-FR" sz="1600" dirty="0">
                <a:latin typeface="Bell MT" panose="02020503060305020303" pitchFamily="18" charset="0"/>
              </a:rPr>
              <a:t>protection des bâtiments, des cultures et des cheptels</a:t>
            </a:r>
          </a:p>
          <a:p>
            <a:pPr algn="just" fontAlgn="base">
              <a:buFont typeface="Arial" panose="020B0604020202020204" pitchFamily="34" charset="0"/>
              <a:buChar char="•"/>
            </a:pPr>
            <a:r>
              <a:rPr lang="fr-FR" sz="1600" dirty="0">
                <a:latin typeface="Bell MT" panose="02020503060305020303" pitchFamily="18" charset="0"/>
              </a:rPr>
              <a:t>lutte contre l’érosion, filtration et infiltration de l’eau</a:t>
            </a:r>
          </a:p>
          <a:p>
            <a:pPr algn="just" fontAlgn="base">
              <a:buFont typeface="Arial" panose="020B0604020202020204" pitchFamily="34" charset="0"/>
              <a:buChar char="•"/>
            </a:pPr>
            <a:r>
              <a:rPr lang="fr-FR" sz="1600" dirty="0">
                <a:latin typeface="Bell MT" panose="02020503060305020303" pitchFamily="18" charset="0"/>
              </a:rPr>
              <a:t>abri et nourriture pour la faune sauvage et le gibier</a:t>
            </a:r>
          </a:p>
          <a:p>
            <a:pPr algn="just" fontAlgn="base">
              <a:buFont typeface="Arial" panose="020B0604020202020204" pitchFamily="34" charset="0"/>
              <a:buChar char="•"/>
            </a:pPr>
            <a:r>
              <a:rPr lang="fr-FR" sz="1600" dirty="0">
                <a:latin typeface="Bell MT" panose="02020503060305020303" pitchFamily="18" charset="0"/>
              </a:rPr>
              <a:t>embellissement des abords de fermes et des habitations</a:t>
            </a:r>
          </a:p>
          <a:p>
            <a:pPr algn="just" fontAlgn="base">
              <a:buFont typeface="Arial" panose="020B0604020202020204" pitchFamily="34" charset="0"/>
              <a:buChar char="•"/>
            </a:pPr>
            <a:r>
              <a:rPr lang="fr-FR" sz="1600" dirty="0">
                <a:latin typeface="Bell MT" panose="02020503060305020303" pitchFamily="18" charset="0"/>
              </a:rPr>
              <a:t>accompagnement des chemins de randonnée, aménagement des espaces collectifs</a:t>
            </a:r>
            <a:endParaRPr lang="fr-FR" sz="1600" b="0" i="0" dirty="0">
              <a:effectLst/>
              <a:latin typeface="Bell MT" panose="02020503060305020303" pitchFamily="18" charset="0"/>
            </a:endParaRPr>
          </a:p>
        </p:txBody>
      </p:sp>
      <p:pic>
        <p:nvPicPr>
          <p:cNvPr id="7" name="Picture 2" descr="Prévoir les zones dans son design de permaculture permet d'être plus efficace au quotidien"/>
          <p:cNvPicPr>
            <a:picLocks noChangeAspect="1" noChangeArrowheads="1"/>
          </p:cNvPicPr>
          <p:nvPr/>
        </p:nvPicPr>
        <p:blipFill rotWithShape="1">
          <a:blip r:embed="rId3">
            <a:extLst>
              <a:ext uri="{28A0092B-C50C-407E-A947-70E740481C1C}">
                <a14:useLocalDpi xmlns:a14="http://schemas.microsoft.com/office/drawing/2010/main" val="0"/>
              </a:ext>
            </a:extLst>
          </a:blip>
          <a:srcRect r="56833"/>
          <a:stretch/>
        </p:blipFill>
        <p:spPr bwMode="auto">
          <a:xfrm>
            <a:off x="7095097" y="695227"/>
            <a:ext cx="4410363" cy="574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988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0008" y="1442109"/>
            <a:ext cx="6096000" cy="4247317"/>
          </a:xfrm>
          <a:prstGeom prst="rect">
            <a:avLst/>
          </a:prstGeom>
        </p:spPr>
        <p:txBody>
          <a:bodyPr>
            <a:spAutoFit/>
          </a:bodyPr>
          <a:lstStyle/>
          <a:p>
            <a:pPr algn="just"/>
            <a:r>
              <a:rPr lang="fr-FR" b="1" dirty="0">
                <a:solidFill>
                  <a:srgbClr val="008000"/>
                </a:solidFill>
                <a:latin typeface="Bell MT" panose="02020503060305020303" pitchFamily="18" charset="0"/>
              </a:rPr>
              <a:t>La zone 4 – Qui demande des visites annuelles</a:t>
            </a:r>
            <a:endParaRPr lang="fr-FR" dirty="0">
              <a:latin typeface="Bell MT" panose="02020503060305020303" pitchFamily="18" charset="0"/>
            </a:endParaRPr>
          </a:p>
          <a:p>
            <a:pPr algn="just"/>
            <a:r>
              <a:rPr lang="fr-FR" dirty="0">
                <a:latin typeface="Bell MT" panose="02020503060305020303" pitchFamily="18" charset="0"/>
              </a:rPr>
              <a:t>On implante de préférence dans cette zone les éléments qui ont besoin de </a:t>
            </a:r>
            <a:r>
              <a:rPr lang="fr-FR" b="1" dirty="0">
                <a:latin typeface="Bell MT" panose="02020503060305020303" pitchFamily="18" charset="0"/>
              </a:rPr>
              <a:t>très peu de soins</a:t>
            </a:r>
            <a:r>
              <a:rPr lang="fr-FR" dirty="0">
                <a:latin typeface="Bell MT" panose="02020503060305020303" pitchFamily="18" charset="0"/>
              </a:rPr>
              <a:t> :</a:t>
            </a:r>
          </a:p>
          <a:p>
            <a:pPr algn="just">
              <a:buFont typeface="Arial" panose="020B0604020202020204" pitchFamily="34" charset="0"/>
              <a:buChar char="•"/>
            </a:pPr>
            <a:r>
              <a:rPr lang="fr-FR" dirty="0">
                <a:latin typeface="Bell MT" panose="02020503060305020303" pitchFamily="18" charset="0"/>
              </a:rPr>
              <a:t>les arbres pour le bois de chauffage ;</a:t>
            </a:r>
          </a:p>
          <a:p>
            <a:pPr algn="just">
              <a:buFont typeface="Arial" panose="020B0604020202020204" pitchFamily="34" charset="0"/>
              <a:buChar char="•"/>
            </a:pPr>
            <a:r>
              <a:rPr lang="fr-FR" dirty="0">
                <a:latin typeface="Bell MT" panose="02020503060305020303" pitchFamily="18" charset="0"/>
              </a:rPr>
              <a:t>les plantes sauvages ;</a:t>
            </a:r>
          </a:p>
          <a:p>
            <a:pPr algn="just">
              <a:buFont typeface="Arial" panose="020B0604020202020204" pitchFamily="34" charset="0"/>
              <a:buChar char="•"/>
            </a:pPr>
            <a:r>
              <a:rPr lang="fr-FR" dirty="0">
                <a:latin typeface="Bell MT" panose="02020503060305020303" pitchFamily="18" charset="0"/>
              </a:rPr>
              <a:t>les champignons :</a:t>
            </a:r>
          </a:p>
          <a:p>
            <a:pPr algn="just">
              <a:buFont typeface="Arial" panose="020B0604020202020204" pitchFamily="34" charset="0"/>
              <a:buChar char="•"/>
            </a:pPr>
            <a:r>
              <a:rPr lang="fr-FR" dirty="0">
                <a:latin typeface="Bell MT" panose="02020503060305020303" pitchFamily="18" charset="0"/>
              </a:rPr>
              <a:t>etc.</a:t>
            </a:r>
          </a:p>
          <a:p>
            <a:pPr algn="just"/>
            <a:r>
              <a:rPr lang="fr-FR" b="1" dirty="0">
                <a:solidFill>
                  <a:srgbClr val="008000"/>
                </a:solidFill>
                <a:latin typeface="Bell MT" panose="02020503060305020303" pitchFamily="18" charset="0"/>
              </a:rPr>
              <a:t>La zone 5 – Une zone sauvage </a:t>
            </a:r>
            <a:endParaRPr lang="fr-FR" dirty="0">
              <a:latin typeface="Bell MT" panose="02020503060305020303" pitchFamily="18" charset="0"/>
            </a:endParaRPr>
          </a:p>
          <a:p>
            <a:pPr algn="just"/>
            <a:r>
              <a:rPr lang="fr-FR" dirty="0">
                <a:latin typeface="Bell MT" panose="02020503060305020303" pitchFamily="18" charset="0"/>
              </a:rPr>
              <a:t>Enfin, cette dernière zone est un espace laissé sans aucun contrôle et qui ne demande pas de visites </a:t>
            </a:r>
            <a:r>
              <a:rPr lang="fr-FR" dirty="0" err="1">
                <a:latin typeface="Bell MT" panose="02020503060305020303" pitchFamily="18" charset="0"/>
              </a:rPr>
              <a:t>quotediennes</a:t>
            </a:r>
            <a:r>
              <a:rPr lang="fr-FR" dirty="0">
                <a:latin typeface="Bell MT" panose="02020503060305020303" pitchFamily="18" charset="0"/>
              </a:rPr>
              <a:t>. On peut alors s’y promener et y observer une nature libre de toute intervention humaine. Cet espace deviendra très probablement une petite réserve de biodiversité.</a:t>
            </a:r>
          </a:p>
          <a:p>
            <a:pPr algn="just"/>
            <a:r>
              <a:rPr lang="fr-FR" dirty="0">
                <a:latin typeface="Bell MT" panose="02020503060305020303" pitchFamily="18" charset="0"/>
              </a:rPr>
              <a:t>Cette zone doit toutefois rester la plus petite possible afin de laisser suffisamment de place aux autres zones de production.</a:t>
            </a:r>
          </a:p>
        </p:txBody>
      </p:sp>
      <p:pic>
        <p:nvPicPr>
          <p:cNvPr id="52226" name="Picture 2" descr="Prévoir les zones dans son design de permaculture permet d'être plus efficace au quotidien"/>
          <p:cNvPicPr>
            <a:picLocks noChangeAspect="1" noChangeArrowheads="1"/>
          </p:cNvPicPr>
          <p:nvPr/>
        </p:nvPicPr>
        <p:blipFill rotWithShape="1">
          <a:blip r:embed="rId2">
            <a:extLst>
              <a:ext uri="{28A0092B-C50C-407E-A947-70E740481C1C}">
                <a14:useLocalDpi xmlns:a14="http://schemas.microsoft.com/office/drawing/2010/main" val="0"/>
              </a:ext>
            </a:extLst>
          </a:blip>
          <a:srcRect r="56833"/>
          <a:stretch/>
        </p:blipFill>
        <p:spPr bwMode="auto">
          <a:xfrm>
            <a:off x="7095097" y="695227"/>
            <a:ext cx="4410363" cy="574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1823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s zones en permaculture | 1+1=sala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573" y="240197"/>
            <a:ext cx="8786002" cy="60952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81257" y="6491216"/>
            <a:ext cx="6096000" cy="246221"/>
          </a:xfrm>
          <a:prstGeom prst="rect">
            <a:avLst/>
          </a:prstGeom>
        </p:spPr>
        <p:txBody>
          <a:bodyPr>
            <a:spAutoFit/>
          </a:bodyPr>
          <a:lstStyle/>
          <a:p>
            <a:r>
              <a:rPr lang="en-US" sz="1000" dirty="0"/>
              <a:t>https://madeinearth.wordpress.com/2010/03/27/les-zones-en-permaculture/</a:t>
            </a:r>
          </a:p>
        </p:txBody>
      </p:sp>
    </p:spTree>
    <p:extLst>
      <p:ext uri="{BB962C8B-B14F-4D97-AF65-F5344CB8AC3E}">
        <p14:creationId xmlns:p14="http://schemas.microsoft.com/office/powerpoint/2010/main" val="41904035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4443" y="6611779"/>
            <a:ext cx="6096000" cy="246221"/>
          </a:xfrm>
          <a:prstGeom prst="rect">
            <a:avLst/>
          </a:prstGeom>
        </p:spPr>
        <p:txBody>
          <a:bodyPr>
            <a:spAutoFit/>
          </a:bodyPr>
          <a:lstStyle/>
          <a:p>
            <a:r>
              <a:rPr lang="en-US" sz="1000" dirty="0"/>
              <a:t>https://www.fermedesaintemarthe.com/la-permaculture-mois-par-mois-p-20818</a:t>
            </a:r>
          </a:p>
        </p:txBody>
      </p:sp>
      <p:pic>
        <p:nvPicPr>
          <p:cNvPr id="5" name="Image 4"/>
          <p:cNvPicPr>
            <a:picLocks noChangeAspect="1"/>
          </p:cNvPicPr>
          <p:nvPr/>
        </p:nvPicPr>
        <p:blipFill>
          <a:blip r:embed="rId2"/>
          <a:stretch>
            <a:fillRect/>
          </a:stretch>
        </p:blipFill>
        <p:spPr>
          <a:xfrm>
            <a:off x="446285" y="0"/>
            <a:ext cx="11299430" cy="6858000"/>
          </a:xfrm>
          <a:prstGeom prst="rect">
            <a:avLst/>
          </a:prstGeom>
        </p:spPr>
      </p:pic>
    </p:spTree>
    <p:extLst>
      <p:ext uri="{BB962C8B-B14F-4D97-AF65-F5344CB8AC3E}">
        <p14:creationId xmlns:p14="http://schemas.microsoft.com/office/powerpoint/2010/main" val="11588156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592359" y="249487"/>
            <a:ext cx="10391023" cy="6222333"/>
          </a:xfrm>
          <a:prstGeom prst="rect">
            <a:avLst/>
          </a:prstGeom>
        </p:spPr>
      </p:pic>
    </p:spTree>
    <p:extLst>
      <p:ext uri="{BB962C8B-B14F-4D97-AF65-F5344CB8AC3E}">
        <p14:creationId xmlns:p14="http://schemas.microsoft.com/office/powerpoint/2010/main" val="2907354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0427" y="257515"/>
            <a:ext cx="10515600" cy="559435"/>
          </a:xfrm>
        </p:spPr>
        <p:txBody>
          <a:bodyPr>
            <a:normAutofit/>
          </a:bodyPr>
          <a:lstStyle/>
          <a:p>
            <a:r>
              <a:rPr lang="en-US" sz="2400" b="1" dirty="0" smtClean="0">
                <a:solidFill>
                  <a:srgbClr val="002060"/>
                </a:solidFill>
                <a:latin typeface="Bell MT" panose="02020503060305020303" pitchFamily="18" charset="0"/>
              </a:rPr>
              <a:t>2.2. Les </a:t>
            </a:r>
            <a:r>
              <a:rPr lang="en-US" sz="2400" b="1" dirty="0" err="1">
                <a:solidFill>
                  <a:srgbClr val="002060"/>
                </a:solidFill>
                <a:latin typeface="Bell MT" panose="02020503060305020303" pitchFamily="18" charset="0"/>
              </a:rPr>
              <a:t>piliers</a:t>
            </a:r>
            <a:r>
              <a:rPr lang="en-US" sz="2400" b="1" dirty="0">
                <a:solidFill>
                  <a:srgbClr val="002060"/>
                </a:solidFill>
                <a:latin typeface="Bell MT" panose="02020503060305020303" pitchFamily="18" charset="0"/>
              </a:rPr>
              <a:t> et </a:t>
            </a:r>
            <a:r>
              <a:rPr lang="en-US" sz="2400" b="1" dirty="0" err="1">
                <a:solidFill>
                  <a:srgbClr val="002060"/>
                </a:solidFill>
                <a:latin typeface="Bell MT" panose="02020503060305020303" pitchFamily="18" charset="0"/>
              </a:rPr>
              <a:t>principes</a:t>
            </a:r>
            <a:r>
              <a:rPr lang="en-US" sz="2400" b="1" dirty="0">
                <a:solidFill>
                  <a:srgbClr val="002060"/>
                </a:solidFill>
                <a:latin typeface="Bell MT" panose="02020503060305020303" pitchFamily="18" charset="0"/>
              </a:rPr>
              <a:t> de </a:t>
            </a:r>
            <a:r>
              <a:rPr lang="en-US" sz="2400" b="1" dirty="0" err="1" smtClean="0">
                <a:solidFill>
                  <a:srgbClr val="002060"/>
                </a:solidFill>
                <a:latin typeface="Bell MT" panose="02020503060305020303" pitchFamily="18" charset="0"/>
              </a:rPr>
              <a:t>l’agroécologie</a:t>
            </a:r>
            <a:endParaRPr lang="en-US" sz="2400" b="1" dirty="0">
              <a:solidFill>
                <a:srgbClr val="002060"/>
              </a:solidFill>
              <a:latin typeface="Bell MT" panose="02020503060305020303" pitchFamily="18" charset="0"/>
            </a:endParaRPr>
          </a:p>
        </p:txBody>
      </p:sp>
      <p:pic>
        <p:nvPicPr>
          <p:cNvPr id="4" name="Image 3"/>
          <p:cNvPicPr>
            <a:picLocks noChangeAspect="1"/>
          </p:cNvPicPr>
          <p:nvPr/>
        </p:nvPicPr>
        <p:blipFill rotWithShape="1">
          <a:blip r:embed="rId2"/>
          <a:srcRect t="2407"/>
          <a:stretch/>
        </p:blipFill>
        <p:spPr>
          <a:xfrm>
            <a:off x="1344473" y="701040"/>
            <a:ext cx="9994087" cy="6114466"/>
          </a:xfrm>
          <a:prstGeom prst="rect">
            <a:avLst/>
          </a:prstGeom>
        </p:spPr>
      </p:pic>
    </p:spTree>
    <p:extLst>
      <p:ext uri="{BB962C8B-B14F-4D97-AF65-F5344CB8AC3E}">
        <p14:creationId xmlns:p14="http://schemas.microsoft.com/office/powerpoint/2010/main" val="493643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t="9798"/>
          <a:stretch/>
        </p:blipFill>
        <p:spPr>
          <a:xfrm>
            <a:off x="816281" y="381738"/>
            <a:ext cx="10786834" cy="6323832"/>
          </a:xfrm>
          <a:prstGeom prst="rect">
            <a:avLst/>
          </a:prstGeom>
        </p:spPr>
      </p:pic>
      <p:pic>
        <p:nvPicPr>
          <p:cNvPr id="6" name="Image 5"/>
          <p:cNvPicPr>
            <a:picLocks noChangeAspect="1"/>
          </p:cNvPicPr>
          <p:nvPr/>
        </p:nvPicPr>
        <p:blipFill>
          <a:blip r:embed="rId3"/>
          <a:stretch>
            <a:fillRect/>
          </a:stretch>
        </p:blipFill>
        <p:spPr>
          <a:xfrm>
            <a:off x="6209698" y="2246296"/>
            <a:ext cx="4953827" cy="3302552"/>
          </a:xfrm>
          <a:prstGeom prst="rect">
            <a:avLst/>
          </a:prstGeom>
        </p:spPr>
      </p:pic>
      <p:sp>
        <p:nvSpPr>
          <p:cNvPr id="7" name="Rectangle 6"/>
          <p:cNvSpPr/>
          <p:nvPr/>
        </p:nvSpPr>
        <p:spPr>
          <a:xfrm>
            <a:off x="6096000" y="5624004"/>
            <a:ext cx="5067525" cy="461665"/>
          </a:xfrm>
          <a:prstGeom prst="rect">
            <a:avLst/>
          </a:prstGeom>
        </p:spPr>
        <p:txBody>
          <a:bodyPr wrap="square">
            <a:spAutoFit/>
          </a:bodyPr>
          <a:lstStyle/>
          <a:p>
            <a:r>
              <a:rPr lang="en-US" sz="1200" dirty="0" smtClean="0"/>
              <a:t>https://www.cultiver-responsable.com/zones-permaculture-definition-interet-mise-place/</a:t>
            </a:r>
            <a:endParaRPr lang="en-US" sz="1200" dirty="0"/>
          </a:p>
        </p:txBody>
      </p:sp>
    </p:spTree>
    <p:extLst>
      <p:ext uri="{BB962C8B-B14F-4D97-AF65-F5344CB8AC3E}">
        <p14:creationId xmlns:p14="http://schemas.microsoft.com/office/powerpoint/2010/main" val="2604454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860040"/>
            <a:ext cx="12192000" cy="56896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 name="Image 7"/>
          <p:cNvPicPr>
            <a:picLocks noChangeAspect="1"/>
          </p:cNvPicPr>
          <p:nvPr/>
        </p:nvPicPr>
        <p:blipFill>
          <a:blip r:embed="rId2"/>
          <a:stretch>
            <a:fillRect/>
          </a:stretch>
        </p:blipFill>
        <p:spPr>
          <a:xfrm>
            <a:off x="3407431" y="11896"/>
            <a:ext cx="5377138" cy="6834208"/>
          </a:xfrm>
          <a:prstGeom prst="rect">
            <a:avLst/>
          </a:prstGeom>
        </p:spPr>
      </p:pic>
    </p:spTree>
    <p:extLst>
      <p:ext uri="{BB962C8B-B14F-4D97-AF65-F5344CB8AC3E}">
        <p14:creationId xmlns:p14="http://schemas.microsoft.com/office/powerpoint/2010/main" val="499223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7047" y="152862"/>
            <a:ext cx="12154953" cy="3817951"/>
          </a:xfrm>
          <a:prstGeom prst="rect">
            <a:avLst/>
          </a:prstGeom>
        </p:spPr>
      </p:pic>
      <p:pic>
        <p:nvPicPr>
          <p:cNvPr id="6" name="Image 5"/>
          <p:cNvPicPr>
            <a:picLocks noChangeAspect="1"/>
          </p:cNvPicPr>
          <p:nvPr/>
        </p:nvPicPr>
        <p:blipFill>
          <a:blip r:embed="rId3"/>
          <a:stretch>
            <a:fillRect/>
          </a:stretch>
        </p:blipFill>
        <p:spPr>
          <a:xfrm>
            <a:off x="269063" y="4177197"/>
            <a:ext cx="11209991" cy="1806097"/>
          </a:xfrm>
          <a:prstGeom prst="rect">
            <a:avLst/>
          </a:prstGeom>
        </p:spPr>
      </p:pic>
    </p:spTree>
    <p:extLst>
      <p:ext uri="{BB962C8B-B14F-4D97-AF65-F5344CB8AC3E}">
        <p14:creationId xmlns:p14="http://schemas.microsoft.com/office/powerpoint/2010/main" val="3779394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2296</TotalTime>
  <Words>3004</Words>
  <Application>Microsoft Office PowerPoint</Application>
  <PresentationFormat>Grand écran</PresentationFormat>
  <Paragraphs>289</Paragraphs>
  <Slides>70</Slides>
  <Notes>2</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70</vt:i4>
      </vt:variant>
    </vt:vector>
  </HeadingPairs>
  <TitlesOfParts>
    <vt:vector size="87" baseType="lpstr">
      <vt:lpstr>Arial</vt:lpstr>
      <vt:lpstr>Arial-BoldMT</vt:lpstr>
      <vt:lpstr>ArialMT</vt:lpstr>
      <vt:lpstr>Bell MT</vt:lpstr>
      <vt:lpstr>Calibri</vt:lpstr>
      <vt:lpstr>Calibri Light</vt:lpstr>
      <vt:lpstr>Georgia</vt:lpstr>
      <vt:lpstr>inherit</vt:lpstr>
      <vt:lpstr>Linux Libertine</vt:lpstr>
      <vt:lpstr>Noyh-Bold</vt:lpstr>
      <vt:lpstr>OpenSymbol</vt:lpstr>
      <vt:lpstr>ProximaNova-Regular</vt:lpstr>
      <vt:lpstr>Roboto Black</vt:lpstr>
      <vt:lpstr>Times New Roman</vt:lpstr>
      <vt:lpstr>Wingdings</vt:lpstr>
      <vt:lpstr>ZapfDingbatsITC</vt:lpstr>
      <vt:lpstr>Thème Office</vt:lpstr>
      <vt:lpstr>Présentation PowerPoint</vt:lpstr>
      <vt:lpstr>Présentation PowerPoint</vt:lpstr>
      <vt:lpstr>I/Introduction</vt:lpstr>
      <vt:lpstr>Présentation PowerPoint</vt:lpstr>
      <vt:lpstr>Présentation PowerPoint</vt:lpstr>
      <vt:lpstr>Présentation PowerPoint</vt:lpstr>
      <vt:lpstr>2.2. Les piliers et principes de l’agroécologie</vt:lpstr>
      <vt:lpstr>Présentation PowerPoint</vt:lpstr>
      <vt:lpstr>Présentation PowerPoint</vt:lpstr>
      <vt:lpstr>Présentation PowerPoint</vt:lpstr>
      <vt:lpstr>Les caractéristiques fondamentales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Compte Microsoft</dc:creator>
  <cp:lastModifiedBy>HP</cp:lastModifiedBy>
  <cp:revision>97</cp:revision>
  <dcterms:created xsi:type="dcterms:W3CDTF">2023-09-24T15:37:54Z</dcterms:created>
  <dcterms:modified xsi:type="dcterms:W3CDTF">2023-12-04T10:06:00Z</dcterms:modified>
</cp:coreProperties>
</file>